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1" r:id="rId3"/>
    <p:sldId id="262" r:id="rId4"/>
    <p:sldId id="263" r:id="rId5"/>
    <p:sldId id="264" r:id="rId6"/>
    <p:sldId id="265" r:id="rId7"/>
    <p:sldId id="267" r:id="rId8"/>
    <p:sldId id="266" r:id="rId9"/>
    <p:sldId id="268" r:id="rId10"/>
    <p:sldId id="269" r:id="rId11"/>
    <p:sldId id="274" r:id="rId12"/>
    <p:sldId id="275" r:id="rId13"/>
    <p:sldId id="276" r:id="rId14"/>
    <p:sldId id="277" r:id="rId15"/>
    <p:sldId id="272" r:id="rId16"/>
    <p:sldId id="270" r:id="rId17"/>
    <p:sldId id="271" r:id="rId18"/>
    <p:sldId id="278" r:id="rId19"/>
    <p:sldId id="273" r:id="rId20"/>
    <p:sldId id="279" r:id="rId21"/>
    <p:sldId id="280" r:id="rId22"/>
    <p:sldId id="281" r:id="rId23"/>
    <p:sldId id="282"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22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92"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Rectangle 3"/>
          <p:cNvSpPr/>
          <p:nvPr userDrawn="1"/>
        </p:nvSpPr>
        <p:spPr>
          <a:xfrm>
            <a:off x="1524000" y="3504294"/>
            <a:ext cx="9144000" cy="97744"/>
          </a:xfrm>
          <a:prstGeom prst="rect">
            <a:avLst/>
          </a:prstGeom>
          <a:solidFill>
            <a:srgbClr val="99C2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604549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61730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54733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8388174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987424"/>
            <a:ext cx="3932237" cy="1069975"/>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60655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53657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31504411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p:nvPr userDrawn="1"/>
        </p:nvSpPr>
        <p:spPr>
          <a:xfrm>
            <a:off x="838200" y="1706449"/>
            <a:ext cx="10515600" cy="103414"/>
          </a:xfrm>
          <a:prstGeom prst="rect">
            <a:avLst/>
          </a:prstGeom>
          <a:solidFill>
            <a:srgbClr val="99C2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093226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558670"/>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3411407"/>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Rectangle 3"/>
          <p:cNvSpPr/>
          <p:nvPr userDrawn="1"/>
        </p:nvSpPr>
        <p:spPr>
          <a:xfrm>
            <a:off x="831850" y="3359700"/>
            <a:ext cx="10515600" cy="103414"/>
          </a:xfrm>
          <a:prstGeom prst="rect">
            <a:avLst/>
          </a:prstGeom>
          <a:solidFill>
            <a:srgbClr val="99C2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654286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66785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377910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377910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p:nvPr userDrawn="1"/>
        </p:nvSpPr>
        <p:spPr>
          <a:xfrm>
            <a:off x="838200" y="1722211"/>
            <a:ext cx="10515600" cy="103414"/>
          </a:xfrm>
          <a:prstGeom prst="rect">
            <a:avLst/>
          </a:prstGeom>
          <a:solidFill>
            <a:srgbClr val="99C2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383951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02435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02435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userDrawn="1"/>
        </p:nvSpPr>
        <p:spPr>
          <a:xfrm>
            <a:off x="839788" y="1577749"/>
            <a:ext cx="10515600" cy="103414"/>
          </a:xfrm>
          <a:prstGeom prst="rect">
            <a:avLst/>
          </a:prstGeom>
          <a:solidFill>
            <a:srgbClr val="99C2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29131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hart with info">
    <p:spTree>
      <p:nvGrpSpPr>
        <p:cNvPr id="1" name=""/>
        <p:cNvGrpSpPr/>
        <p:nvPr/>
      </p:nvGrpSpPr>
      <p:grpSpPr>
        <a:xfrm>
          <a:off x="0" y="0"/>
          <a:ext cx="0" cy="0"/>
          <a:chOff x="0" y="0"/>
          <a:chExt cx="0" cy="0"/>
        </a:xfrm>
      </p:grpSpPr>
      <p:sp>
        <p:nvSpPr>
          <p:cNvPr id="4" name="Chart Placeholder 3"/>
          <p:cNvSpPr>
            <a:spLocks noGrp="1"/>
          </p:cNvSpPr>
          <p:nvPr>
            <p:ph type="chart" sz="quarter" idx="10"/>
          </p:nvPr>
        </p:nvSpPr>
        <p:spPr>
          <a:xfrm>
            <a:off x="838200" y="398034"/>
            <a:ext cx="5426336" cy="5143118"/>
          </a:xfrm>
        </p:spPr>
        <p:txBody>
          <a:bodyPr/>
          <a:lstStyle/>
          <a:p>
            <a:r>
              <a:rPr lang="en-US"/>
              <a:t>Click icon to add chart</a:t>
            </a:r>
            <a:endParaRPr lang="en-US" dirty="0"/>
          </a:p>
        </p:txBody>
      </p:sp>
      <p:sp>
        <p:nvSpPr>
          <p:cNvPr id="6" name="Text Placeholder 4"/>
          <p:cNvSpPr>
            <a:spLocks noGrp="1"/>
          </p:cNvSpPr>
          <p:nvPr>
            <p:ph type="body" sz="quarter" idx="3"/>
          </p:nvPr>
        </p:nvSpPr>
        <p:spPr>
          <a:xfrm>
            <a:off x="6264536" y="398034"/>
            <a:ext cx="509085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7" name="Content Placeholder 5"/>
          <p:cNvSpPr>
            <a:spLocks noGrp="1"/>
          </p:cNvSpPr>
          <p:nvPr>
            <p:ph sz="quarter" idx="4"/>
          </p:nvPr>
        </p:nvSpPr>
        <p:spPr>
          <a:xfrm>
            <a:off x="6264536" y="1221946"/>
            <a:ext cx="5090852" cy="43074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619948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arge Chart">
    <p:spTree>
      <p:nvGrpSpPr>
        <p:cNvPr id="1" name=""/>
        <p:cNvGrpSpPr/>
        <p:nvPr/>
      </p:nvGrpSpPr>
      <p:grpSpPr>
        <a:xfrm>
          <a:off x="0" y="0"/>
          <a:ext cx="0" cy="0"/>
          <a:chOff x="0" y="0"/>
          <a:chExt cx="0" cy="0"/>
        </a:xfrm>
      </p:grpSpPr>
      <p:sp>
        <p:nvSpPr>
          <p:cNvPr id="4" name="Chart Placeholder 3"/>
          <p:cNvSpPr>
            <a:spLocks noGrp="1"/>
          </p:cNvSpPr>
          <p:nvPr>
            <p:ph type="chart" sz="quarter" idx="10"/>
          </p:nvPr>
        </p:nvSpPr>
        <p:spPr>
          <a:xfrm>
            <a:off x="838200" y="355002"/>
            <a:ext cx="10758544" cy="5186149"/>
          </a:xfrm>
        </p:spPr>
        <p:txBody>
          <a:bodyPr/>
          <a:lstStyle/>
          <a:p>
            <a:r>
              <a:rPr lang="en-US"/>
              <a:t>Click icon to add chart</a:t>
            </a:r>
            <a:endParaRPr lang="en-US" dirty="0"/>
          </a:p>
        </p:txBody>
      </p:sp>
    </p:spTree>
    <p:extLst>
      <p:ext uri="{BB962C8B-B14F-4D97-AF65-F5344CB8AC3E}">
        <p14:creationId xmlns:p14="http://schemas.microsoft.com/office/powerpoint/2010/main" val="9665812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arge Photo">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1505510" y="365293"/>
            <a:ext cx="9488488" cy="5229225"/>
          </a:xfrm>
        </p:spPr>
        <p:txBody>
          <a:bodyPr/>
          <a:lstStyle/>
          <a:p>
            <a:r>
              <a:rPr lang="en-US"/>
              <a:t>Click icon to add picture</a:t>
            </a:r>
          </a:p>
        </p:txBody>
      </p:sp>
    </p:spTree>
    <p:extLst>
      <p:ext uri="{BB962C8B-B14F-4D97-AF65-F5344CB8AC3E}">
        <p14:creationId xmlns:p14="http://schemas.microsoft.com/office/powerpoint/2010/main" val="22416573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381138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5758905"/>
            <a:ext cx="12192000" cy="1105989"/>
          </a:xfrm>
          <a:prstGeom prst="rect">
            <a:avLst/>
          </a:prstGeom>
        </p:spPr>
      </p:pic>
    </p:spTree>
    <p:extLst>
      <p:ext uri="{BB962C8B-B14F-4D97-AF65-F5344CB8AC3E}">
        <p14:creationId xmlns:p14="http://schemas.microsoft.com/office/powerpoint/2010/main" val="19400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8" r:id="rId4"/>
    <p:sldLayoutId id="2147483652" r:id="rId5"/>
    <p:sldLayoutId id="2147483653" r:id="rId6"/>
    <p:sldLayoutId id="2147483659" r:id="rId7"/>
    <p:sldLayoutId id="2147483660" r:id="rId8"/>
    <p:sldLayoutId id="2147483655" r:id="rId9"/>
    <p:sldLayoutId id="2147483656" r:id="rId10"/>
    <p:sldLayoutId id="2147483657" r:id="rId11"/>
  </p:sldLayoutIdLst>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490991"/>
            <a:ext cx="9144000" cy="2087789"/>
          </a:xfrm>
        </p:spPr>
        <p:txBody>
          <a:bodyPr>
            <a:normAutofit/>
          </a:bodyPr>
          <a:lstStyle/>
          <a:p>
            <a:r>
              <a:rPr lang="en-US" dirty="0">
                <a:latin typeface="Corbel" panose="020B0503020204020204" pitchFamily="34" charset="0"/>
              </a:rPr>
              <a:t>Grassroots Arts Program Subgranting Workshop</a:t>
            </a:r>
          </a:p>
        </p:txBody>
      </p:sp>
      <p:sp>
        <p:nvSpPr>
          <p:cNvPr id="3" name="Subtitle 2"/>
          <p:cNvSpPr>
            <a:spLocks noGrp="1"/>
          </p:cNvSpPr>
          <p:nvPr>
            <p:ph type="subTitle" idx="1"/>
          </p:nvPr>
        </p:nvSpPr>
        <p:spPr>
          <a:xfrm>
            <a:off x="1524000" y="2829152"/>
            <a:ext cx="9144000" cy="588962"/>
          </a:xfrm>
        </p:spPr>
        <p:txBody>
          <a:bodyPr/>
          <a:lstStyle/>
          <a:p>
            <a:r>
              <a:rPr lang="en-US" dirty="0">
                <a:highlight>
                  <a:srgbClr val="FFFF00"/>
                </a:highlight>
                <a:latin typeface="Corbel" panose="020B0503020204020204" pitchFamily="34" charset="0"/>
              </a:rPr>
              <a:t>&lt;Your County Arts Council Name Here&gt;</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52011"/>
            <a:ext cx="12192000" cy="1105989"/>
          </a:xfrm>
          <a:prstGeom prst="rect">
            <a:avLst/>
          </a:prstGeom>
        </p:spPr>
      </p:pic>
      <p:sp>
        <p:nvSpPr>
          <p:cNvPr id="7" name="Subtitle 2"/>
          <p:cNvSpPr txBox="1">
            <a:spLocks/>
          </p:cNvSpPr>
          <p:nvPr/>
        </p:nvSpPr>
        <p:spPr>
          <a:xfrm>
            <a:off x="1524000" y="3668486"/>
            <a:ext cx="9144000" cy="5889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000" dirty="0">
                <a:highlight>
                  <a:srgbClr val="FFFF00"/>
                </a:highlight>
                <a:latin typeface="Corbel" panose="020B0503020204020204" pitchFamily="34" charset="0"/>
              </a:rPr>
              <a:t>&lt;Misc. Info (date, location, etc.)&gt;</a:t>
            </a:r>
          </a:p>
        </p:txBody>
      </p:sp>
    </p:spTree>
    <p:extLst>
      <p:ext uri="{BB962C8B-B14F-4D97-AF65-F5344CB8AC3E}">
        <p14:creationId xmlns:p14="http://schemas.microsoft.com/office/powerpoint/2010/main" val="22365900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FDDAA02-0B35-46BF-86ED-AD69CE4B0748}"/>
              </a:ext>
            </a:extLst>
          </p:cNvPr>
          <p:cNvPicPr>
            <a:picLocks noChangeAspect="1"/>
          </p:cNvPicPr>
          <p:nvPr/>
        </p:nvPicPr>
        <p:blipFill rotWithShape="1">
          <a:blip r:embed="rId2">
            <a:extLst>
              <a:ext uri="{28A0092B-C50C-407E-A947-70E740481C1C}">
                <a14:useLocalDpi xmlns:a14="http://schemas.microsoft.com/office/drawing/2010/main" val="0"/>
              </a:ext>
            </a:extLst>
          </a:blip>
          <a:srcRect l="18597" t="53295" r="60219" b="5641"/>
          <a:stretch/>
        </p:blipFill>
        <p:spPr>
          <a:xfrm>
            <a:off x="3117908" y="269226"/>
            <a:ext cx="5956183" cy="5108116"/>
          </a:xfrm>
          <a:prstGeom prst="rect">
            <a:avLst/>
          </a:prstGeom>
          <a:effectLst>
            <a:outerShdw blurRad="292100" dist="139700" dir="2700000" algn="ctr" rotWithShape="0">
              <a:srgbClr val="000000">
                <a:alpha val="65000"/>
              </a:srgbClr>
            </a:outerShdw>
          </a:effectLst>
        </p:spPr>
      </p:pic>
    </p:spTree>
    <p:extLst>
      <p:ext uri="{BB962C8B-B14F-4D97-AF65-F5344CB8AC3E}">
        <p14:creationId xmlns:p14="http://schemas.microsoft.com/office/powerpoint/2010/main" val="1801980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Description</a:t>
            </a:r>
          </a:p>
        </p:txBody>
      </p:sp>
      <p:sp>
        <p:nvSpPr>
          <p:cNvPr id="3" name="Content Placeholder 2"/>
          <p:cNvSpPr>
            <a:spLocks noGrp="1"/>
          </p:cNvSpPr>
          <p:nvPr>
            <p:ph idx="1"/>
          </p:nvPr>
        </p:nvSpPr>
        <p:spPr>
          <a:xfrm>
            <a:off x="838200" y="1986046"/>
            <a:ext cx="10515600" cy="3811382"/>
          </a:xfrm>
        </p:spPr>
        <p:txBody>
          <a:bodyPr/>
          <a:lstStyle/>
          <a:p>
            <a:pPr>
              <a:lnSpc>
                <a:spcPct val="80000"/>
              </a:lnSpc>
              <a:buClr>
                <a:schemeClr val="tx1"/>
              </a:buClr>
            </a:pPr>
            <a:r>
              <a:rPr lang="en-US" altLang="en-US" sz="2600" b="1" dirty="0"/>
              <a:t>Project title or summary description</a:t>
            </a:r>
          </a:p>
          <a:p>
            <a:pPr lvl="2">
              <a:lnSpc>
                <a:spcPct val="80000"/>
              </a:lnSpc>
              <a:buClr>
                <a:schemeClr val="tx1"/>
              </a:buClr>
            </a:pPr>
            <a:r>
              <a:rPr lang="en-US" altLang="en-US" sz="2500" dirty="0"/>
              <a:t>Why should the project be funded?</a:t>
            </a:r>
          </a:p>
          <a:p>
            <a:pPr lvl="2">
              <a:lnSpc>
                <a:spcPct val="80000"/>
              </a:lnSpc>
              <a:buClr>
                <a:schemeClr val="tx1"/>
              </a:buClr>
            </a:pPr>
            <a:r>
              <a:rPr lang="en-US" altLang="en-US" sz="2500" dirty="0"/>
              <a:t>Include any community partnerships</a:t>
            </a:r>
          </a:p>
          <a:p>
            <a:pPr marL="914400" lvl="2" indent="0">
              <a:lnSpc>
                <a:spcPct val="80000"/>
              </a:lnSpc>
              <a:buClr>
                <a:schemeClr val="tx1"/>
              </a:buClr>
              <a:buNone/>
            </a:pPr>
            <a:endParaRPr lang="en-US" altLang="en-US" sz="2600" dirty="0"/>
          </a:p>
          <a:p>
            <a:pPr>
              <a:lnSpc>
                <a:spcPct val="80000"/>
              </a:lnSpc>
              <a:buClr>
                <a:schemeClr val="tx1"/>
              </a:buClr>
            </a:pPr>
            <a:r>
              <a:rPr lang="en-US" altLang="en-US" sz="2600" b="1" dirty="0"/>
              <a:t>Project Goals</a:t>
            </a:r>
            <a:r>
              <a:rPr lang="en-US" altLang="en-US" sz="2600" dirty="0"/>
              <a:t> </a:t>
            </a:r>
          </a:p>
          <a:p>
            <a:pPr lvl="2">
              <a:lnSpc>
                <a:spcPct val="80000"/>
              </a:lnSpc>
              <a:buClr>
                <a:schemeClr val="tx1"/>
              </a:buClr>
            </a:pPr>
            <a:r>
              <a:rPr lang="en-US" altLang="en-US" sz="2500" dirty="0"/>
              <a:t>What will participants learn or gain from the arts experience?  </a:t>
            </a:r>
          </a:p>
          <a:p>
            <a:pPr lvl="2">
              <a:lnSpc>
                <a:spcPct val="80000"/>
              </a:lnSpc>
              <a:buClr>
                <a:schemeClr val="tx1"/>
              </a:buClr>
            </a:pPr>
            <a:r>
              <a:rPr lang="en-US" altLang="en-US" sz="2500" dirty="0"/>
              <a:t>How will the project impact the community? </a:t>
            </a:r>
          </a:p>
          <a:p>
            <a:pPr>
              <a:lnSpc>
                <a:spcPct val="80000"/>
              </a:lnSpc>
              <a:buClr>
                <a:schemeClr val="tx1"/>
              </a:buClr>
            </a:pPr>
            <a:endParaRPr lang="en-US" altLang="en-US" sz="2400" dirty="0"/>
          </a:p>
          <a:p>
            <a:endParaRPr lang="en-US" dirty="0"/>
          </a:p>
        </p:txBody>
      </p:sp>
    </p:spTree>
    <p:extLst>
      <p:ext uri="{BB962C8B-B14F-4D97-AF65-F5344CB8AC3E}">
        <p14:creationId xmlns:p14="http://schemas.microsoft.com/office/powerpoint/2010/main" val="24033473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Audience and Location</a:t>
            </a:r>
          </a:p>
        </p:txBody>
      </p:sp>
      <p:sp>
        <p:nvSpPr>
          <p:cNvPr id="3" name="Content Placeholder 2"/>
          <p:cNvSpPr>
            <a:spLocks noGrp="1"/>
          </p:cNvSpPr>
          <p:nvPr>
            <p:ph idx="1"/>
          </p:nvPr>
        </p:nvSpPr>
        <p:spPr>
          <a:xfrm>
            <a:off x="838200" y="1986046"/>
            <a:ext cx="10515600" cy="3811382"/>
          </a:xfrm>
        </p:spPr>
        <p:txBody>
          <a:bodyPr/>
          <a:lstStyle/>
          <a:p>
            <a:pPr>
              <a:lnSpc>
                <a:spcPct val="80000"/>
              </a:lnSpc>
              <a:buClr>
                <a:schemeClr val="tx1"/>
              </a:buClr>
              <a:defRPr/>
            </a:pPr>
            <a:r>
              <a:rPr lang="en-US" sz="2600" b="1" dirty="0"/>
              <a:t>Description of intended audience or participants: </a:t>
            </a:r>
          </a:p>
          <a:p>
            <a:pPr lvl="1">
              <a:lnSpc>
                <a:spcPct val="80000"/>
              </a:lnSpc>
              <a:buClr>
                <a:schemeClr val="tx1"/>
              </a:buClr>
              <a:defRPr/>
            </a:pPr>
            <a:r>
              <a:rPr lang="en-US" sz="2500" dirty="0"/>
              <a:t>Be specific: “We expect the community participation to be  200 adults and 300 middle-school-aged children, with approximately 64% Caucasian and 46% to be African  American.”</a:t>
            </a:r>
          </a:p>
          <a:p>
            <a:pPr>
              <a:buClr>
                <a:schemeClr val="tx1"/>
              </a:buClr>
              <a:defRPr/>
            </a:pPr>
            <a:endParaRPr lang="en-US" sz="2600" dirty="0"/>
          </a:p>
          <a:p>
            <a:pPr>
              <a:buClr>
                <a:schemeClr val="tx1"/>
              </a:buClr>
              <a:defRPr/>
            </a:pPr>
            <a:r>
              <a:rPr lang="en-US" sz="2600" b="1" dirty="0"/>
              <a:t>Location of project</a:t>
            </a:r>
          </a:p>
          <a:p>
            <a:pPr marL="0" indent="0">
              <a:buNone/>
            </a:pPr>
            <a:endParaRPr lang="en-US" dirty="0"/>
          </a:p>
        </p:txBody>
      </p:sp>
    </p:spTree>
    <p:extLst>
      <p:ext uri="{BB962C8B-B14F-4D97-AF65-F5344CB8AC3E}">
        <p14:creationId xmlns:p14="http://schemas.microsoft.com/office/powerpoint/2010/main" val="16663862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Activities and Artists</a:t>
            </a:r>
          </a:p>
        </p:txBody>
      </p:sp>
      <p:sp>
        <p:nvSpPr>
          <p:cNvPr id="3" name="Content Placeholder 2"/>
          <p:cNvSpPr>
            <a:spLocks noGrp="1"/>
          </p:cNvSpPr>
          <p:nvPr>
            <p:ph idx="1"/>
          </p:nvPr>
        </p:nvSpPr>
        <p:spPr>
          <a:xfrm>
            <a:off x="838200" y="1953962"/>
            <a:ext cx="10515600" cy="3811382"/>
          </a:xfrm>
        </p:spPr>
        <p:txBody>
          <a:bodyPr>
            <a:normAutofit lnSpcReduction="10000"/>
          </a:bodyPr>
          <a:lstStyle/>
          <a:p>
            <a:pPr>
              <a:lnSpc>
                <a:spcPct val="80000"/>
              </a:lnSpc>
              <a:buClr>
                <a:schemeClr val="tx1"/>
              </a:buClr>
            </a:pPr>
            <a:r>
              <a:rPr lang="en-US" altLang="en-US" sz="2600" b="1" dirty="0"/>
              <a:t>Description of Project activities</a:t>
            </a:r>
          </a:p>
          <a:p>
            <a:pPr marL="1371600" lvl="2" indent="-457200">
              <a:lnSpc>
                <a:spcPct val="80000"/>
              </a:lnSpc>
              <a:buClr>
                <a:schemeClr val="tx1"/>
              </a:buClr>
            </a:pPr>
            <a:r>
              <a:rPr lang="en-US" altLang="en-US" sz="2500" dirty="0"/>
              <a:t>For example: Each art camp student will engage in a rotating schedule of visual and performing arts classes. This includes 20 hours a week of instruction, with at least 10 hours devoted to sculpture, drawing and painting and 10 hours to dance, theatre and musical instruction.  </a:t>
            </a:r>
            <a:br>
              <a:rPr lang="en-US" altLang="en-US" sz="2500" dirty="0"/>
            </a:br>
            <a:endParaRPr lang="en-US" altLang="en-US" sz="2500" dirty="0"/>
          </a:p>
          <a:p>
            <a:pPr>
              <a:lnSpc>
                <a:spcPct val="80000"/>
              </a:lnSpc>
              <a:buClr>
                <a:schemeClr val="tx1"/>
              </a:buClr>
            </a:pPr>
            <a:r>
              <a:rPr lang="en-US" altLang="en-US" sz="2600" b="1" dirty="0"/>
              <a:t>Description of the artists involved</a:t>
            </a:r>
          </a:p>
          <a:p>
            <a:pPr marL="1371600" lvl="2" indent="-457200">
              <a:lnSpc>
                <a:spcPct val="80000"/>
              </a:lnSpc>
              <a:buClr>
                <a:schemeClr val="tx1"/>
              </a:buClr>
            </a:pPr>
            <a:r>
              <a:rPr lang="en-US" altLang="en-US" sz="2500" dirty="0"/>
              <a:t>How they were chosen (include credentials in  narrative)</a:t>
            </a:r>
          </a:p>
          <a:p>
            <a:pPr marL="1371600" lvl="2" indent="-457200">
              <a:lnSpc>
                <a:spcPct val="80000"/>
              </a:lnSpc>
              <a:buClr>
                <a:schemeClr val="tx1"/>
              </a:buClr>
            </a:pPr>
            <a:r>
              <a:rPr lang="en-US" altLang="en-US" sz="2500" dirty="0"/>
              <a:t>Rate of Payment </a:t>
            </a:r>
          </a:p>
          <a:p>
            <a:pPr marL="1371600" lvl="2" indent="-457200">
              <a:lnSpc>
                <a:spcPct val="80000"/>
              </a:lnSpc>
              <a:buClr>
                <a:schemeClr val="tx1"/>
              </a:buClr>
            </a:pPr>
            <a:r>
              <a:rPr lang="en-US" altLang="en-US" sz="2500" dirty="0"/>
              <a:t>If the artists have not been chosen yet, describe the process for choosing artists.</a:t>
            </a:r>
          </a:p>
          <a:p>
            <a:endParaRPr lang="en-US" dirty="0"/>
          </a:p>
        </p:txBody>
      </p:sp>
    </p:spTree>
    <p:extLst>
      <p:ext uri="{BB962C8B-B14F-4D97-AF65-F5344CB8AC3E}">
        <p14:creationId xmlns:p14="http://schemas.microsoft.com/office/powerpoint/2010/main" val="18888360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Marketing and Evaluation</a:t>
            </a:r>
          </a:p>
        </p:txBody>
      </p:sp>
      <p:sp>
        <p:nvSpPr>
          <p:cNvPr id="3" name="Content Placeholder 2"/>
          <p:cNvSpPr>
            <a:spLocks noGrp="1"/>
          </p:cNvSpPr>
          <p:nvPr>
            <p:ph idx="1"/>
          </p:nvPr>
        </p:nvSpPr>
        <p:spPr>
          <a:xfrm>
            <a:off x="838200" y="1970004"/>
            <a:ext cx="10515600" cy="3811382"/>
          </a:xfrm>
        </p:spPr>
        <p:txBody>
          <a:bodyPr>
            <a:normAutofit/>
          </a:bodyPr>
          <a:lstStyle/>
          <a:p>
            <a:pPr marL="609600" indent="-609600">
              <a:buNone/>
            </a:pPr>
            <a:r>
              <a:rPr lang="en-US" altLang="en-US" sz="2600" b="1" dirty="0"/>
              <a:t>How the project will be publicized and promoted</a:t>
            </a:r>
          </a:p>
          <a:p>
            <a:pPr marL="1371600" lvl="2" indent="-457200">
              <a:buClr>
                <a:schemeClr val="tx1"/>
              </a:buClr>
            </a:pPr>
            <a:r>
              <a:rPr lang="en-US" altLang="en-US" sz="2500" dirty="0"/>
              <a:t>Specific outreach to include intended audience?</a:t>
            </a:r>
          </a:p>
          <a:p>
            <a:pPr marL="1371600" lvl="2" indent="-457200">
              <a:buClr>
                <a:schemeClr val="tx1"/>
              </a:buClr>
            </a:pPr>
            <a:r>
              <a:rPr lang="en-US" altLang="en-US" sz="2500" dirty="0"/>
              <a:t>Community Partner’s newsletters?</a:t>
            </a:r>
          </a:p>
          <a:p>
            <a:pPr marL="1371600" lvl="2" indent="-457200">
              <a:buClr>
                <a:schemeClr val="tx1"/>
              </a:buClr>
            </a:pPr>
            <a:r>
              <a:rPr lang="en-US" altLang="en-US" sz="2500" dirty="0"/>
              <a:t>Press releases, website, advertising, PSAs</a:t>
            </a:r>
          </a:p>
          <a:p>
            <a:pPr marL="1371600" lvl="2" indent="-457200">
              <a:buNone/>
            </a:pPr>
            <a:endParaRPr lang="en-US" altLang="en-US" sz="2600" dirty="0"/>
          </a:p>
          <a:p>
            <a:pPr marL="609600" indent="-609600">
              <a:buNone/>
            </a:pPr>
            <a:r>
              <a:rPr lang="en-US" altLang="en-US" sz="2600" b="1" dirty="0"/>
              <a:t>How will the project be evaluated?</a:t>
            </a:r>
          </a:p>
          <a:p>
            <a:pPr marL="1371600" lvl="2" indent="-457200">
              <a:buClr>
                <a:schemeClr val="tx1"/>
              </a:buClr>
            </a:pPr>
            <a:r>
              <a:rPr lang="en-US" altLang="en-US" sz="2500" dirty="0"/>
              <a:t>Surveys? Participant feedback?</a:t>
            </a:r>
          </a:p>
          <a:p>
            <a:pPr marL="1371600" lvl="2" indent="-457200">
              <a:buClr>
                <a:schemeClr val="tx1"/>
              </a:buClr>
            </a:pPr>
            <a:r>
              <a:rPr lang="en-US" altLang="en-US" sz="2500" dirty="0"/>
              <a:t>Revenue?</a:t>
            </a:r>
          </a:p>
          <a:p>
            <a:pPr marL="1371600" lvl="2" indent="-457200">
              <a:buClr>
                <a:schemeClr val="tx1"/>
              </a:buClr>
            </a:pPr>
            <a:r>
              <a:rPr lang="en-US" altLang="en-US" sz="2500" dirty="0"/>
              <a:t>Community Impact?</a:t>
            </a:r>
          </a:p>
          <a:p>
            <a:endParaRPr lang="en-US" dirty="0"/>
          </a:p>
        </p:txBody>
      </p:sp>
    </p:spTree>
    <p:extLst>
      <p:ext uri="{BB962C8B-B14F-4D97-AF65-F5344CB8AC3E}">
        <p14:creationId xmlns:p14="http://schemas.microsoft.com/office/powerpoint/2010/main" val="31574861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33832" y="160422"/>
            <a:ext cx="5040785" cy="539014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044260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8395" y="272716"/>
            <a:ext cx="9633983" cy="508534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464431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8210" y="305814"/>
            <a:ext cx="6497052" cy="511441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318611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2454442"/>
            <a:ext cx="10515600" cy="956965"/>
          </a:xfrm>
        </p:spPr>
        <p:txBody>
          <a:bodyPr/>
          <a:lstStyle/>
          <a:p>
            <a:r>
              <a:rPr lang="en-US" dirty="0"/>
              <a:t>Evaluation</a:t>
            </a:r>
          </a:p>
        </p:txBody>
      </p:sp>
      <p:sp>
        <p:nvSpPr>
          <p:cNvPr id="3" name="Text Placeholder 2"/>
          <p:cNvSpPr>
            <a:spLocks noGrp="1"/>
          </p:cNvSpPr>
          <p:nvPr>
            <p:ph type="body" idx="1"/>
          </p:nvPr>
        </p:nvSpPr>
        <p:spPr/>
        <p:txBody>
          <a:bodyPr/>
          <a:lstStyle/>
          <a:p>
            <a:r>
              <a:rPr lang="en-US" dirty="0"/>
              <a:t>How Applications are Evaluated</a:t>
            </a:r>
          </a:p>
        </p:txBody>
      </p:sp>
    </p:spTree>
    <p:extLst>
      <p:ext uri="{BB962C8B-B14F-4D97-AF65-F5344CB8AC3E}">
        <p14:creationId xmlns:p14="http://schemas.microsoft.com/office/powerpoint/2010/main" val="23976313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Subgrant Panels</a:t>
            </a:r>
          </a:p>
        </p:txBody>
      </p:sp>
      <p:sp>
        <p:nvSpPr>
          <p:cNvPr id="3" name="Content Placeholder 2"/>
          <p:cNvSpPr>
            <a:spLocks noGrp="1"/>
          </p:cNvSpPr>
          <p:nvPr>
            <p:ph idx="1"/>
          </p:nvPr>
        </p:nvSpPr>
        <p:spPr/>
        <p:txBody>
          <a:bodyPr/>
          <a:lstStyle/>
          <a:p>
            <a:pPr>
              <a:buClr>
                <a:schemeClr val="tx1"/>
              </a:buClr>
            </a:pPr>
            <a:r>
              <a:rPr lang="en-US" altLang="en-US" dirty="0"/>
              <a:t>Panel of community members review each grant</a:t>
            </a:r>
            <a:br>
              <a:rPr lang="en-US" altLang="en-US" dirty="0"/>
            </a:br>
            <a:endParaRPr lang="en-US" altLang="en-US" dirty="0"/>
          </a:p>
          <a:p>
            <a:pPr>
              <a:buClr>
                <a:schemeClr val="tx1"/>
              </a:buClr>
            </a:pPr>
            <a:r>
              <a:rPr lang="en-US" altLang="en-US" dirty="0"/>
              <a:t>Panelists must base funding decisions on the quality of the grant application, not on their relationship with, or knowledge of, the organization</a:t>
            </a:r>
            <a:br>
              <a:rPr lang="en-US" altLang="en-US" dirty="0"/>
            </a:br>
            <a:endParaRPr lang="en-US" altLang="en-US" dirty="0"/>
          </a:p>
          <a:p>
            <a:pPr>
              <a:buClr>
                <a:schemeClr val="tx1"/>
              </a:buClr>
            </a:pPr>
            <a:r>
              <a:rPr lang="en-US" altLang="en-US" dirty="0"/>
              <a:t>Panelists review overall completeness of the grant and score applications on specific criteria</a:t>
            </a:r>
          </a:p>
          <a:p>
            <a:endParaRPr lang="en-US" dirty="0"/>
          </a:p>
        </p:txBody>
      </p:sp>
    </p:spTree>
    <p:extLst>
      <p:ext uri="{BB962C8B-B14F-4D97-AF65-F5344CB8AC3E}">
        <p14:creationId xmlns:p14="http://schemas.microsoft.com/office/powerpoint/2010/main" val="13263117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Grassroots Arts Program</a:t>
            </a:r>
          </a:p>
        </p:txBody>
      </p:sp>
      <p:sp>
        <p:nvSpPr>
          <p:cNvPr id="2" name="TextBox 1"/>
          <p:cNvSpPr txBox="1"/>
          <p:nvPr/>
        </p:nvSpPr>
        <p:spPr>
          <a:xfrm>
            <a:off x="838200" y="2069432"/>
            <a:ext cx="10515600" cy="3108543"/>
          </a:xfrm>
          <a:prstGeom prst="rect">
            <a:avLst/>
          </a:prstGeom>
          <a:noFill/>
        </p:spPr>
        <p:txBody>
          <a:bodyPr wrap="square" rtlCol="0">
            <a:spAutoFit/>
          </a:bodyPr>
          <a:lstStyle/>
          <a:p>
            <a:pPr marL="285750" indent="-285750">
              <a:buFont typeface="Arial" panose="020B0604020202020204" pitchFamily="34" charset="0"/>
              <a:buChar char="•"/>
            </a:pPr>
            <a:r>
              <a:rPr lang="en-US" sz="2800" dirty="0"/>
              <a:t>The Grassroots Arts program is a partnership between local arts councils and the North Carolina Arts Council. All 100 counties in N.C. receive program funds. </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r>
              <a:rPr lang="en-US" sz="2800" dirty="0"/>
              <a:t>In counties with populations of 50,000 or more, the local arts council will distribute 50 percent of the Grassroots funds to local arts organizations through a competitive grant process.  </a:t>
            </a:r>
          </a:p>
        </p:txBody>
      </p:sp>
    </p:spTree>
    <p:extLst>
      <p:ext uri="{BB962C8B-B14F-4D97-AF65-F5344CB8AC3E}">
        <p14:creationId xmlns:p14="http://schemas.microsoft.com/office/powerpoint/2010/main" val="20111287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Criteria</a:t>
            </a:r>
          </a:p>
        </p:txBody>
      </p:sp>
      <p:sp>
        <p:nvSpPr>
          <p:cNvPr id="3" name="Content Placeholder 2"/>
          <p:cNvSpPr>
            <a:spLocks noGrp="1"/>
          </p:cNvSpPr>
          <p:nvPr>
            <p:ph idx="1"/>
          </p:nvPr>
        </p:nvSpPr>
        <p:spPr/>
        <p:txBody>
          <a:bodyPr/>
          <a:lstStyle/>
          <a:p>
            <a:pPr>
              <a:buClr>
                <a:schemeClr val="tx1"/>
              </a:buClr>
            </a:pPr>
            <a:r>
              <a:rPr lang="en-US" altLang="en-US" dirty="0"/>
              <a:t>Artistic quality of the proposed project</a:t>
            </a:r>
            <a:br>
              <a:rPr lang="en-US" altLang="en-US" dirty="0"/>
            </a:br>
            <a:endParaRPr lang="en-US" altLang="en-US" dirty="0"/>
          </a:p>
          <a:p>
            <a:pPr>
              <a:buClr>
                <a:schemeClr val="tx1"/>
              </a:buClr>
            </a:pPr>
            <a:r>
              <a:rPr lang="en-US" altLang="en-US" dirty="0"/>
              <a:t>Community impact of project or program</a:t>
            </a:r>
            <a:br>
              <a:rPr lang="en-US" altLang="en-US" dirty="0"/>
            </a:br>
            <a:endParaRPr lang="en-US" altLang="en-US" dirty="0"/>
          </a:p>
          <a:p>
            <a:pPr>
              <a:buClr>
                <a:schemeClr val="tx1"/>
              </a:buClr>
            </a:pPr>
            <a:r>
              <a:rPr lang="en-US" altLang="en-US" dirty="0"/>
              <a:t>Ability to plan and implement project</a:t>
            </a:r>
            <a:br>
              <a:rPr lang="en-US" altLang="en-US" dirty="0"/>
            </a:br>
            <a:endParaRPr lang="en-US" altLang="en-US" dirty="0"/>
          </a:p>
          <a:p>
            <a:pPr>
              <a:buClr>
                <a:schemeClr val="tx1"/>
              </a:buClr>
            </a:pPr>
            <a:r>
              <a:rPr lang="en-US" altLang="en-US" dirty="0"/>
              <a:t>Stability and fiscal responsibility of the organization</a:t>
            </a:r>
          </a:p>
          <a:p>
            <a:endParaRPr lang="en-US" dirty="0"/>
          </a:p>
        </p:txBody>
      </p:sp>
    </p:spTree>
    <p:extLst>
      <p:ext uri="{BB962C8B-B14F-4D97-AF65-F5344CB8AC3E}">
        <p14:creationId xmlns:p14="http://schemas.microsoft.com/office/powerpoint/2010/main" val="24432529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Priorities for Funding</a:t>
            </a:r>
          </a:p>
        </p:txBody>
      </p:sp>
      <p:sp>
        <p:nvSpPr>
          <p:cNvPr id="3" name="Content Placeholder 2"/>
          <p:cNvSpPr>
            <a:spLocks noGrp="1"/>
          </p:cNvSpPr>
          <p:nvPr>
            <p:ph idx="1"/>
          </p:nvPr>
        </p:nvSpPr>
        <p:spPr>
          <a:xfrm>
            <a:off x="838200" y="1889794"/>
            <a:ext cx="10515600" cy="3811382"/>
          </a:xfrm>
        </p:spPr>
        <p:txBody>
          <a:bodyPr>
            <a:normAutofit lnSpcReduction="10000"/>
          </a:bodyPr>
          <a:lstStyle/>
          <a:p>
            <a:pPr>
              <a:buClr>
                <a:schemeClr val="tx1"/>
              </a:buClr>
            </a:pPr>
            <a:r>
              <a:rPr lang="en-US" altLang="en-US" u="sng" dirty="0"/>
              <a:t>First Priority:</a:t>
            </a:r>
            <a:r>
              <a:rPr lang="en-US" altLang="en-US" dirty="0"/>
              <a:t>  Arts organizations like symphonies, galleries, theaters, art guilds, choral societies,  dance companies and music presenters that are  </a:t>
            </a:r>
            <a:r>
              <a:rPr lang="en-US" altLang="en-US" i="1" dirty="0"/>
              <a:t>not</a:t>
            </a:r>
            <a:r>
              <a:rPr lang="en-US" altLang="en-US" dirty="0"/>
              <a:t> receiving any other funding through the N.C. Arts Council.</a:t>
            </a:r>
            <a:br>
              <a:rPr lang="en-US" altLang="en-US" dirty="0"/>
            </a:br>
            <a:endParaRPr lang="en-US" altLang="en-US" dirty="0"/>
          </a:p>
          <a:p>
            <a:pPr>
              <a:buClr>
                <a:schemeClr val="tx1"/>
              </a:buClr>
            </a:pPr>
            <a:r>
              <a:rPr lang="en-US" altLang="en-US" u="sng" dirty="0"/>
              <a:t>Second Priority:</a:t>
            </a:r>
            <a:r>
              <a:rPr lang="en-US" altLang="en-US" dirty="0"/>
              <a:t>  Arts learning and arts in education programs conducted by qualified artists. </a:t>
            </a:r>
            <a:br>
              <a:rPr lang="en-US" altLang="en-US" dirty="0"/>
            </a:br>
            <a:endParaRPr lang="en-US" altLang="en-US" dirty="0"/>
          </a:p>
          <a:p>
            <a:pPr>
              <a:buClr>
                <a:schemeClr val="tx1"/>
              </a:buClr>
            </a:pPr>
            <a:r>
              <a:rPr lang="en-US" altLang="en-US" u="sng" dirty="0"/>
              <a:t>Third Priority:</a:t>
            </a:r>
            <a:r>
              <a:rPr lang="en-US" altLang="en-US" dirty="0"/>
              <a:t>  Civic, municipal or community-based organizations providing quality art experiences for the greater community. </a:t>
            </a:r>
          </a:p>
          <a:p>
            <a:endParaRPr lang="en-US" dirty="0"/>
          </a:p>
        </p:txBody>
      </p:sp>
    </p:spTree>
    <p:extLst>
      <p:ext uri="{BB962C8B-B14F-4D97-AF65-F5344CB8AC3E}">
        <p14:creationId xmlns:p14="http://schemas.microsoft.com/office/powerpoint/2010/main" val="23268160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If you get funded…</a:t>
            </a:r>
          </a:p>
        </p:txBody>
      </p:sp>
      <p:sp>
        <p:nvSpPr>
          <p:cNvPr id="3" name="Content Placeholder 2"/>
          <p:cNvSpPr>
            <a:spLocks noGrp="1"/>
          </p:cNvSpPr>
          <p:nvPr>
            <p:ph idx="1"/>
          </p:nvPr>
        </p:nvSpPr>
        <p:spPr>
          <a:xfrm>
            <a:off x="838200" y="1937920"/>
            <a:ext cx="10515600" cy="3811382"/>
          </a:xfrm>
        </p:spPr>
        <p:txBody>
          <a:bodyPr>
            <a:normAutofit fontScale="92500" lnSpcReduction="20000"/>
          </a:bodyPr>
          <a:lstStyle/>
          <a:p>
            <a:pPr>
              <a:buClr>
                <a:schemeClr val="tx1"/>
              </a:buClr>
            </a:pPr>
            <a:r>
              <a:rPr lang="en-US" altLang="en-US" sz="2400" dirty="0"/>
              <a:t>Your organization will enter into a contractual agreement with </a:t>
            </a:r>
            <a:r>
              <a:rPr lang="en-US" sz="2400" dirty="0"/>
              <a:t>&lt;</a:t>
            </a:r>
            <a:r>
              <a:rPr lang="en-US" sz="2400" dirty="0">
                <a:highlight>
                  <a:srgbClr val="FFFF00"/>
                </a:highlight>
              </a:rPr>
              <a:t> arts council name</a:t>
            </a:r>
            <a:r>
              <a:rPr lang="en-US" sz="2400" dirty="0"/>
              <a:t>&gt; </a:t>
            </a:r>
            <a:endParaRPr lang="en-US" altLang="en-US" sz="2400" dirty="0"/>
          </a:p>
          <a:p>
            <a:pPr>
              <a:buClr>
                <a:schemeClr val="tx1"/>
              </a:buClr>
            </a:pPr>
            <a:r>
              <a:rPr lang="en-US" altLang="en-US" sz="2400" dirty="0"/>
              <a:t>Submittal of No Overdue Tax Debts Form</a:t>
            </a:r>
          </a:p>
          <a:p>
            <a:pPr>
              <a:buClr>
                <a:schemeClr val="tx1"/>
              </a:buClr>
            </a:pPr>
            <a:r>
              <a:rPr lang="en-US" altLang="en-US" sz="2400" dirty="0"/>
              <a:t>Your organization will complete a final report by June 30 with:</a:t>
            </a:r>
          </a:p>
          <a:p>
            <a:pPr lvl="2">
              <a:buClr>
                <a:schemeClr val="tx1"/>
              </a:buClr>
            </a:pPr>
            <a:r>
              <a:rPr lang="en-US" altLang="en-US" dirty="0"/>
              <a:t>Audience numbers</a:t>
            </a:r>
          </a:p>
          <a:p>
            <a:pPr lvl="2">
              <a:buClr>
                <a:schemeClr val="tx1"/>
              </a:buClr>
            </a:pPr>
            <a:r>
              <a:rPr lang="en-US" altLang="en-US" dirty="0"/>
              <a:t>Audience demographics</a:t>
            </a:r>
          </a:p>
          <a:p>
            <a:pPr>
              <a:buClr>
                <a:schemeClr val="tx1"/>
              </a:buClr>
            </a:pPr>
            <a:r>
              <a:rPr lang="en-US" altLang="en-US" sz="2400" dirty="0"/>
              <a:t>Demonstrate use of N.C. Arts Council logo and credit line on promotional materials </a:t>
            </a:r>
          </a:p>
          <a:p>
            <a:pPr>
              <a:buClr>
                <a:schemeClr val="tx1"/>
              </a:buClr>
            </a:pPr>
            <a:r>
              <a:rPr lang="en-US" altLang="en-US" sz="2400" dirty="0"/>
              <a:t>Grant payments may be distributed in installments </a:t>
            </a:r>
          </a:p>
          <a:p>
            <a:pPr>
              <a:buClr>
                <a:schemeClr val="tx1"/>
              </a:buClr>
            </a:pPr>
            <a:r>
              <a:rPr lang="en-US" altLang="en-US" sz="2400" dirty="0"/>
              <a:t>Keep local arts council updated on the progress of your program.  If something changes and you can’t use all the funds, your local arts council must know by April.  They will need to roll the funds into one of their programs. </a:t>
            </a:r>
          </a:p>
          <a:p>
            <a:pPr>
              <a:buClr>
                <a:schemeClr val="tx1"/>
              </a:buClr>
            </a:pPr>
            <a:r>
              <a:rPr lang="en-US" altLang="en-US" sz="2400" dirty="0"/>
              <a:t>NOTE:  Late final reports=no funding next grant cycle.</a:t>
            </a:r>
          </a:p>
          <a:p>
            <a:endParaRPr lang="en-US" dirty="0"/>
          </a:p>
        </p:txBody>
      </p:sp>
    </p:spTree>
    <p:extLst>
      <p:ext uri="{BB962C8B-B14F-4D97-AF65-F5344CB8AC3E}">
        <p14:creationId xmlns:p14="http://schemas.microsoft.com/office/powerpoint/2010/main" val="7609796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 </a:t>
            </a:r>
          </a:p>
        </p:txBody>
      </p:sp>
      <p:sp>
        <p:nvSpPr>
          <p:cNvPr id="3" name="Content Placeholder 2"/>
          <p:cNvSpPr>
            <a:spLocks noGrp="1"/>
          </p:cNvSpPr>
          <p:nvPr>
            <p:ph idx="1"/>
          </p:nvPr>
        </p:nvSpPr>
        <p:spPr/>
        <p:txBody>
          <a:bodyPr/>
          <a:lstStyle/>
          <a:p>
            <a:pPr marL="0" indent="0">
              <a:buNone/>
            </a:pPr>
            <a:r>
              <a:rPr lang="en-US" dirty="0"/>
              <a:t>If you need help with your application, or have specific questions, contact: </a:t>
            </a:r>
          </a:p>
          <a:p>
            <a:pPr marL="0" indent="0">
              <a:buNone/>
            </a:pPr>
            <a:endParaRPr lang="en-US" dirty="0"/>
          </a:p>
          <a:p>
            <a:pPr marL="0" indent="0">
              <a:buNone/>
            </a:pPr>
            <a:r>
              <a:rPr lang="en-US" dirty="0">
                <a:highlight>
                  <a:srgbClr val="FFFF00"/>
                </a:highlight>
              </a:rPr>
              <a:t>&lt;Contact Name&gt;</a:t>
            </a:r>
          </a:p>
          <a:p>
            <a:pPr marL="0" indent="0">
              <a:buNone/>
            </a:pPr>
            <a:r>
              <a:rPr lang="en-US" dirty="0">
                <a:highlight>
                  <a:srgbClr val="FFFF00"/>
                </a:highlight>
              </a:rPr>
              <a:t>&lt;Contact Information &gt;</a:t>
            </a:r>
          </a:p>
        </p:txBody>
      </p:sp>
    </p:spTree>
    <p:extLst>
      <p:ext uri="{BB962C8B-B14F-4D97-AF65-F5344CB8AC3E}">
        <p14:creationId xmlns:p14="http://schemas.microsoft.com/office/powerpoint/2010/main" val="1938147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Eligibility for Application</a:t>
            </a:r>
          </a:p>
        </p:txBody>
      </p:sp>
      <p:sp>
        <p:nvSpPr>
          <p:cNvPr id="6" name="TextBox 5"/>
          <p:cNvSpPr txBox="1"/>
          <p:nvPr/>
        </p:nvSpPr>
        <p:spPr>
          <a:xfrm>
            <a:off x="838200" y="2005263"/>
            <a:ext cx="10515600" cy="3693319"/>
          </a:xfrm>
          <a:prstGeom prst="rect">
            <a:avLst/>
          </a:prstGeom>
          <a:noFill/>
        </p:spPr>
        <p:txBody>
          <a:bodyPr wrap="square" rtlCol="0">
            <a:spAutoFit/>
          </a:bodyPr>
          <a:lstStyle/>
          <a:p>
            <a:pPr indent="-285750">
              <a:buFont typeface="Arial" panose="020B0604020202020204" pitchFamily="34" charset="0"/>
              <a:buChar char="•"/>
            </a:pPr>
            <a:r>
              <a:rPr lang="en-US" sz="2600" dirty="0"/>
              <a:t>While nonprofit status is preferred, organizations that have been in operation for a least one year may apply. </a:t>
            </a:r>
          </a:p>
          <a:p>
            <a:endParaRPr lang="en-US" sz="2600" dirty="0"/>
          </a:p>
          <a:p>
            <a:pPr indent="-285750">
              <a:buFont typeface="Arial" panose="020B0604020202020204" pitchFamily="34" charset="0"/>
              <a:buChar char="•"/>
            </a:pPr>
            <a:r>
              <a:rPr lang="en-US" sz="2600" dirty="0"/>
              <a:t>All organizations must reside and carry out projects in </a:t>
            </a:r>
            <a:r>
              <a:rPr lang="en-US" sz="2600" dirty="0">
                <a:highlight>
                  <a:srgbClr val="FFFF00"/>
                </a:highlight>
              </a:rPr>
              <a:t>&lt;your county name&gt;. </a:t>
            </a:r>
          </a:p>
          <a:p>
            <a:endParaRPr lang="en-US" sz="2600" dirty="0">
              <a:highlight>
                <a:srgbClr val="FFFF00"/>
              </a:highlight>
            </a:endParaRPr>
          </a:p>
          <a:p>
            <a:pPr indent="-285750">
              <a:buFont typeface="Arial" panose="020B0604020202020204" pitchFamily="34" charset="0"/>
              <a:buChar char="•"/>
            </a:pPr>
            <a:r>
              <a:rPr lang="en-US" sz="2600" dirty="0"/>
              <a:t>Projects must take place between July 1, 2022 and June 15, 2023.</a:t>
            </a:r>
          </a:p>
          <a:p>
            <a:r>
              <a:rPr lang="en-US" sz="2600" dirty="0"/>
              <a:t> </a:t>
            </a:r>
          </a:p>
          <a:p>
            <a:pPr indent="-285750">
              <a:buFont typeface="Arial" panose="020B0604020202020204" pitchFamily="34" charset="0"/>
              <a:buChar char="•"/>
            </a:pPr>
            <a:r>
              <a:rPr lang="en-US" sz="2600" dirty="0"/>
              <a:t>Only complete applications received by the due date will be considered. </a:t>
            </a:r>
          </a:p>
        </p:txBody>
      </p:sp>
    </p:spTree>
    <p:extLst>
      <p:ext uri="{BB962C8B-B14F-4D97-AF65-F5344CB8AC3E}">
        <p14:creationId xmlns:p14="http://schemas.microsoft.com/office/powerpoint/2010/main" val="29498914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Subgrant Requirements</a:t>
            </a:r>
          </a:p>
        </p:txBody>
      </p:sp>
      <p:sp>
        <p:nvSpPr>
          <p:cNvPr id="5" name="TextBox 4"/>
          <p:cNvSpPr txBox="1"/>
          <p:nvPr/>
        </p:nvSpPr>
        <p:spPr>
          <a:xfrm>
            <a:off x="838200" y="1860884"/>
            <a:ext cx="9877926" cy="3985706"/>
          </a:xfrm>
          <a:prstGeom prst="rect">
            <a:avLst/>
          </a:prstGeom>
          <a:noFill/>
        </p:spPr>
        <p:txBody>
          <a:bodyPr wrap="square" rtlCol="0">
            <a:spAutoFit/>
          </a:bodyPr>
          <a:lstStyle/>
          <a:p>
            <a:pPr marL="285750" indent="-285750">
              <a:buFont typeface="Arial" panose="020B0604020202020204" pitchFamily="34" charset="0"/>
              <a:buChar char="•"/>
            </a:pPr>
            <a:r>
              <a:rPr lang="en-US" sz="2600" dirty="0"/>
              <a:t>Matching Requirement</a:t>
            </a:r>
          </a:p>
          <a:p>
            <a:pPr marL="742950" lvl="1" indent="-285750">
              <a:buFont typeface="Arial" panose="020B0604020202020204" pitchFamily="34" charset="0"/>
              <a:buChar char="•"/>
            </a:pPr>
            <a:r>
              <a:rPr lang="en-US" sz="2500" dirty="0"/>
              <a:t>One – to – one cash match</a:t>
            </a:r>
          </a:p>
          <a:p>
            <a:pPr lvl="1"/>
            <a:endParaRPr lang="en-US" sz="2500" dirty="0"/>
          </a:p>
          <a:p>
            <a:pPr marL="285750" indent="-285750">
              <a:buFont typeface="Arial" panose="020B0604020202020204" pitchFamily="34" charset="0"/>
              <a:buChar char="•"/>
            </a:pPr>
            <a:r>
              <a:rPr lang="en-US" sz="2600" dirty="0"/>
              <a:t>N.C. Arts Council and Local Arts Council Recognition</a:t>
            </a:r>
          </a:p>
          <a:p>
            <a:pPr marL="742950" lvl="1" indent="-285750">
              <a:buFont typeface="Arial" panose="020B0604020202020204" pitchFamily="34" charset="0"/>
              <a:buChar char="•"/>
            </a:pPr>
            <a:r>
              <a:rPr lang="en-US" sz="2500" dirty="0"/>
              <a:t>Logos and credit line according to guidelines</a:t>
            </a:r>
          </a:p>
          <a:p>
            <a:pPr marL="742950" lvl="1" indent="-285750">
              <a:buFont typeface="Arial" panose="020B0604020202020204" pitchFamily="34" charset="0"/>
              <a:buChar char="•"/>
            </a:pPr>
            <a:endParaRPr lang="en-US" sz="2500" dirty="0"/>
          </a:p>
          <a:p>
            <a:pPr marL="285750" indent="-285750">
              <a:buFont typeface="Arial" panose="020B0604020202020204" pitchFamily="34" charset="0"/>
              <a:buChar char="•"/>
            </a:pPr>
            <a:r>
              <a:rPr lang="en-US" sz="2600" dirty="0"/>
              <a:t>Reporting Requirements </a:t>
            </a:r>
          </a:p>
          <a:p>
            <a:pPr marL="742950" lvl="1" indent="-285750">
              <a:buFont typeface="Arial" panose="020B0604020202020204" pitchFamily="34" charset="0"/>
              <a:buChar char="•"/>
            </a:pPr>
            <a:r>
              <a:rPr lang="en-US" sz="2500" dirty="0"/>
              <a:t>Final Report to </a:t>
            </a:r>
            <a:r>
              <a:rPr lang="en-US" sz="2500" dirty="0">
                <a:highlight>
                  <a:srgbClr val="FFFF00"/>
                </a:highlight>
              </a:rPr>
              <a:t>&lt;your arts council name&gt; </a:t>
            </a:r>
          </a:p>
          <a:p>
            <a:pPr marL="742950" lvl="1" indent="-285750">
              <a:buFont typeface="Arial" panose="020B0604020202020204" pitchFamily="34" charset="0"/>
              <a:buChar char="•"/>
            </a:pPr>
            <a:r>
              <a:rPr lang="en-US" sz="2500" dirty="0"/>
              <a:t>Thank you letters to state legislators</a:t>
            </a:r>
          </a:p>
          <a:p>
            <a:pPr marL="742950" lvl="1" indent="-285750">
              <a:buFont typeface="Arial" panose="020B0604020202020204" pitchFamily="34" charset="0"/>
              <a:buChar char="•"/>
            </a:pPr>
            <a:r>
              <a:rPr lang="en-US" sz="2500" dirty="0"/>
              <a:t>No Overdue Tax Form </a:t>
            </a:r>
          </a:p>
        </p:txBody>
      </p:sp>
    </p:spTree>
    <p:extLst>
      <p:ext uri="{BB962C8B-B14F-4D97-AF65-F5344CB8AC3E}">
        <p14:creationId xmlns:p14="http://schemas.microsoft.com/office/powerpoint/2010/main" val="39486560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the Grant will Fund</a:t>
            </a:r>
          </a:p>
        </p:txBody>
      </p:sp>
      <p:sp>
        <p:nvSpPr>
          <p:cNvPr id="4" name="Content Placeholder 3"/>
          <p:cNvSpPr>
            <a:spLocks noGrp="1"/>
          </p:cNvSpPr>
          <p:nvPr>
            <p:ph idx="1"/>
          </p:nvPr>
        </p:nvSpPr>
        <p:spPr/>
        <p:txBody>
          <a:bodyPr/>
          <a:lstStyle/>
          <a:p>
            <a:pPr>
              <a:buClr>
                <a:schemeClr val="tx1"/>
              </a:buClr>
            </a:pPr>
            <a:r>
              <a:rPr lang="en-US" altLang="en-US" dirty="0"/>
              <a:t>Program expenses for projects of high artistic merit including artist fees and travel, space rental, marketing, advertising, costumes, sets, props, music and equipment rental.</a:t>
            </a:r>
            <a:br>
              <a:rPr lang="en-US" altLang="en-US" dirty="0"/>
            </a:br>
            <a:endParaRPr lang="en-US" altLang="en-US" dirty="0"/>
          </a:p>
          <a:p>
            <a:pPr>
              <a:buClr>
                <a:schemeClr val="tx1"/>
              </a:buClr>
            </a:pPr>
            <a:r>
              <a:rPr lang="en-US" altLang="en-US" dirty="0"/>
              <a:t>Limited operating expenses for arts organizations only.</a:t>
            </a:r>
          </a:p>
          <a:p>
            <a:endParaRPr lang="en-US" dirty="0"/>
          </a:p>
        </p:txBody>
      </p:sp>
    </p:spTree>
    <p:extLst>
      <p:ext uri="{BB962C8B-B14F-4D97-AF65-F5344CB8AC3E}">
        <p14:creationId xmlns:p14="http://schemas.microsoft.com/office/powerpoint/2010/main" val="30647080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the Grant will Not Fund</a:t>
            </a:r>
          </a:p>
        </p:txBody>
      </p:sp>
      <p:sp>
        <p:nvSpPr>
          <p:cNvPr id="3" name="Content Placeholder 2"/>
          <p:cNvSpPr>
            <a:spLocks noGrp="1"/>
          </p:cNvSpPr>
          <p:nvPr>
            <p:ph idx="1"/>
          </p:nvPr>
        </p:nvSpPr>
        <p:spPr>
          <a:xfrm>
            <a:off x="838200" y="1889793"/>
            <a:ext cx="10515600" cy="3811382"/>
          </a:xfrm>
        </p:spPr>
        <p:txBody>
          <a:bodyPr>
            <a:normAutofit lnSpcReduction="10000"/>
          </a:bodyPr>
          <a:lstStyle/>
          <a:p>
            <a:pPr>
              <a:lnSpc>
                <a:spcPct val="80000"/>
              </a:lnSpc>
              <a:buClr>
                <a:schemeClr val="tx1"/>
              </a:buClr>
            </a:pPr>
            <a:r>
              <a:rPr lang="en-US" altLang="en-US" dirty="0"/>
              <a:t>Individual applicants</a:t>
            </a:r>
          </a:p>
          <a:p>
            <a:pPr>
              <a:lnSpc>
                <a:spcPct val="80000"/>
              </a:lnSpc>
              <a:buClr>
                <a:schemeClr val="tx1"/>
              </a:buClr>
            </a:pPr>
            <a:r>
              <a:rPr lang="en-US" altLang="en-US" dirty="0"/>
              <a:t>Art supplies</a:t>
            </a:r>
          </a:p>
          <a:p>
            <a:pPr>
              <a:lnSpc>
                <a:spcPct val="80000"/>
              </a:lnSpc>
              <a:buClr>
                <a:schemeClr val="tx1"/>
              </a:buClr>
            </a:pPr>
            <a:r>
              <a:rPr lang="en-US" altLang="en-US" dirty="0"/>
              <a:t>Fundraising events or expenses</a:t>
            </a:r>
          </a:p>
          <a:p>
            <a:pPr>
              <a:lnSpc>
                <a:spcPct val="80000"/>
              </a:lnSpc>
              <a:buClr>
                <a:schemeClr val="tx1"/>
              </a:buClr>
            </a:pPr>
            <a:r>
              <a:rPr lang="en-US" altLang="en-US" dirty="0"/>
              <a:t>Food or beverages </a:t>
            </a:r>
          </a:p>
          <a:p>
            <a:pPr>
              <a:lnSpc>
                <a:spcPct val="80000"/>
              </a:lnSpc>
              <a:buClr>
                <a:schemeClr val="tx1"/>
              </a:buClr>
            </a:pPr>
            <a:r>
              <a:rPr lang="en-US" altLang="en-US" dirty="0"/>
              <a:t>Prizes, tuition or scholarships</a:t>
            </a:r>
          </a:p>
          <a:p>
            <a:pPr>
              <a:lnSpc>
                <a:spcPct val="80000"/>
              </a:lnSpc>
              <a:buClr>
                <a:schemeClr val="tx1"/>
              </a:buClr>
            </a:pPr>
            <a:r>
              <a:rPr lang="en-US" altLang="en-US" dirty="0"/>
              <a:t>School band activities or equipment</a:t>
            </a:r>
          </a:p>
          <a:p>
            <a:pPr>
              <a:lnSpc>
                <a:spcPct val="80000"/>
              </a:lnSpc>
              <a:buClr>
                <a:schemeClr val="tx1"/>
              </a:buClr>
            </a:pPr>
            <a:r>
              <a:rPr lang="en-US" altLang="en-US" dirty="0"/>
              <a:t>Purchase of artwork</a:t>
            </a:r>
          </a:p>
          <a:p>
            <a:pPr>
              <a:lnSpc>
                <a:spcPct val="80000"/>
              </a:lnSpc>
              <a:buClr>
                <a:schemeClr val="tx1"/>
              </a:buClr>
            </a:pPr>
            <a:r>
              <a:rPr lang="en-US" altLang="en-US" dirty="0"/>
              <a:t>Internal programs for schools, colleges, universities, or libraries</a:t>
            </a:r>
          </a:p>
          <a:p>
            <a:pPr>
              <a:lnSpc>
                <a:spcPct val="80000"/>
              </a:lnSpc>
              <a:buClr>
                <a:schemeClr val="tx1"/>
              </a:buClr>
            </a:pPr>
            <a:r>
              <a:rPr lang="en-US" altLang="en-US" dirty="0"/>
              <a:t>Programs with religious content</a:t>
            </a:r>
          </a:p>
          <a:p>
            <a:endParaRPr lang="en-US" dirty="0"/>
          </a:p>
        </p:txBody>
      </p:sp>
    </p:spTree>
    <p:extLst>
      <p:ext uri="{BB962C8B-B14F-4D97-AF65-F5344CB8AC3E}">
        <p14:creationId xmlns:p14="http://schemas.microsoft.com/office/powerpoint/2010/main" val="9759343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Application</a:t>
            </a:r>
          </a:p>
        </p:txBody>
      </p:sp>
      <p:sp>
        <p:nvSpPr>
          <p:cNvPr id="3" name="Text Placeholder 2"/>
          <p:cNvSpPr>
            <a:spLocks noGrp="1"/>
          </p:cNvSpPr>
          <p:nvPr>
            <p:ph type="body" idx="1"/>
          </p:nvPr>
        </p:nvSpPr>
        <p:spPr/>
        <p:txBody>
          <a:bodyPr/>
          <a:lstStyle/>
          <a:p>
            <a:r>
              <a:rPr lang="en-US" dirty="0"/>
              <a:t>Organizational Information &amp; Project Description</a:t>
            </a:r>
          </a:p>
        </p:txBody>
      </p:sp>
    </p:spTree>
    <p:extLst>
      <p:ext uri="{BB962C8B-B14F-4D97-AF65-F5344CB8AC3E}">
        <p14:creationId xmlns:p14="http://schemas.microsoft.com/office/powerpoint/2010/main" val="22551754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71BAE1B-D1CE-411A-A039-ACC321196AF5}"/>
              </a:ext>
            </a:extLst>
          </p:cNvPr>
          <p:cNvPicPr>
            <a:picLocks noChangeAspect="1"/>
          </p:cNvPicPr>
          <p:nvPr/>
        </p:nvPicPr>
        <p:blipFill rotWithShape="1">
          <a:blip r:embed="rId2">
            <a:extLst>
              <a:ext uri="{28A0092B-C50C-407E-A947-70E740481C1C}">
                <a14:useLocalDpi xmlns:a14="http://schemas.microsoft.com/office/drawing/2010/main" val="0"/>
              </a:ext>
            </a:extLst>
          </a:blip>
          <a:srcRect l="18594" t="54946" r="60311" b="3658"/>
          <a:stretch/>
        </p:blipFill>
        <p:spPr>
          <a:xfrm>
            <a:off x="3178066" y="276837"/>
            <a:ext cx="5835868" cy="506695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124141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175517D-B6D7-4DBA-AB87-F00DE41046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3705" y="1438604"/>
            <a:ext cx="9564590" cy="3743479"/>
          </a:xfrm>
          <a:prstGeom prst="rect">
            <a:avLst/>
          </a:prstGeom>
          <a:ln>
            <a:noFill/>
          </a:ln>
          <a:effectLst>
            <a:outerShdw blurRad="292100" dist="139700" dir="2700000" algn="tl" rotWithShape="0">
              <a:srgbClr val="333333">
                <a:alpha val="65000"/>
              </a:srgbClr>
            </a:outerShdw>
          </a:effectLst>
        </p:spPr>
      </p:pic>
      <p:sp>
        <p:nvSpPr>
          <p:cNvPr id="4" name="Speech Bubble: Oval 3"/>
          <p:cNvSpPr/>
          <p:nvPr/>
        </p:nvSpPr>
        <p:spPr>
          <a:xfrm>
            <a:off x="9019364" y="68283"/>
            <a:ext cx="3015916" cy="1748588"/>
          </a:xfrm>
          <a:prstGeom prst="wedgeEllipseCallout">
            <a:avLst>
              <a:gd name="adj1" fmla="val -62572"/>
              <a:gd name="adj2" fmla="val 35961"/>
            </a:avLst>
          </a:prstGeom>
          <a:solidFill>
            <a:schemeClr val="accent6">
              <a:lumMod val="60000"/>
              <a:lumOff val="40000"/>
            </a:schemeClr>
          </a:solidFill>
          <a:ln w="28575">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a:t>Remember to include a financial statement from your most recent completed FY</a:t>
            </a:r>
          </a:p>
        </p:txBody>
      </p:sp>
      <p:sp>
        <p:nvSpPr>
          <p:cNvPr id="3" name="TextBox 2">
            <a:extLst>
              <a:ext uri="{FF2B5EF4-FFF2-40B4-BE49-F238E27FC236}">
                <a16:creationId xmlns:a16="http://schemas.microsoft.com/office/drawing/2014/main" id="{BBD565DD-57CF-4CC6-843A-5B51A1E71FCC}"/>
              </a:ext>
            </a:extLst>
          </p:cNvPr>
          <p:cNvSpPr txBox="1"/>
          <p:nvPr/>
        </p:nvSpPr>
        <p:spPr>
          <a:xfrm>
            <a:off x="3305262" y="3429000"/>
            <a:ext cx="1291905" cy="369332"/>
          </a:xfrm>
          <a:prstGeom prst="rect">
            <a:avLst/>
          </a:prstGeom>
          <a:solidFill>
            <a:schemeClr val="bg1"/>
          </a:solidFill>
        </p:spPr>
        <p:txBody>
          <a:bodyPr wrap="square" rtlCol="0">
            <a:spAutoFit/>
          </a:bodyPr>
          <a:lstStyle/>
          <a:p>
            <a:r>
              <a:rPr lang="en-US" dirty="0"/>
              <a:t>2021-2022</a:t>
            </a:r>
          </a:p>
        </p:txBody>
      </p:sp>
      <p:sp>
        <p:nvSpPr>
          <p:cNvPr id="6" name="TextBox 5">
            <a:extLst>
              <a:ext uri="{FF2B5EF4-FFF2-40B4-BE49-F238E27FC236}">
                <a16:creationId xmlns:a16="http://schemas.microsoft.com/office/drawing/2014/main" id="{8B2F9014-6A04-4998-B777-35B752CD05EE}"/>
              </a:ext>
            </a:extLst>
          </p:cNvPr>
          <p:cNvSpPr txBox="1"/>
          <p:nvPr/>
        </p:nvSpPr>
        <p:spPr>
          <a:xfrm>
            <a:off x="6158919" y="3429000"/>
            <a:ext cx="1291905" cy="369332"/>
          </a:xfrm>
          <a:prstGeom prst="rect">
            <a:avLst/>
          </a:prstGeom>
          <a:solidFill>
            <a:schemeClr val="bg1"/>
          </a:solidFill>
        </p:spPr>
        <p:txBody>
          <a:bodyPr wrap="square" rtlCol="0">
            <a:spAutoFit/>
          </a:bodyPr>
          <a:lstStyle/>
          <a:p>
            <a:r>
              <a:rPr lang="en-US" dirty="0"/>
              <a:t>2022-2023</a:t>
            </a:r>
          </a:p>
        </p:txBody>
      </p:sp>
      <p:sp>
        <p:nvSpPr>
          <p:cNvPr id="7" name="TextBox 6">
            <a:extLst>
              <a:ext uri="{FF2B5EF4-FFF2-40B4-BE49-F238E27FC236}">
                <a16:creationId xmlns:a16="http://schemas.microsoft.com/office/drawing/2014/main" id="{4F0E25DF-E367-4397-8894-F1CFB3C3DCB2}"/>
              </a:ext>
            </a:extLst>
          </p:cNvPr>
          <p:cNvSpPr txBox="1"/>
          <p:nvPr/>
        </p:nvSpPr>
        <p:spPr>
          <a:xfrm>
            <a:off x="8725949" y="3429000"/>
            <a:ext cx="1291905" cy="369332"/>
          </a:xfrm>
          <a:prstGeom prst="rect">
            <a:avLst/>
          </a:prstGeom>
          <a:solidFill>
            <a:schemeClr val="bg1"/>
          </a:solidFill>
        </p:spPr>
        <p:txBody>
          <a:bodyPr wrap="square" rtlCol="0">
            <a:spAutoFit/>
          </a:bodyPr>
          <a:lstStyle/>
          <a:p>
            <a:r>
              <a:rPr lang="en-US" dirty="0"/>
              <a:t>2023-2024</a:t>
            </a:r>
          </a:p>
        </p:txBody>
      </p:sp>
    </p:spTree>
    <p:extLst>
      <p:ext uri="{BB962C8B-B14F-4D97-AF65-F5344CB8AC3E}">
        <p14:creationId xmlns:p14="http://schemas.microsoft.com/office/powerpoint/2010/main" val="1759228891"/>
      </p:ext>
    </p:extLst>
  </p:cSld>
  <p:clrMapOvr>
    <a:masterClrMapping/>
  </p:clrMapOvr>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orbel">
      <a:majorFont>
        <a:latin typeface="Corbel"/>
        <a:ea typeface=""/>
        <a:cs typeface=""/>
      </a:majorFont>
      <a:minorFont>
        <a:latin typeface="Corbe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A062884A-B2D1-4724-98D1-BCB64155E7DF}" vid="{983D36FB-9826-471A-BEBE-2A0A2D7A882E}"/>
    </a:ext>
  </a:extLst>
</a:theme>
</file>

<file path=docProps/app.xml><?xml version="1.0" encoding="utf-8"?>
<Properties xmlns="http://schemas.openxmlformats.org/officeDocument/2006/extended-properties" xmlns:vt="http://schemas.openxmlformats.org/officeDocument/2006/docPropsVTypes">
  <Template>NCAC 50th powerpoint template</Template>
  <TotalTime>211</TotalTime>
  <Words>847</Words>
  <Application>Microsoft Office PowerPoint</Application>
  <PresentationFormat>Widescreen</PresentationFormat>
  <Paragraphs>105</Paragraphs>
  <Slides>23</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23</vt:i4>
      </vt:variant>
    </vt:vector>
  </HeadingPairs>
  <TitlesOfParts>
    <vt:vector size="26" baseType="lpstr">
      <vt:lpstr>Arial</vt:lpstr>
      <vt:lpstr>Corbel</vt:lpstr>
      <vt:lpstr>Office Theme</vt:lpstr>
      <vt:lpstr>Grassroots Arts Program Subgranting Workshop</vt:lpstr>
      <vt:lpstr>Grassroots Arts Program</vt:lpstr>
      <vt:lpstr>Eligibility for Application</vt:lpstr>
      <vt:lpstr>Subgrant Requirements</vt:lpstr>
      <vt:lpstr>What the Grant will Fund</vt:lpstr>
      <vt:lpstr>What the Grant will Not Fund</vt:lpstr>
      <vt:lpstr>The Application</vt:lpstr>
      <vt:lpstr>PowerPoint Presentation</vt:lpstr>
      <vt:lpstr>PowerPoint Presentation</vt:lpstr>
      <vt:lpstr>PowerPoint Presentation</vt:lpstr>
      <vt:lpstr>Project Description</vt:lpstr>
      <vt:lpstr>Audience and Location</vt:lpstr>
      <vt:lpstr>Activities and Artists</vt:lpstr>
      <vt:lpstr>Marketing and Evaluation</vt:lpstr>
      <vt:lpstr>PowerPoint Presentation</vt:lpstr>
      <vt:lpstr>PowerPoint Presentation</vt:lpstr>
      <vt:lpstr>PowerPoint Presentation</vt:lpstr>
      <vt:lpstr>Evaluation</vt:lpstr>
      <vt:lpstr>Subgrant Panels</vt:lpstr>
      <vt:lpstr>Criteria</vt:lpstr>
      <vt:lpstr>Priorities for Funding</vt:lpstr>
      <vt:lpstr>If you get funded…</vt:lpstr>
      <vt:lpstr>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Emily Catherine</dc:creator>
  <cp:lastModifiedBy>Steen, Sydney</cp:lastModifiedBy>
  <cp:revision>40</cp:revision>
  <dcterms:created xsi:type="dcterms:W3CDTF">2017-08-30T17:48:32Z</dcterms:created>
  <dcterms:modified xsi:type="dcterms:W3CDTF">2022-03-22T17:13:51Z</dcterms:modified>
</cp:coreProperties>
</file>