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7" r:id="rId5"/>
    <p:sldId id="551" r:id="rId6"/>
    <p:sldId id="260" r:id="rId7"/>
    <p:sldId id="552" r:id="rId8"/>
    <p:sldId id="358" r:id="rId9"/>
    <p:sldId id="553" r:id="rId10"/>
    <p:sldId id="555" r:id="rId11"/>
    <p:sldId id="556" r:id="rId12"/>
    <p:sldId id="557" r:id="rId13"/>
    <p:sldId id="558" r:id="rId14"/>
    <p:sldId id="559" r:id="rId15"/>
    <p:sldId id="560" r:id="rId16"/>
    <p:sldId id="561" r:id="rId17"/>
    <p:sldId id="562" r:id="rId18"/>
    <p:sldId id="563" r:id="rId19"/>
    <p:sldId id="351" r:id="rId20"/>
    <p:sldId id="343" r:id="rId21"/>
    <p:sldId id="344" r:id="rId22"/>
    <p:sldId id="565" r:id="rId23"/>
    <p:sldId id="345" r:id="rId2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0B2506-63E1-A421-BCD9-0D050D455B7A}" name="Chang, Ai-Ling" initials="AC" userId="S::ai-ling.chang@dncr.nc.gov::283b28d8-91dd-456e-8554-4ef0384fe258" providerId="AD"/>
  <p188:author id="{90664C45-9324-5EEA-6E62-F58E1C6C64E0}" name="Wienke, Janelle" initials="JW" userId="S::janelle.wienke@dncr.nc.gov::801f46fd-2c27-4957-a85b-eaee048ccc7e" providerId="AD"/>
  <p188:author id="{94B7298D-9D82-119B-2C8F-413E3AF29371}" name="Gerweck, Sam" initials="GS" userId="S::sam.gerweck@dncr.nc.gov::4f028c6d-8a87-49cc-8993-0202c9f40b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14"/>
    <a:srgbClr val="F7964C"/>
    <a:srgbClr val="006893"/>
    <a:srgbClr val="AADFEF"/>
    <a:srgbClr val="E3F4FB"/>
    <a:srgbClr val="FEFFF1"/>
    <a:srgbClr val="FFF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18"/>
    <p:restoredTop sz="94643"/>
  </p:normalViewPr>
  <p:slideViewPr>
    <p:cSldViewPr snapToGrid="0">
      <p:cViewPr varScale="1">
        <p:scale>
          <a:sx n="124" d="100"/>
          <a:sy n="124" d="100"/>
        </p:scale>
        <p:origin x="192" y="5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213065944881888"/>
          <c:y val="0.11655468033005165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Survey response</c:v>
                </c:pt>
              </c:strCache>
            </c:strRef>
          </c:tx>
          <c:spPr>
            <a:ln w="24935"/>
          </c:spPr>
          <c:dPt>
            <c:idx val="0"/>
            <c:bubble3D val="0"/>
            <c:spPr>
              <a:solidFill>
                <a:srgbClr val="0D9DDB"/>
              </a:solidFill>
              <a:ln w="2493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D169-0743-9A1E-AC5E30197754}"/>
              </c:ext>
            </c:extLst>
          </c:dPt>
          <c:dPt>
            <c:idx val="1"/>
            <c:bubble3D val="0"/>
            <c:spPr>
              <a:solidFill>
                <a:srgbClr val="E66054"/>
              </a:solidFill>
              <a:ln w="2493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69-0743-9A1E-AC5E3019775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69-0743-9A1E-AC5E30197754}"/>
                </c:ext>
              </c:extLst>
            </c:dLbl>
            <c:dLbl>
              <c:idx val="1"/>
              <c:layout>
                <c:manualLayout>
                  <c:x val="-6.4701604503186919E-2"/>
                  <c:y val="-5.4496351740576029E-2"/>
                </c:manualLayout>
              </c:layout>
              <c:tx>
                <c:rich>
                  <a:bodyPr/>
                  <a:lstStyle/>
                  <a:p>
                    <a:pPr>
                      <a:defRPr sz="1571" b="0" i="0" u="none" strike="noStrike" baseline="0">
                        <a:solidFill>
                          <a:srgbClr val="333333"/>
                        </a:solidFill>
                        <a:latin typeface="Aptos Narrow"/>
                        <a:ea typeface="Aptos Narrow"/>
                        <a:cs typeface="Aptos Narrow"/>
                      </a:defRPr>
                    </a:pPr>
                    <a:r>
                      <a:rPr lang="en-US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About 35% say they very rarely attend local meetings</a:t>
                    </a:r>
                  </a:p>
                </c:rich>
              </c:tx>
              <c:spPr>
                <a:solidFill>
                  <a:prstClr val="white"/>
                </a:solidFill>
                <a:ln w="6234">
                  <a:solidFill>
                    <a:prstClr val="white">
                      <a:lumMod val="75000"/>
                    </a:prstClr>
                  </a:solidFill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12845065329669"/>
                      <c:h val="0.3284046245419249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D169-0743-9A1E-AC5E30197754}"/>
                </c:ext>
              </c:extLst>
            </c:dLbl>
            <c:spPr>
              <a:solidFill>
                <a:schemeClr val="bg1"/>
              </a:solidFill>
              <a:ln w="6234">
                <a:solidFill>
                  <a:schemeClr val="bg1">
                    <a:lumMod val="75000"/>
                  </a:schemeClr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82" b="0" i="0" u="none" strike="noStrike" baseline="0">
                    <a:solidFill>
                      <a:srgbClr val="333333"/>
                    </a:solidFill>
                    <a:latin typeface="Aptos Narrow"/>
                    <a:ea typeface="Aptos Narrow"/>
                    <a:cs typeface="Aptos Narrow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Engaged at least once at year or more</c:v>
                </c:pt>
                <c:pt idx="1">
                  <c:v>Very rarely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64.900000000000006</c:v>
                </c:pt>
                <c:pt idx="1">
                  <c:v>35.1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69-0743-9A1E-AC5E30197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09"/>
        <c:holeSize val="60"/>
      </c:doughnutChart>
      <c:spPr>
        <a:noFill/>
        <a:ln w="16623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782" b="0" i="0" u="none" strike="noStrike" baseline="0">
          <a:solidFill>
            <a:srgbClr val="000000"/>
          </a:solidFill>
          <a:latin typeface="Aptos Narrow"/>
          <a:ea typeface="Aptos Narrow"/>
          <a:cs typeface="Aptos Narrow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213065944881888"/>
          <c:y val="0.11655468033005165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Survey response</c:v>
                </c:pt>
              </c:strCache>
            </c:strRef>
          </c:tx>
          <c:dPt>
            <c:idx val="0"/>
            <c:bubble3D val="0"/>
            <c:spPr>
              <a:solidFill>
                <a:srgbClr val="E66054"/>
              </a:solidFill>
              <a:ln w="27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240-244E-A893-CEB414CC1DD6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3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40-244E-A893-CEB414CC1DD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3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240-244E-A893-CEB414CC1DD6}"/>
              </c:ext>
            </c:extLst>
          </c:dPt>
          <c:dLbls>
            <c:dLbl>
              <c:idx val="1"/>
              <c:layout>
                <c:manualLayout>
                  <c:x val="-0.15504793232673272"/>
                  <c:y val="5.3512096737313261E-2"/>
                </c:manualLayout>
              </c:layout>
              <c:tx>
                <c:rich>
                  <a:bodyPr/>
                  <a:lstStyle/>
                  <a:p>
                    <a:pPr>
                      <a:defRPr sz="1726" b="0" i="0" u="none" strike="noStrike" baseline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ptos Narrow"/>
                        <a:cs typeface="Arial" panose="020B0604020202020204" pitchFamily="34" charset="0"/>
                      </a:defRPr>
                    </a:pPr>
                    <a:r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10% say no</a:t>
                    </a:r>
                  </a:p>
                </c:rich>
              </c:tx>
              <c:spPr>
                <a:xfrm>
                  <a:off x="3818477" y="4556542"/>
                  <a:ext cx="918572" cy="377762"/>
                </a:xfrm>
                <a:solidFill>
                  <a:prstClr val="white"/>
                </a:solidFill>
                <a:ln w="6850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88310624666776"/>
                      <c:h val="0.133989988992291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A240-244E-A893-CEB414CC1DD6}"/>
                </c:ext>
              </c:extLst>
            </c:dLbl>
            <c:dLbl>
              <c:idx val="2"/>
              <c:layout>
                <c:manualLayout>
                  <c:x val="-9.8441474707810062E-2"/>
                  <c:y val="0.1039975062707847"/>
                </c:manualLayout>
              </c:layout>
              <c:tx>
                <c:rich>
                  <a:bodyPr/>
                  <a:lstStyle/>
                  <a:p>
                    <a:pPr>
                      <a:defRPr sz="1726" b="0" i="0" u="none" strike="noStrike" baseline="0">
                        <a:solidFill>
                          <a:srgbClr val="333333"/>
                        </a:solidFill>
                        <a:latin typeface="Arial" panose="020B0604020202020204" pitchFamily="34" charset="0"/>
                        <a:ea typeface="Aptos Narrow"/>
                        <a:cs typeface="Arial" panose="020B0604020202020204" pitchFamily="34" charset="0"/>
                      </a:defRPr>
                    </a:pPr>
                    <a:r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51% say sometimes, and it’s usually spontaneous</a:t>
                    </a:r>
                  </a:p>
                </c:rich>
              </c:tx>
              <c:spPr>
                <a:xfrm>
                  <a:off x="2307316" y="1822038"/>
                  <a:ext cx="3356385" cy="1073350"/>
                </a:xfrm>
                <a:solidFill>
                  <a:prstClr val="white"/>
                </a:solidFill>
                <a:ln w="6850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782552747006388"/>
                      <c:h val="0.2324418646904703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A240-244E-A893-CEB414CC1D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Sometimes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39</c:v>
                </c:pt>
                <c:pt idx="1">
                  <c:v>10</c:v>
                </c:pt>
                <c:pt idx="2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40-244E-A893-CEB414CC1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5"/>
        <c:holeSize val="60"/>
      </c:doughnutChart>
      <c:spPr>
        <a:noFill/>
        <a:ln w="18266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59" b="0" i="0" u="none" strike="noStrike" baseline="0">
          <a:solidFill>
            <a:srgbClr val="000000"/>
          </a:solidFill>
          <a:latin typeface="Aptos Narrow"/>
          <a:ea typeface="Aptos Narrow"/>
          <a:cs typeface="Aptos Narrow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32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679C8-1723-29B9-2FBC-F74358776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3DE981-1DE0-72C6-27FE-CDC5514D8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02A66-9A3F-D77A-C96D-82AD65DFE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AFEB8-47C9-A7BB-7DCF-FE220CDBF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2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A95A7-682C-899D-A2DF-4F291F399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0CBBCD-8A09-2C2D-267E-67D8429E1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649CA2-9268-F75D-BD87-F1B8FB996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4699F-2842-5522-BA21-2D7664315D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48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A1128-6946-B73C-A2A4-FE42CF6D2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D41970-74F9-C6B2-DE97-CF22117DF5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B412D5-EAE6-1566-A615-3C1DA4135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52F54-C621-0374-4115-CC172B2B1D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55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CA420-48E4-0AED-0CCB-429DB22B7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6B8F79-84A3-14E2-7417-D5E61D624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FCB7B-9307-B883-EDAF-2FC3075FC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B1FCF-F2F1-5055-9401-C29361458A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70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68C8C-A286-EE58-E148-EA30CFB12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176260-1944-0DC3-303B-73C087931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66C3EF-89BE-4005-D7C9-D81DA5951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>
                <a:ea typeface="Calibri"/>
                <a:cs typeface="+mn-lt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78135-8FF0-83F5-616F-91CF9DDE5A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82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4380E-16FD-50DB-1CFC-754B75CD4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50A8B3-0F2C-8189-665C-C7B9A470E1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CBD88A-16DE-174F-1E5E-5AF128E10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904DF-2BE2-0CE7-EE01-6966B51EBB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37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9A45EB97-12C6-4A99-4B5E-F7C8DDF707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CF4B80AC-F34A-BC2B-3EF3-0F43C87EFF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br>
              <a:rPr lang="en-US">
                <a:cs typeface="+mn-lt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39E78-FA9C-45D2-37EA-48D8DB62C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77EA8C-6DFC-4D1C-89A2-1A00844E102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352B93-C5F8-4F9D-A7FC-7755D4EA0981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46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352B93-C5F8-4F9D-A7FC-7755D4EA0981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06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882B6-0E8F-6AF3-908A-D09E507A8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4B0E9E-8F45-B69C-8679-8C1C9530C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037BF-48A2-06EE-1D4E-68F0E833E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highlight>
                <a:srgbClr val="FFFFFF"/>
              </a:highlight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95BE6-1A43-F03B-06FD-52D5D99C04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44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79ACC-8B10-1576-DFAF-6A23E9CC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AE2F24-D44F-3B1B-7C4E-A153944D9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C026F8-FBD0-725D-0331-62F40DC38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70218-0AA1-43C6-6167-1D06F17DA4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18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F0E61-ED1F-E94E-ED04-C3805B977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18D3FF-5587-78D4-A0DE-41961F780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735E3-DC20-80B7-5804-3A7A54946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98B49-3336-D113-456A-129327B92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62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75BA8-C92B-F2DC-E5DC-1D26A911D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7222D-4B11-CE16-E2DC-F2F9B0C84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622077-A747-7C8C-95D5-8B06033F0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F0C63-9653-5644-4953-31CEA9333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0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76162-02BB-69AB-1691-492003A40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5D0DD4-B70F-396A-A8E3-8EA82B735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93C592-D727-8213-F3CF-4FF462A8F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56532-3CD4-6927-4122-B33C70E08A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63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413C8-3057-4B18-A450-77847FC57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FD52A0-4FAE-D4D5-362D-B220F6AC3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AFB1C-9D44-2EA4-BF85-FA2B6AC25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DE3D0-EC09-83A8-78F4-5B677170B9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96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E71CE-DF8B-5093-B9E1-D0465F0B3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CFD55-CBE9-DA54-6242-EAA71B1DD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88639-6339-338F-8601-8D87D7AD3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9B8C7-8CE3-7BD8-6C85-4A19D83D4F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67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46624-7A15-34F8-760C-B72D4559C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DA92FE-64E2-5CA1-F9C6-D8985A316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AEEBBA-FC5C-6CED-B080-917026ED7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D46D3-56A2-E512-8923-CC756D903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28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231FA-AD32-7E2D-101A-44E5BF537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E82E05-D2D4-BE98-9048-CD81E70FD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EB5D6-3460-4A81-841B-BBA6F60A4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2FD6B-D40E-4B97-BBEA-15C74BD703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0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/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ACC6A-E7DD-104E-19D1-541299890A15}"/>
              </a:ext>
            </a:extLst>
          </p:cNvPr>
          <p:cNvSpPr/>
          <p:nvPr userDrawn="1"/>
        </p:nvSpPr>
        <p:spPr>
          <a:xfrm>
            <a:off x="3886200" y="-15479"/>
            <a:ext cx="5257800" cy="5158979"/>
          </a:xfrm>
          <a:prstGeom prst="rect">
            <a:avLst/>
          </a:prstGeom>
          <a:solidFill>
            <a:srgbClr val="FFC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6" y="1878806"/>
            <a:ext cx="3868340" cy="2318763"/>
          </a:xfrm>
        </p:spPr>
        <p:txBody>
          <a:bodyPr/>
          <a:lstStyle>
            <a:lvl1pPr>
              <a:defRPr>
                <a:solidFill>
                  <a:srgbClr val="2B2666"/>
                </a:solidFill>
              </a:defRPr>
            </a:lvl1pPr>
            <a:lvl2pPr>
              <a:defRPr>
                <a:solidFill>
                  <a:srgbClr val="2B2666"/>
                </a:solidFill>
              </a:defRPr>
            </a:lvl2pPr>
            <a:lvl3pPr>
              <a:defRPr>
                <a:solidFill>
                  <a:srgbClr val="2B2666"/>
                </a:solidFill>
              </a:defRPr>
            </a:lvl3pPr>
            <a:lvl4pPr>
              <a:defRPr>
                <a:solidFill>
                  <a:srgbClr val="2B2666"/>
                </a:solidFill>
              </a:defRPr>
            </a:lvl4pPr>
            <a:lvl5pPr>
              <a:defRPr>
                <a:solidFill>
                  <a:srgbClr val="2B26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777047"/>
            <a:ext cx="3887391" cy="617934"/>
          </a:xfrm>
        </p:spPr>
        <p:txBody>
          <a:bodyPr anchor="b"/>
          <a:lstStyle>
            <a:lvl1pPr marL="0" indent="0">
              <a:buNone/>
              <a:defRPr sz="1800" b="1" u="sng">
                <a:solidFill>
                  <a:srgbClr val="2B266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11981" y="1086014"/>
            <a:ext cx="2637234" cy="30937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955A5FCA-DD3A-A5D6-E57E-727079A15D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BE52F-D38C-4F66-BBA6-24E2F00225EB}" type="datetimeFigureOut">
              <a:rPr lang="en-US"/>
              <a:pPr>
                <a:defRPr/>
              </a:pPr>
              <a:t>4/27/26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AF100874-9F2F-5682-34C4-4C1C6BC7BA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043BD670-6FBB-3923-A127-E460AE3707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03756-23F3-489A-9D36-38542D6E7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0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6751AA-2A22-3FE7-EFC9-39906C9806F3}"/>
              </a:ext>
            </a:extLst>
          </p:cNvPr>
          <p:cNvSpPr/>
          <p:nvPr userDrawn="1"/>
        </p:nvSpPr>
        <p:spPr>
          <a:xfrm>
            <a:off x="3886200" y="-15479"/>
            <a:ext cx="5257800" cy="5158979"/>
          </a:xfrm>
          <a:prstGeom prst="rect">
            <a:avLst/>
          </a:prstGeom>
          <a:solidFill>
            <a:srgbClr val="0D9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6" y="1878806"/>
            <a:ext cx="3868340" cy="2318763"/>
          </a:xfrm>
        </p:spPr>
        <p:txBody>
          <a:bodyPr/>
          <a:lstStyle>
            <a:lvl1pPr>
              <a:defRPr>
                <a:solidFill>
                  <a:srgbClr val="2B2666"/>
                </a:solidFill>
              </a:defRPr>
            </a:lvl1pPr>
            <a:lvl2pPr>
              <a:defRPr>
                <a:solidFill>
                  <a:srgbClr val="2B2666"/>
                </a:solidFill>
              </a:defRPr>
            </a:lvl2pPr>
            <a:lvl3pPr>
              <a:defRPr>
                <a:solidFill>
                  <a:srgbClr val="2B2666"/>
                </a:solidFill>
              </a:defRPr>
            </a:lvl3pPr>
            <a:lvl4pPr>
              <a:defRPr>
                <a:solidFill>
                  <a:srgbClr val="2B2666"/>
                </a:solidFill>
              </a:defRPr>
            </a:lvl4pPr>
            <a:lvl5pPr>
              <a:defRPr>
                <a:solidFill>
                  <a:srgbClr val="2B26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777047"/>
            <a:ext cx="3887391" cy="617934"/>
          </a:xfrm>
        </p:spPr>
        <p:txBody>
          <a:bodyPr anchor="b"/>
          <a:lstStyle>
            <a:lvl1pPr marL="0" indent="0">
              <a:buNone/>
              <a:defRPr sz="1800" b="1" u="sng">
                <a:solidFill>
                  <a:srgbClr val="2B266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11981" y="1086014"/>
            <a:ext cx="2637234" cy="30937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86106960-5B70-9F6A-35D2-3C4F6059D8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C0BFE-2FBB-420F-B0B9-4C0981080B69}" type="datetimeFigureOut">
              <a:rPr lang="en-US"/>
              <a:pPr>
                <a:defRPr/>
              </a:pPr>
              <a:t>4/27/26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8627CE10-4477-A79E-B7B4-2D2C2CAC99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D1E93FF-AFE5-0438-DA16-B595DFE2DF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BE60D-8396-45B8-AD55-5D17F8E75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9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/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E57D8B-236C-7122-62E0-33280A066544}"/>
              </a:ext>
            </a:extLst>
          </p:cNvPr>
          <p:cNvSpPr/>
          <p:nvPr userDrawn="1"/>
        </p:nvSpPr>
        <p:spPr>
          <a:xfrm>
            <a:off x="3886200" y="-15479"/>
            <a:ext cx="5257800" cy="5158979"/>
          </a:xfrm>
          <a:prstGeom prst="rect">
            <a:avLst/>
          </a:prstGeom>
          <a:solidFill>
            <a:srgbClr val="E15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6" y="1878806"/>
            <a:ext cx="3868340" cy="2318763"/>
          </a:xfrm>
        </p:spPr>
        <p:txBody>
          <a:bodyPr/>
          <a:lstStyle>
            <a:lvl1pPr>
              <a:defRPr>
                <a:solidFill>
                  <a:srgbClr val="2B2666"/>
                </a:solidFill>
              </a:defRPr>
            </a:lvl1pPr>
            <a:lvl2pPr>
              <a:defRPr>
                <a:solidFill>
                  <a:srgbClr val="2B2666"/>
                </a:solidFill>
              </a:defRPr>
            </a:lvl2pPr>
            <a:lvl3pPr>
              <a:defRPr>
                <a:solidFill>
                  <a:srgbClr val="2B2666"/>
                </a:solidFill>
              </a:defRPr>
            </a:lvl3pPr>
            <a:lvl4pPr>
              <a:defRPr>
                <a:solidFill>
                  <a:srgbClr val="2B2666"/>
                </a:solidFill>
              </a:defRPr>
            </a:lvl4pPr>
            <a:lvl5pPr>
              <a:defRPr>
                <a:solidFill>
                  <a:srgbClr val="2B26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777047"/>
            <a:ext cx="3887391" cy="617934"/>
          </a:xfrm>
        </p:spPr>
        <p:txBody>
          <a:bodyPr anchor="b"/>
          <a:lstStyle>
            <a:lvl1pPr marL="0" indent="0">
              <a:buNone/>
              <a:defRPr sz="1800" b="1" u="sng">
                <a:solidFill>
                  <a:srgbClr val="2B266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11981" y="1086014"/>
            <a:ext cx="2637234" cy="30937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19827FD7-82D2-36E8-BE43-149BC55912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D386E-0720-4781-BEC4-278C99C47D6F}" type="datetimeFigureOut">
              <a:rPr lang="en-US"/>
              <a:pPr>
                <a:defRPr/>
              </a:pPr>
              <a:t>4/27/26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56A8057-B4B6-452E-999C-FC42D55C38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152AD8E4-4FB8-0D3E-889F-66E5F5CDCA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90C57-B2C7-4E95-9559-8233114A4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68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523CE1-79F7-79AF-5F1D-8887C0C6C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433" y="1360450"/>
            <a:ext cx="3051133" cy="1192250"/>
          </a:xfrm>
          <a:prstGeom prst="rect">
            <a:avLst/>
          </a:prstGeom>
        </p:spPr>
      </p:pic>
      <p:sp>
        <p:nvSpPr>
          <p:cNvPr id="5" name="Text 2"/>
          <p:cNvSpPr>
            <a:spLocks noGrp="1"/>
          </p:cNvSpPr>
          <p:nvPr>
            <p:ph type="title" idx="4294967295"/>
          </p:nvPr>
        </p:nvSpPr>
        <p:spPr>
          <a:xfrm>
            <a:off x="5184027" y="2799801"/>
            <a:ext cx="3725082" cy="685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-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Local Arts Agency </a:t>
            </a:r>
            <a:br>
              <a:rPr kumimoji="0" lang="en-US" sz="2400" b="0" i="0" u="none" strike="noStrike" kern="0" cap="none" spc="-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</a:br>
            <a:r>
              <a:rPr kumimoji="0" lang="en-US" sz="2400" b="0" i="0" u="none" strike="noStrike" kern="0" cap="none" spc="-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Member Orientation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2BFC4-3008-F9AA-DA94-723C0D5C6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311129" cy="51435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8409D-7B4B-A4F6-BA57-282938DFF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764164-BA3F-2292-C6AA-835BEE6A5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7400" y="-1"/>
            <a:ext cx="4546600" cy="5143501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589AFCE1-1175-6BA3-99B3-39DE19AB7E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360" y="811352"/>
            <a:ext cx="3810000" cy="2971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Organizational Planning 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AEC079B-D7C8-5B5B-E15D-13C42A4D4681}"/>
              </a:ext>
            </a:extLst>
          </p:cNvPr>
          <p:cNvSpPr/>
          <p:nvPr/>
        </p:nvSpPr>
        <p:spPr>
          <a:xfrm>
            <a:off x="366409" y="477775"/>
            <a:ext cx="3810000" cy="24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40"/>
              </a:lnSpc>
            </a:pPr>
            <a:r>
              <a:rPr lang="en-US" sz="1400" kern="0" spc="-24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Responsibilities</a:t>
            </a:r>
            <a:endParaRPr lang="en-US" sz="1400"/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F31521E0-70C3-F7F7-4A49-858460C1AA65}"/>
              </a:ext>
            </a:extLst>
          </p:cNvPr>
          <p:cNvSpPr/>
          <p:nvPr/>
        </p:nvSpPr>
        <p:spPr>
          <a:xfrm>
            <a:off x="366147" y="1620456"/>
            <a:ext cx="3809926" cy="304730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Ensure organization is guided by a strategic plan</a:t>
            </a:r>
          </a:p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Assist in implementing and monitoring strategic plan </a:t>
            </a:r>
          </a:p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Assist in communicating plan to funders, friends, and the public</a:t>
            </a:r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D407DCCB-61D9-48C8-1C75-DD8F9EC36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" y="5011454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44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726F4-E73E-4E89-E1DB-569A59E2A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>
            <a:extLst>
              <a:ext uri="{FF2B5EF4-FFF2-40B4-BE49-F238E27FC236}">
                <a16:creationId xmlns:a16="http://schemas.microsoft.com/office/drawing/2014/main" id="{BAAC2781-DC06-024D-7A26-144BFD71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53619" cy="5011454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46979C6B-36B0-5A29-081D-732E3C2293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9337" y="811352"/>
            <a:ext cx="3810000" cy="2971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Legal and Ethical Integrity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0C1D37C-CA6C-FCEE-6482-A9FB9103B4AA}"/>
              </a:ext>
            </a:extLst>
          </p:cNvPr>
          <p:cNvSpPr/>
          <p:nvPr/>
        </p:nvSpPr>
        <p:spPr>
          <a:xfrm>
            <a:off x="4857124" y="2303813"/>
            <a:ext cx="3809926" cy="2363949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Model ethical and responsible leadership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Sign a conflict-of-interest form annually 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Monitor legal compliance to maintain nonprofit status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Ensure organization operates with financial transparency </a:t>
            </a:r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A4B284D9-9FF7-2D68-ED1B-A1AE2AF3D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" y="5011454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BAFC5-EFDD-09FD-4089-16AD5C632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412" y="231310"/>
            <a:ext cx="1171460" cy="457756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1D469302-8887-D33E-19CF-7A71BD4EE3BE}"/>
              </a:ext>
            </a:extLst>
          </p:cNvPr>
          <p:cNvSpPr/>
          <p:nvPr/>
        </p:nvSpPr>
        <p:spPr>
          <a:xfrm>
            <a:off x="4857386" y="477775"/>
            <a:ext cx="3810000" cy="24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20"/>
              </a:lnSpc>
            </a:pPr>
            <a:r>
              <a:rPr lang="en-US" sz="1400" kern="0" spc="12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Responsibilities</a:t>
            </a:r>
          </a:p>
          <a:p>
            <a:pPr algn="l">
              <a:lnSpc>
                <a:spcPts val="1920"/>
              </a:lnSpc>
            </a:pPr>
            <a:endParaRPr lang="en-US" sz="1400" kern="0" spc="12">
              <a:solidFill>
                <a:srgbClr val="006893"/>
              </a:solidFill>
              <a:latin typeface="Arial" panose="020B0604020202020204" pitchFamily="34" charset="0"/>
              <a:ea typeface="Space Grotesk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51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D86CC-4068-F959-4C83-94CBD56F7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5A22E9-02FF-442C-53A6-0FE947CD3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7400" y="-1"/>
            <a:ext cx="4546600" cy="5143501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FC4BF683-CC47-051D-7CEB-DA51FD45EA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360" y="811352"/>
            <a:ext cx="3810000" cy="6127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Recruitment, Engagement and Assessment 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12177752-D32C-7D38-29B0-02D0314BE373}"/>
              </a:ext>
            </a:extLst>
          </p:cNvPr>
          <p:cNvSpPr/>
          <p:nvPr/>
        </p:nvSpPr>
        <p:spPr>
          <a:xfrm>
            <a:off x="366409" y="477775"/>
            <a:ext cx="3810000" cy="24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40"/>
              </a:lnSpc>
            </a:pPr>
            <a:r>
              <a:rPr lang="en-US" sz="1400" kern="0" spc="-24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Responsibilities</a:t>
            </a:r>
            <a:endParaRPr lang="en-US" sz="1400"/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800BEA11-3F73-1068-78ED-ACA7DA9CFDF4}"/>
              </a:ext>
            </a:extLst>
          </p:cNvPr>
          <p:cNvSpPr/>
          <p:nvPr/>
        </p:nvSpPr>
        <p:spPr>
          <a:xfrm>
            <a:off x="366147" y="1620456"/>
            <a:ext cx="3809926" cy="304730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Adhere to board rotation policies outlined in bylaws</a:t>
            </a:r>
          </a:p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Conduct annual board assessment to evaluate effectiveness </a:t>
            </a:r>
          </a:p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Strategically recruit new board members for their skills, knowledge, and experience</a:t>
            </a:r>
          </a:p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Work with staff to conduct annual board orientation</a:t>
            </a:r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ABE14FF4-23F3-2315-D333-F8EC6A169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" y="5011454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3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C1B1C-174D-9065-ECD6-79D369A9F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>
            <a:extLst>
              <a:ext uri="{FF2B5EF4-FFF2-40B4-BE49-F238E27FC236}">
                <a16:creationId xmlns:a16="http://schemas.microsoft.com/office/drawing/2014/main" id="{D20D7E9E-C6A0-3152-B1E3-07C656C7A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53619" cy="5011454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3D3300E5-1B08-85C6-34C5-1B7053D6FC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9337" y="811352"/>
            <a:ext cx="3810000" cy="2971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Manage Executive Director 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780B26B1-BC0A-A23D-364B-841397A26B69}"/>
              </a:ext>
            </a:extLst>
          </p:cNvPr>
          <p:cNvSpPr/>
          <p:nvPr/>
        </p:nvSpPr>
        <p:spPr>
          <a:xfrm>
            <a:off x="4857124" y="2303813"/>
            <a:ext cx="3809926" cy="2363949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Select and orient executive director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Ensure the executive director position has the resources to meet organizational goals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Conduct annual review of executive director 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Support professional development opportunities </a:t>
            </a:r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4D41011E-94D1-7631-34CE-01439682D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" y="5011454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39DB0D-5DDA-23A6-4DEC-61203272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412" y="231310"/>
            <a:ext cx="1171460" cy="457756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EA096FE0-2756-8505-6DEC-F079E4B27152}"/>
              </a:ext>
            </a:extLst>
          </p:cNvPr>
          <p:cNvSpPr/>
          <p:nvPr/>
        </p:nvSpPr>
        <p:spPr>
          <a:xfrm>
            <a:off x="4857386" y="477775"/>
            <a:ext cx="3810000" cy="24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20"/>
              </a:lnSpc>
            </a:pPr>
            <a:r>
              <a:rPr lang="en-US" sz="1400" kern="0" spc="12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Responsibilities</a:t>
            </a:r>
          </a:p>
          <a:p>
            <a:pPr algn="l">
              <a:lnSpc>
                <a:spcPts val="1920"/>
              </a:lnSpc>
            </a:pPr>
            <a:endParaRPr lang="en-US" sz="1400" kern="0" spc="12">
              <a:solidFill>
                <a:srgbClr val="006893"/>
              </a:solidFill>
              <a:latin typeface="Arial" panose="020B0604020202020204" pitchFamily="34" charset="0"/>
              <a:ea typeface="Space Grotesk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529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28829-60A5-BB54-8FDE-D94887AEE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970E72-15DF-1F34-057A-2AE1241F3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7400" y="-1"/>
            <a:ext cx="4546600" cy="5143501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5C911A69-4075-5FD1-9888-290260EA48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360" y="811352"/>
            <a:ext cx="3810000" cy="6127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Advocacy 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1D7A302B-C983-3429-68CE-59DDD1504BFA}"/>
              </a:ext>
            </a:extLst>
          </p:cNvPr>
          <p:cNvSpPr/>
          <p:nvPr/>
        </p:nvSpPr>
        <p:spPr>
          <a:xfrm>
            <a:off x="366409" y="477775"/>
            <a:ext cx="3810000" cy="24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40"/>
              </a:lnSpc>
            </a:pPr>
            <a:r>
              <a:rPr lang="en-US" sz="1400" kern="0" spc="-24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Responsibilities</a:t>
            </a:r>
            <a:endParaRPr lang="en-US" sz="1400"/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78CF9C07-B7CC-5828-7A59-A1B51DAAC151}"/>
              </a:ext>
            </a:extLst>
          </p:cNvPr>
          <p:cNvSpPr/>
          <p:nvPr/>
        </p:nvSpPr>
        <p:spPr>
          <a:xfrm>
            <a:off x="366147" y="1620456"/>
            <a:ext cx="3809926" cy="304730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Enhance the organization's public standing through personal networks</a:t>
            </a:r>
          </a:p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Develop a strategy with staff for regular connection with local elected officials</a:t>
            </a:r>
          </a:p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Join Arts North Carolina for statewide advocacy calls to action</a:t>
            </a:r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15FA8F30-D694-FB1D-5BBB-E58D7CD80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" y="5011454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41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01A04-03C2-103B-A099-327435E3F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CB45354D-870E-EF6A-E232-7E79D29904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367" y="3814856"/>
            <a:ext cx="8190756" cy="5025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Member Advocacy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B45F2D-4A82-DF3B-DEAE-7FBC6C07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97475" y="-20170"/>
            <a:ext cx="3946525" cy="5163671"/>
            <a:chOff x="5197475" y="-20170"/>
            <a:chExt cx="3946525" cy="516367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15771A-8700-6AB2-D957-D93693C7FAEE}"/>
                </a:ext>
              </a:extLst>
            </p:cNvPr>
            <p:cNvSpPr>
              <a:spLocks/>
            </p:cNvSpPr>
            <p:nvPr/>
          </p:nvSpPr>
          <p:spPr>
            <a:xfrm>
              <a:off x="5198165" y="1"/>
              <a:ext cx="3945835" cy="5143500"/>
            </a:xfrm>
            <a:prstGeom prst="rect">
              <a:avLst/>
            </a:prstGeom>
            <a:solidFill>
              <a:srgbClr val="96C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5BA6F9-9CB4-D73D-F9B3-E189EB476389}"/>
                </a:ext>
              </a:extLst>
            </p:cNvPr>
            <p:cNvSpPr>
              <a:spLocks/>
            </p:cNvSpPr>
            <p:nvPr/>
          </p:nvSpPr>
          <p:spPr>
            <a:xfrm>
              <a:off x="5198165" y="3609387"/>
              <a:ext cx="1398932" cy="1534112"/>
            </a:xfrm>
            <a:prstGeom prst="rect">
              <a:avLst/>
            </a:prstGeom>
            <a:solidFill>
              <a:srgbClr val="FFC9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09656D-757B-BFD6-767B-972017E0DBFA}"/>
                </a:ext>
              </a:extLst>
            </p:cNvPr>
            <p:cNvSpPr>
              <a:spLocks/>
            </p:cNvSpPr>
            <p:nvPr/>
          </p:nvSpPr>
          <p:spPr>
            <a:xfrm>
              <a:off x="7495693" y="3600689"/>
              <a:ext cx="714037" cy="1542810"/>
            </a:xfrm>
            <a:prstGeom prst="rect">
              <a:avLst/>
            </a:prstGeom>
            <a:solidFill>
              <a:srgbClr val="006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8A0848-EBC8-369C-DC58-97378B00F3A3}"/>
                </a:ext>
              </a:extLst>
            </p:cNvPr>
            <p:cNvSpPr>
              <a:spLocks/>
            </p:cNvSpPr>
            <p:nvPr/>
          </p:nvSpPr>
          <p:spPr>
            <a:xfrm>
              <a:off x="8209730" y="2080533"/>
              <a:ext cx="934270" cy="1518406"/>
            </a:xfrm>
            <a:prstGeom prst="rect">
              <a:avLst/>
            </a:prstGeom>
            <a:solidFill>
              <a:srgbClr val="F79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0FFE85-D4CA-8365-0DCF-3897ACAB9D58}"/>
                </a:ext>
              </a:extLst>
            </p:cNvPr>
            <p:cNvSpPr>
              <a:spLocks/>
            </p:cNvSpPr>
            <p:nvPr/>
          </p:nvSpPr>
          <p:spPr>
            <a:xfrm>
              <a:off x="6593593" y="2070430"/>
              <a:ext cx="903404" cy="1533947"/>
            </a:xfrm>
            <a:prstGeom prst="rect">
              <a:avLst/>
            </a:prstGeom>
            <a:solidFill>
              <a:srgbClr val="E15F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F66CD6-8049-35BD-564E-06CEA1AC6C1E}"/>
                </a:ext>
              </a:extLst>
            </p:cNvPr>
            <p:cNvSpPr>
              <a:spLocks/>
            </p:cNvSpPr>
            <p:nvPr/>
          </p:nvSpPr>
          <p:spPr>
            <a:xfrm>
              <a:off x="5197475" y="-20170"/>
              <a:ext cx="3009666" cy="2097264"/>
            </a:xfrm>
            <a:prstGeom prst="rect">
              <a:avLst/>
            </a:prstGeom>
            <a:solidFill>
              <a:srgbClr val="0D9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A26F4C-FDED-260A-23C6-443FE0E20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97475" y="-20171"/>
            <a:ext cx="3946525" cy="5163671"/>
            <a:chOff x="5197475" y="-20170"/>
            <a:chExt cx="3946525" cy="51636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93FC52-DB7D-9149-9749-25D8A322BA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98165" y="1"/>
              <a:ext cx="3945835" cy="5143500"/>
            </a:xfrm>
            <a:prstGeom prst="rect">
              <a:avLst/>
            </a:prstGeom>
            <a:solidFill>
              <a:srgbClr val="96C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DC0F78B-E3AE-D8C8-BB53-3F77E65138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98165" y="3609387"/>
              <a:ext cx="1398932" cy="1534112"/>
            </a:xfrm>
            <a:prstGeom prst="rect">
              <a:avLst/>
            </a:prstGeom>
            <a:solidFill>
              <a:srgbClr val="FFC9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487F27E-7531-E93D-57F0-7F46774849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5693" y="3600689"/>
              <a:ext cx="714037" cy="1542810"/>
            </a:xfrm>
            <a:prstGeom prst="rect">
              <a:avLst/>
            </a:prstGeom>
            <a:solidFill>
              <a:srgbClr val="006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45B6446-80F2-AD84-4DA6-0B21ABCF93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9730" y="2080533"/>
              <a:ext cx="934270" cy="1518406"/>
            </a:xfrm>
            <a:prstGeom prst="rect">
              <a:avLst/>
            </a:prstGeom>
            <a:solidFill>
              <a:srgbClr val="F79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A6288E9-BAE4-A201-0CD2-0077F8FDB59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93593" y="2070430"/>
              <a:ext cx="903404" cy="1533947"/>
            </a:xfrm>
            <a:prstGeom prst="rect">
              <a:avLst/>
            </a:prstGeom>
            <a:solidFill>
              <a:srgbClr val="E15F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B552EA1-A26A-2B9F-94C1-28F2624848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97475" y="-20170"/>
              <a:ext cx="3009666" cy="2097264"/>
            </a:xfrm>
            <a:prstGeom prst="rect">
              <a:avLst/>
            </a:prstGeom>
            <a:solidFill>
              <a:srgbClr val="0D9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4685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>
            <a:extLst>
              <a:ext uri="{FF2B5EF4-FFF2-40B4-BE49-F238E27FC236}">
                <a16:creationId xmlns:a16="http://schemas.microsoft.com/office/drawing/2014/main" id="{D30AB19D-0472-1B37-EB79-CBBA13E737A1}"/>
              </a:ext>
            </a:extLst>
          </p:cNvPr>
          <p:cNvSpPr/>
          <p:nvPr/>
        </p:nvSpPr>
        <p:spPr>
          <a:xfrm>
            <a:off x="366409" y="477775"/>
            <a:ext cx="3810000" cy="24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40"/>
              </a:lnSpc>
            </a:pPr>
            <a:r>
              <a:rPr lang="en-US" sz="1400" kern="0" spc="-24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Member Advocacy</a:t>
            </a:r>
            <a:endParaRPr lang="en-US" sz="140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55A36769-7329-D721-8563-6D807BAF5F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8360" y="811352"/>
            <a:ext cx="3810000" cy="6127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2" normalizeH="0" baseline="0" noProof="0" dirty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Strategies #1</a:t>
            </a: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5BC31243-76D9-BE04-21B7-2789E8C6146B}"/>
              </a:ext>
            </a:extLst>
          </p:cNvPr>
          <p:cNvSpPr/>
          <p:nvPr/>
        </p:nvSpPr>
        <p:spPr>
          <a:xfrm>
            <a:off x="366147" y="1620456"/>
            <a:ext cx="3132427" cy="304730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>
              <a:lnSpc>
                <a:spcPts val="1920"/>
              </a:lnSpc>
              <a:spcAft>
                <a:spcPts val="600"/>
              </a:spcAft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Board members can educate local leaders about the value of your local arts agency's role to the community.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5AFB61F-8B91-6E8F-C4F6-79B7020B0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86250" y="528145"/>
            <a:ext cx="4467225" cy="759619"/>
          </a:xfrm>
        </p:spPr>
        <p:txBody>
          <a:bodyPr anchor="t">
            <a:normAutofit fontScale="92500" lnSpcReduction="20000"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arts agency directors rated their local leaders' understanding of their arts council's role in the county.</a:t>
            </a:r>
          </a:p>
        </p:txBody>
      </p:sp>
      <p:graphicFrame>
        <p:nvGraphicFramePr>
          <p:cNvPr id="35845" name="Chart 1" descr="Local arts agency directors don’t think their local leaders have a strong understanding of their art council’s role in the county.">
            <a:extLst>
              <a:ext uri="{FF2B5EF4-FFF2-40B4-BE49-F238E27FC236}">
                <a16:creationId xmlns:a16="http://schemas.microsoft.com/office/drawing/2014/main" id="{7FA98DB1-2C70-49AA-8FD9-D7757D81EB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0032577"/>
              </p:ext>
            </p:extLst>
          </p:nvPr>
        </p:nvGraphicFramePr>
        <p:xfrm>
          <a:off x="4224337" y="1256808"/>
          <a:ext cx="4511279" cy="3242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017273" imgH="4328535" progId="Excel.Chart.8">
                  <p:embed/>
                </p:oleObj>
              </mc:Choice>
              <mc:Fallback>
                <p:oleObj name="Chart" r:id="rId3" imgW="6017273" imgH="4328535" progId="Excel.Chart.8">
                  <p:embed/>
                  <p:pic>
                    <p:nvPicPr>
                      <p:cNvPr id="35845" name="Chart 1" descr="Local arts agency directors don’t think their local leaders have a strong understanding of their art council’s role in the county.">
                        <a:extLst>
                          <a:ext uri="{FF2B5EF4-FFF2-40B4-BE49-F238E27FC236}">
                            <a16:creationId xmlns:a16="http://schemas.microsoft.com/office/drawing/2014/main" id="{7FA98DB1-2C70-49AA-8FD9-D7757D81EB2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337" y="1256808"/>
                        <a:ext cx="4511279" cy="3242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12312D3-3589-DE29-B109-531C64F8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0310" y="4510786"/>
            <a:ext cx="220265" cy="214313"/>
          </a:xfrm>
          <a:prstGeom prst="rect">
            <a:avLst/>
          </a:prstGeom>
          <a:solidFill>
            <a:srgbClr val="2A2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5847" name="Text Placeholder 2">
            <a:extLst>
              <a:ext uri="{FF2B5EF4-FFF2-40B4-BE49-F238E27FC236}">
                <a16:creationId xmlns:a16="http://schemas.microsoft.com/office/drawing/2014/main" id="{F147637D-FBBD-13E3-8CA8-F67F4342A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957" y="4506023"/>
            <a:ext cx="635087" cy="26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endParaRPr lang="en-US" altLang="en-US" sz="82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09A0EB-D029-2CF0-6216-B913B9001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68542" y="4510786"/>
            <a:ext cx="220265" cy="214313"/>
          </a:xfrm>
          <a:prstGeom prst="rect">
            <a:avLst/>
          </a:prstGeom>
          <a:pattFill prst="wdUpDiag">
            <a:fgClr>
              <a:srgbClr val="2A26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5849" name="Text Placeholder 2">
            <a:extLst>
              <a:ext uri="{FF2B5EF4-FFF2-40B4-BE49-F238E27FC236}">
                <a16:creationId xmlns:a16="http://schemas.microsoft.com/office/drawing/2014/main" id="{0AB83BBA-6199-6AB3-125E-89445077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379" y="4506023"/>
            <a:ext cx="1430910" cy="29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to minimal</a:t>
            </a:r>
            <a:endParaRPr lang="en-US" altLang="en-US" sz="82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DA41B4-05AE-A281-CE1D-50DB63F38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86625" y="4510786"/>
            <a:ext cx="220266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5851" name="Text Placeholder 2">
            <a:extLst>
              <a:ext uri="{FF2B5EF4-FFF2-40B4-BE49-F238E27FC236}">
                <a16:creationId xmlns:a16="http://schemas.microsoft.com/office/drawing/2014/main" id="{8BE8D712-AAB5-0487-3571-32CCDFBEB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9273" y="4506023"/>
            <a:ext cx="1442816" cy="29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1pPr>
            <a:lvl2pPr marL="6858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B2666"/>
                </a:solidFill>
                <a:latin typeface="Fira Sans" panose="020B0503050000020004" pitchFamily="34" charset="0"/>
                <a:ea typeface="Fira Sans" panose="020B0503050000020004" pitchFamily="34" charset="0"/>
                <a:cs typeface="Fira Sans" panose="020B05030500000200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 or not sure</a:t>
            </a:r>
            <a:endParaRPr lang="en-US" altLang="en-US" sz="82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3F6BF593-544E-F7C8-83A7-6C48D7C7C15E}"/>
              </a:ext>
            </a:extLst>
          </p:cNvPr>
          <p:cNvSpPr/>
          <p:nvPr/>
        </p:nvSpPr>
        <p:spPr>
          <a:xfrm>
            <a:off x="366409" y="477775"/>
            <a:ext cx="3810000" cy="24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40"/>
              </a:lnSpc>
            </a:pPr>
            <a:r>
              <a:rPr lang="en-US" sz="1400" kern="0" spc="-24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Member Advocacy</a:t>
            </a:r>
            <a:endParaRPr lang="en-US" sz="1400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12061C0E-B43D-AC5E-10DC-5AEFE08EE7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8360" y="811352"/>
            <a:ext cx="3810000" cy="6127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2" normalizeH="0" baseline="0" noProof="0" dirty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Strategies #2</a:t>
            </a: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F76DB9EB-F3F8-FC69-2475-42D67C04DBA7}"/>
              </a:ext>
            </a:extLst>
          </p:cNvPr>
          <p:cNvSpPr/>
          <p:nvPr/>
        </p:nvSpPr>
        <p:spPr>
          <a:xfrm>
            <a:off x="366147" y="1620456"/>
            <a:ext cx="3132427" cy="304730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>
              <a:lnSpc>
                <a:spcPts val="1920"/>
              </a:lnSpc>
              <a:spcAft>
                <a:spcPts val="600"/>
              </a:spcAft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Board members can engage with elected officials year-round to develop stronger relationships. </a:t>
            </a:r>
          </a:p>
        </p:txBody>
      </p:sp>
      <p:sp>
        <p:nvSpPr>
          <p:cNvPr id="37890" name="Text Placeholder 2">
            <a:extLst>
              <a:ext uri="{FF2B5EF4-FFF2-40B4-BE49-F238E27FC236}">
                <a16:creationId xmlns:a16="http://schemas.microsoft.com/office/drawing/2014/main" id="{5598D01E-2A0A-EE26-C638-14CC8F634DF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202430" y="428626"/>
            <a:ext cx="4585574" cy="1093946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165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60 percent of local art agencies staff and board attend at least one meeting per year of elected officials, i.e., city council or county commissioner meeting</a:t>
            </a:r>
          </a:p>
        </p:txBody>
      </p:sp>
      <p:graphicFrame>
        <p:nvGraphicFramePr>
          <p:cNvPr id="2" name="Chart 10" descr="About 35% say they very rarely attend local meetings">
            <a:extLst>
              <a:ext uri="{FF2B5EF4-FFF2-40B4-BE49-F238E27FC236}">
                <a16:creationId xmlns:a16="http://schemas.microsoft.com/office/drawing/2014/main" id="{32EE4E39-9E70-678D-9FFA-0C17DDCF45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2840952"/>
              </p:ext>
            </p:extLst>
          </p:nvPr>
        </p:nvGraphicFramePr>
        <p:xfrm>
          <a:off x="2795588" y="1339850"/>
          <a:ext cx="5929312" cy="3671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3716799B-F113-249C-1ADD-7AE8CC5836DF}"/>
              </a:ext>
            </a:extLst>
          </p:cNvPr>
          <p:cNvSpPr/>
          <p:nvPr/>
        </p:nvSpPr>
        <p:spPr>
          <a:xfrm>
            <a:off x="366409" y="477775"/>
            <a:ext cx="3810000" cy="24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40"/>
              </a:lnSpc>
            </a:pPr>
            <a:r>
              <a:rPr lang="en-US" sz="1400" kern="0" spc="-24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Member Advocacy</a:t>
            </a:r>
            <a:endParaRPr lang="en-US" sz="1400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2125AD90-DEB7-3FE9-B29F-A0AAB2ADED6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8360" y="811352"/>
            <a:ext cx="3810000" cy="6127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2" normalizeH="0" baseline="0" noProof="0" dirty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Strategies #3</a:t>
            </a:r>
            <a:endParaRPr kumimoji="0" lang="en-US" sz="2000" b="0" i="0" u="none" strike="noStrike" kern="0" cap="none" spc="-24" normalizeH="0" baseline="0" noProof="0" dirty="0">
              <a:ln>
                <a:noFill/>
              </a:ln>
              <a:solidFill>
                <a:srgbClr val="006893"/>
              </a:solidFill>
              <a:effectLst/>
              <a:uLnTx/>
              <a:uFillTx/>
              <a:latin typeface="Arial" panose="020B0604020202020204" pitchFamily="34" charset="0"/>
              <a:ea typeface="Space Grotesk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AE1B0CE5-2E27-9AE6-FF3A-3A2F165EA9C0}"/>
              </a:ext>
            </a:extLst>
          </p:cNvPr>
          <p:cNvSpPr/>
          <p:nvPr/>
        </p:nvSpPr>
        <p:spPr>
          <a:xfrm>
            <a:off x="366147" y="1620456"/>
            <a:ext cx="3132427" cy="304730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>
              <a:lnSpc>
                <a:spcPts val="1920"/>
              </a:lnSpc>
              <a:spcAft>
                <a:spcPts val="600"/>
              </a:spcAft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Make time for intentional, individual meetings with your city and county elected officials to build meaningful personal connections.</a:t>
            </a:r>
          </a:p>
        </p:txBody>
      </p:sp>
      <p:sp>
        <p:nvSpPr>
          <p:cNvPr id="38917" name="Text Placeholder 2">
            <a:extLst>
              <a:ext uri="{FF2B5EF4-FFF2-40B4-BE49-F238E27FC236}">
                <a16:creationId xmlns:a16="http://schemas.microsoft.com/office/drawing/2014/main" id="{DA72892D-B697-9D34-E37F-024119A272E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225290" y="411481"/>
            <a:ext cx="4511040" cy="973217"/>
          </a:xfrm>
        </p:spPr>
        <p:txBody>
          <a:bodyPr anchor="t"/>
          <a:lstStyle/>
          <a:p>
            <a:pPr eaLnBrk="1" hangingPunct="1">
              <a:lnSpc>
                <a:spcPct val="100000"/>
              </a:lnSpc>
            </a:pPr>
            <a:r>
              <a:rPr lang="en-US" altLang="en-US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individual meetings with city and county elected officials by local arts agency staff and board</a:t>
            </a:r>
          </a:p>
        </p:txBody>
      </p:sp>
      <p:graphicFrame>
        <p:nvGraphicFramePr>
          <p:cNvPr id="3" name="Chart 10" descr="51% say sometimes and usually spontaneous, and 10% say no">
            <a:extLst>
              <a:ext uri="{FF2B5EF4-FFF2-40B4-BE49-F238E27FC236}">
                <a16:creationId xmlns:a16="http://schemas.microsoft.com/office/drawing/2014/main" id="{C4CF5106-B6E1-FEAE-40FA-9330AD1A70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0578444"/>
              </p:ext>
            </p:extLst>
          </p:nvPr>
        </p:nvGraphicFramePr>
        <p:xfrm>
          <a:off x="2718992" y="1034257"/>
          <a:ext cx="5968206" cy="4045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37424-3031-4DFD-CB00-4A26C8F28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>
            <a:extLst>
              <a:ext uri="{FF2B5EF4-FFF2-40B4-BE49-F238E27FC236}">
                <a16:creationId xmlns:a16="http://schemas.microsoft.com/office/drawing/2014/main" id="{7CCA535C-E4DC-E458-6B75-9B5ACCE18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53619" cy="5011454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EE134C09-1E74-FC04-368A-CFC9E8046D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9337" y="811352"/>
            <a:ext cx="3810000" cy="818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Making the Case For </a:t>
            </a:r>
            <a:b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Local Government Support 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D6C3C17-4111-ED24-035E-9535716BC22B}"/>
              </a:ext>
            </a:extLst>
          </p:cNvPr>
          <p:cNvSpPr/>
          <p:nvPr/>
        </p:nvSpPr>
        <p:spPr>
          <a:xfrm>
            <a:off x="4857124" y="1709531"/>
            <a:ext cx="3809926" cy="2958232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Facilitates accessibility and affordability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Reaches all demographics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Focuses on public benefits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Guided by strategic plans 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Embodies transparency and accountability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Leverages additional investment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Helps government achieve public policy goals</a:t>
            </a:r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6790BF99-1F4B-B58D-663E-10AC28E9C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" y="5011454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64745-079C-0541-0C25-F437385E5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412" y="231310"/>
            <a:ext cx="1171460" cy="457756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D6A5F0DF-CE55-C96C-980F-E09C5FD4889F}"/>
              </a:ext>
            </a:extLst>
          </p:cNvPr>
          <p:cNvSpPr/>
          <p:nvPr/>
        </p:nvSpPr>
        <p:spPr>
          <a:xfrm>
            <a:off x="4857386" y="477775"/>
            <a:ext cx="3810000" cy="24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20"/>
              </a:lnSpc>
            </a:pPr>
            <a:r>
              <a:rPr lang="en-US" sz="1400" kern="0" spc="12" dirty="0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Member Advocacy</a:t>
            </a:r>
          </a:p>
          <a:p>
            <a:pPr algn="l">
              <a:lnSpc>
                <a:spcPts val="1920"/>
              </a:lnSpc>
            </a:pPr>
            <a:endParaRPr lang="en-US" sz="1400" kern="0" spc="12" dirty="0">
              <a:solidFill>
                <a:srgbClr val="006893"/>
              </a:solidFill>
              <a:latin typeface="Arial" panose="020B0604020202020204" pitchFamily="34" charset="0"/>
              <a:ea typeface="Space Grotesk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811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FD6EB-FCBA-656B-FA5B-1489371EF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>
            <a:extLst>
              <a:ext uri="{FF2B5EF4-FFF2-40B4-BE49-F238E27FC236}">
                <a16:creationId xmlns:a16="http://schemas.microsoft.com/office/drawing/2014/main" id="{760D3581-D647-0DF3-4D9D-16C7A371E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" y="1064301"/>
            <a:ext cx="3100227" cy="1304145"/>
          </a:xfrm>
          <a:prstGeom prst="rect">
            <a:avLst/>
          </a:prstGeom>
        </p:spPr>
      </p:pic>
      <p:pic>
        <p:nvPicPr>
          <p:cNvPr id="16" name="Image 0">
            <a:extLst>
              <a:ext uri="{FF2B5EF4-FFF2-40B4-BE49-F238E27FC236}">
                <a16:creationId xmlns:a16="http://schemas.microsoft.com/office/drawing/2014/main" id="{99857AF8-957B-9F52-C030-D89FB62BA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09252" y="1064301"/>
            <a:ext cx="3034748" cy="1304145"/>
          </a:xfrm>
          <a:prstGeom prst="rect">
            <a:avLst/>
          </a:prstGeom>
        </p:spPr>
      </p:pic>
      <p:pic>
        <p:nvPicPr>
          <p:cNvPr id="17" name="Image 0">
            <a:extLst>
              <a:ext uri="{FF2B5EF4-FFF2-40B4-BE49-F238E27FC236}">
                <a16:creationId xmlns:a16="http://schemas.microsoft.com/office/drawing/2014/main" id="{1D5F4C59-1F92-FE87-B2E8-216D912F1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87757" y="1064301"/>
            <a:ext cx="3061252" cy="1304145"/>
          </a:xfrm>
          <a:prstGeom prst="rect">
            <a:avLst/>
          </a:prstGeom>
        </p:spPr>
      </p:pic>
      <p:sp>
        <p:nvSpPr>
          <p:cNvPr id="14" name="Shape 10">
            <a:extLst>
              <a:ext uri="{FF2B5EF4-FFF2-40B4-BE49-F238E27FC236}">
                <a16:creationId xmlns:a16="http://schemas.microsoft.com/office/drawing/2014/main" id="{15AA0CED-C04B-BEBF-35AE-810D354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" y="5011454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D31EF4-FDED-78D1-BE33-FD252E722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412" y="231310"/>
            <a:ext cx="1171460" cy="457756"/>
          </a:xfrm>
          <a:prstGeom prst="rect">
            <a:avLst/>
          </a:prstGeom>
        </p:spPr>
      </p:pic>
      <p:sp>
        <p:nvSpPr>
          <p:cNvPr id="3" name="Text 9">
            <a:extLst>
              <a:ext uri="{FF2B5EF4-FFF2-40B4-BE49-F238E27FC236}">
                <a16:creationId xmlns:a16="http://schemas.microsoft.com/office/drawing/2014/main" id="{4C61BB2C-3EB0-7A3F-E9E0-D4C27C7F9A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6250" y="478012"/>
            <a:ext cx="8191463" cy="2971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What I</a:t>
            </a:r>
            <a:r>
              <a:rPr lang="en-US" sz="2000" kern="0" spc="-24" dirty="0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s a Local Arts Agency?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 6">
            <a:extLst>
              <a:ext uri="{FF2B5EF4-FFF2-40B4-BE49-F238E27FC236}">
                <a16:creationId xmlns:a16="http://schemas.microsoft.com/office/drawing/2014/main" id="{9A495D28-5766-5EE2-84BE-D11589ACECBA}"/>
              </a:ext>
            </a:extLst>
          </p:cNvPr>
          <p:cNvSpPr/>
          <p:nvPr/>
        </p:nvSpPr>
        <p:spPr>
          <a:xfrm>
            <a:off x="476250" y="2680849"/>
            <a:ext cx="2523744" cy="1721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20"/>
              </a:lnSpc>
            </a:pPr>
            <a:r>
              <a:rPr lang="en-US" sz="1600" kern="0" spc="-12">
                <a:solidFill>
                  <a:srgbClr val="006893"/>
                </a:solidFill>
                <a:latin typeface="Arial"/>
                <a:ea typeface="Lato"/>
                <a:cs typeface="Arial"/>
              </a:rPr>
              <a:t>Local arts agencies promote and support their county's arts assets as essential to economic development while enhancing quality of life for residents.  </a:t>
            </a:r>
          </a:p>
          <a:p>
            <a:pPr algn="l">
              <a:lnSpc>
                <a:spcPts val="1920"/>
              </a:lnSpc>
            </a:pPr>
            <a:endParaRPr lang="en-US" sz="1600" kern="0" spc="-12">
              <a:solidFill>
                <a:srgbClr val="006893"/>
              </a:solidFill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endParaRPr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2791FA73-AF69-C77B-5C0B-6E5B508BA5A0}"/>
              </a:ext>
            </a:extLst>
          </p:cNvPr>
          <p:cNvSpPr/>
          <p:nvPr/>
        </p:nvSpPr>
        <p:spPr>
          <a:xfrm>
            <a:off x="3314700" y="2680849"/>
            <a:ext cx="2523744" cy="1946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20"/>
              </a:lnSpc>
            </a:pPr>
            <a:r>
              <a:rPr lang="en-US" sz="1600" kern="0" spc="-12">
                <a:solidFill>
                  <a:srgbClr val="006893"/>
                </a:solidFill>
                <a:latin typeface="Arial"/>
                <a:ea typeface="Lato"/>
                <a:cs typeface="Arial"/>
              </a:rPr>
              <a:t>Local arts agencies serve as economic drivers, preserving, developing, and growing the arts through financial support and guidance to emerging and established arts organizations and artists.</a:t>
            </a:r>
          </a:p>
        </p:txBody>
      </p:sp>
      <p:sp>
        <p:nvSpPr>
          <p:cNvPr id="23" name="Text 6">
            <a:extLst>
              <a:ext uri="{FF2B5EF4-FFF2-40B4-BE49-F238E27FC236}">
                <a16:creationId xmlns:a16="http://schemas.microsoft.com/office/drawing/2014/main" id="{8EB348E3-BCCF-C437-230B-7C4A62D7C10A}"/>
              </a:ext>
            </a:extLst>
          </p:cNvPr>
          <p:cNvSpPr/>
          <p:nvPr/>
        </p:nvSpPr>
        <p:spPr>
          <a:xfrm>
            <a:off x="6153151" y="2680849"/>
            <a:ext cx="2523744" cy="1874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20"/>
              </a:lnSpc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Local arts agencies provide their communities with access to experiences across the spectrum of literary, visual, performing, traditional, and multidisciplinary arts.</a:t>
            </a:r>
          </a:p>
        </p:txBody>
      </p:sp>
    </p:spTree>
    <p:extLst>
      <p:ext uri="{BB962C8B-B14F-4D97-AF65-F5344CB8AC3E}">
        <p14:creationId xmlns:p14="http://schemas.microsoft.com/office/powerpoint/2010/main" val="1346967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41C235-64ED-7884-982A-8F6018B06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 logo">
            <a:extLst>
              <a:ext uri="{FF2B5EF4-FFF2-40B4-BE49-F238E27FC236}">
                <a16:creationId xmlns:a16="http://schemas.microsoft.com/office/drawing/2014/main" id="{42A8562E-866C-46D9-2E38-A6CC5DC680C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18" y="2290236"/>
            <a:ext cx="325462" cy="325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13B6AD-23A3-AD08-61F1-F6BDE1CAB179}"/>
              </a:ext>
            </a:extLst>
          </p:cNvPr>
          <p:cNvSpPr txBox="1"/>
          <p:nvPr/>
        </p:nvSpPr>
        <p:spPr>
          <a:xfrm>
            <a:off x="1143252" y="2332047"/>
            <a:ext cx="1365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6893"/>
                </a:solidFill>
              </a:rPr>
              <a:t>@NCArts</a:t>
            </a:r>
          </a:p>
        </p:txBody>
      </p:sp>
      <p:pic>
        <p:nvPicPr>
          <p:cNvPr id="9" name="Picture 8" descr="Instagram logo">
            <a:extLst>
              <a:ext uri="{FF2B5EF4-FFF2-40B4-BE49-F238E27FC236}">
                <a16:creationId xmlns:a16="http://schemas.microsoft.com/office/drawing/2014/main" id="{12DA9596-5FE9-72C9-B1A8-5C78523FA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466" y="2225718"/>
            <a:ext cx="491528" cy="4915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7250F4-CCD9-7391-2E86-974B0B903CD8}"/>
              </a:ext>
            </a:extLst>
          </p:cNvPr>
          <p:cNvSpPr txBox="1"/>
          <p:nvPr/>
        </p:nvSpPr>
        <p:spPr>
          <a:xfrm>
            <a:off x="3021479" y="2332901"/>
            <a:ext cx="1811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6893"/>
                </a:solidFill>
              </a:rPr>
              <a:t>@NCArtsCouncil</a:t>
            </a:r>
          </a:p>
        </p:txBody>
      </p:sp>
      <p:pic>
        <p:nvPicPr>
          <p:cNvPr id="7" name="Picture 6" descr="YouTube logo">
            <a:extLst>
              <a:ext uri="{FF2B5EF4-FFF2-40B4-BE49-F238E27FC236}">
                <a16:creationId xmlns:a16="http://schemas.microsoft.com/office/drawing/2014/main" id="{92ABA4C3-BCFD-DAD0-4A0B-274C69838F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10" y="2821371"/>
            <a:ext cx="391458" cy="27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F27B35-87E7-021B-33F2-07DA57611BFA}"/>
              </a:ext>
            </a:extLst>
          </p:cNvPr>
          <p:cNvSpPr txBox="1"/>
          <p:nvPr/>
        </p:nvSpPr>
        <p:spPr>
          <a:xfrm>
            <a:off x="1143083" y="2804957"/>
            <a:ext cx="1073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6893"/>
                </a:solidFill>
              </a:rPr>
              <a:t>@</a:t>
            </a:r>
            <a:r>
              <a:rPr lang="en-US" sz="1600" b="1" err="1">
                <a:solidFill>
                  <a:srgbClr val="006893"/>
                </a:solidFill>
              </a:rPr>
              <a:t>NCArts</a:t>
            </a:r>
            <a:endParaRPr lang="en-US" sz="1600" b="1">
              <a:solidFill>
                <a:srgbClr val="006893"/>
              </a:solidFill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0C6622B2-5F61-AB48-E786-5B8E86C053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367" y="3814856"/>
            <a:ext cx="8190756" cy="5025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Thank you</a:t>
            </a:r>
            <a:endParaRPr kumimoji="0" lang="en-US" sz="3298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4111F16B-F9AD-4C35-F709-1F8763354A2B}"/>
              </a:ext>
            </a:extLst>
          </p:cNvPr>
          <p:cNvSpPr/>
          <p:nvPr/>
        </p:nvSpPr>
        <p:spPr>
          <a:xfrm>
            <a:off x="475931" y="4413685"/>
            <a:ext cx="8191500" cy="467234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1979"/>
              </a:lnSpc>
            </a:pPr>
            <a:r>
              <a:rPr lang="en-US" sz="1400" kern="0" spc="12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North Carolina Arts Council</a:t>
            </a:r>
          </a:p>
          <a:p>
            <a:pPr algn="l">
              <a:lnSpc>
                <a:spcPts val="1979"/>
              </a:lnSpc>
            </a:pPr>
            <a:endParaRPr lang="en-US" sz="1400" kern="0" spc="12">
              <a:solidFill>
                <a:srgbClr val="006893"/>
              </a:solidFill>
              <a:latin typeface="Arial" panose="020B0604020202020204" pitchFamily="34" charset="0"/>
              <a:ea typeface="Space Grotesk" pitchFamily="34" charset="-122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8B7EAD-D03E-62D8-3F18-3269E373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97475" y="-20170"/>
            <a:ext cx="3946525" cy="5163671"/>
            <a:chOff x="5197475" y="-20170"/>
            <a:chExt cx="3946525" cy="516367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676961-71ED-61F2-26B9-4FF9EEB832D2}"/>
                </a:ext>
              </a:extLst>
            </p:cNvPr>
            <p:cNvSpPr>
              <a:spLocks/>
            </p:cNvSpPr>
            <p:nvPr/>
          </p:nvSpPr>
          <p:spPr>
            <a:xfrm>
              <a:off x="5198165" y="1"/>
              <a:ext cx="3945835" cy="5143500"/>
            </a:xfrm>
            <a:prstGeom prst="rect">
              <a:avLst/>
            </a:prstGeom>
            <a:solidFill>
              <a:srgbClr val="96C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4D38B8-D686-FBDB-D70B-0C5B47653C4D}"/>
                </a:ext>
              </a:extLst>
            </p:cNvPr>
            <p:cNvSpPr>
              <a:spLocks/>
            </p:cNvSpPr>
            <p:nvPr/>
          </p:nvSpPr>
          <p:spPr>
            <a:xfrm>
              <a:off x="5198165" y="3609387"/>
              <a:ext cx="1398932" cy="1534112"/>
            </a:xfrm>
            <a:prstGeom prst="rect">
              <a:avLst/>
            </a:prstGeom>
            <a:solidFill>
              <a:srgbClr val="FFC9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3234DF-754C-4110-4B1A-557C5B510442}"/>
                </a:ext>
              </a:extLst>
            </p:cNvPr>
            <p:cNvSpPr>
              <a:spLocks/>
            </p:cNvSpPr>
            <p:nvPr/>
          </p:nvSpPr>
          <p:spPr>
            <a:xfrm>
              <a:off x="7495693" y="3600689"/>
              <a:ext cx="714037" cy="1542810"/>
            </a:xfrm>
            <a:prstGeom prst="rect">
              <a:avLst/>
            </a:prstGeom>
            <a:solidFill>
              <a:srgbClr val="006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B264EB-158F-B3A3-CB58-35C9C7383B8B}"/>
                </a:ext>
              </a:extLst>
            </p:cNvPr>
            <p:cNvSpPr>
              <a:spLocks/>
            </p:cNvSpPr>
            <p:nvPr/>
          </p:nvSpPr>
          <p:spPr>
            <a:xfrm>
              <a:off x="8209730" y="2080533"/>
              <a:ext cx="934270" cy="1518406"/>
            </a:xfrm>
            <a:prstGeom prst="rect">
              <a:avLst/>
            </a:prstGeom>
            <a:solidFill>
              <a:srgbClr val="F79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54073-86C1-3B2C-F8F8-E9E2B5EE20FA}"/>
                </a:ext>
              </a:extLst>
            </p:cNvPr>
            <p:cNvSpPr>
              <a:spLocks/>
            </p:cNvSpPr>
            <p:nvPr/>
          </p:nvSpPr>
          <p:spPr>
            <a:xfrm>
              <a:off x="6593593" y="2070430"/>
              <a:ext cx="903404" cy="1533947"/>
            </a:xfrm>
            <a:prstGeom prst="rect">
              <a:avLst/>
            </a:prstGeom>
            <a:solidFill>
              <a:srgbClr val="E15F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1EB92F2-2DD0-E710-A0BB-224B61D91A63}"/>
                </a:ext>
              </a:extLst>
            </p:cNvPr>
            <p:cNvSpPr>
              <a:spLocks/>
            </p:cNvSpPr>
            <p:nvPr/>
          </p:nvSpPr>
          <p:spPr>
            <a:xfrm>
              <a:off x="5197475" y="-20170"/>
              <a:ext cx="3009666" cy="2097264"/>
            </a:xfrm>
            <a:prstGeom prst="rect">
              <a:avLst/>
            </a:prstGeom>
            <a:solidFill>
              <a:srgbClr val="0D9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AC4E16E-2B7A-D2F8-CD59-F53E895C5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23" y="420028"/>
            <a:ext cx="3462764" cy="135309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57861BF-CC9E-6C8D-8915-E39A1AA09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97475" y="-20171"/>
            <a:ext cx="3946525" cy="5163671"/>
            <a:chOff x="5197475" y="-20170"/>
            <a:chExt cx="3946525" cy="51636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0486D5-957B-A8FA-6EFA-784706BA84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98165" y="1"/>
              <a:ext cx="3945835" cy="5143500"/>
            </a:xfrm>
            <a:prstGeom prst="rect">
              <a:avLst/>
            </a:prstGeom>
            <a:solidFill>
              <a:srgbClr val="96C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C1D51D-E4EA-CAFD-001E-16BCC4BA4E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98165" y="3609387"/>
              <a:ext cx="1398932" cy="1534112"/>
            </a:xfrm>
            <a:prstGeom prst="rect">
              <a:avLst/>
            </a:prstGeom>
            <a:solidFill>
              <a:srgbClr val="FFC9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A4A5E45-18BD-7AAA-7999-1582B1649A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5693" y="3600689"/>
              <a:ext cx="714037" cy="1542810"/>
            </a:xfrm>
            <a:prstGeom prst="rect">
              <a:avLst/>
            </a:prstGeom>
            <a:solidFill>
              <a:srgbClr val="006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7D0888-091E-4F8E-A4D0-B076D4D962A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9730" y="2080533"/>
              <a:ext cx="934270" cy="1518406"/>
            </a:xfrm>
            <a:prstGeom prst="rect">
              <a:avLst/>
            </a:prstGeom>
            <a:solidFill>
              <a:srgbClr val="F79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2070FF9-72EF-89B8-143D-EB83A987D1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93593" y="2070430"/>
              <a:ext cx="903404" cy="1533947"/>
            </a:xfrm>
            <a:prstGeom prst="rect">
              <a:avLst/>
            </a:prstGeom>
            <a:solidFill>
              <a:srgbClr val="E15F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2FB8F9-83D7-D5EC-1845-7319322874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97475" y="-20170"/>
              <a:ext cx="3009666" cy="2097264"/>
            </a:xfrm>
            <a:prstGeom prst="rect">
              <a:avLst/>
            </a:prstGeom>
            <a:solidFill>
              <a:srgbClr val="0D9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4476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>
            <a:spLocks noGrp="1"/>
          </p:cNvSpPr>
          <p:nvPr>
            <p:ph type="title" idx="4294967295"/>
          </p:nvPr>
        </p:nvSpPr>
        <p:spPr>
          <a:xfrm>
            <a:off x="1099133" y="807596"/>
            <a:ext cx="6787307" cy="2971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340"/>
              </a:lnSpc>
              <a:spcBef>
                <a:spcPts val="0"/>
              </a:spcBef>
              <a:defRPr/>
            </a:pPr>
            <a:r>
              <a:rPr lang="en-US" sz="2000" kern="0" spc="-24" dirty="0">
                <a:solidFill>
                  <a:srgbClr val="006893"/>
                </a:solidFill>
                <a:latin typeface="Arial"/>
                <a:ea typeface="Space Grotesk"/>
                <a:cs typeface="Arial"/>
              </a:rPr>
              <a:t>North Carolina’s Local Arts Agencies</a:t>
            </a:r>
            <a:endParaRPr kumimoji="0" lang="en-US" sz="2000" b="0" i="0" u="none" strike="noStrike" kern="0" cap="none" spc="-24" normalizeH="0" baseline="0" noProof="0" dirty="0">
              <a:ln>
                <a:noFill/>
              </a:ln>
              <a:solidFill>
                <a:srgbClr val="006893"/>
              </a:solidFill>
              <a:effectLst/>
              <a:uLnTx/>
              <a:uFillTx/>
              <a:latin typeface="Arial"/>
              <a:ea typeface="Space Grotesk"/>
              <a:cs typeface="Arial"/>
            </a:endParaRPr>
          </a:p>
        </p:txBody>
      </p:sp>
      <p:sp>
        <p:nvSpPr>
          <p:cNvPr id="6" name="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" y="5011454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Picture 4" descr="North Carolina Arts Council and DNCR logos">
            <a:extLst>
              <a:ext uri="{FF2B5EF4-FFF2-40B4-BE49-F238E27FC236}">
                <a16:creationId xmlns:a16="http://schemas.microsoft.com/office/drawing/2014/main" id="{DA28BBA2-2D27-09EF-43D1-A27CCA2DE8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412" y="231310"/>
            <a:ext cx="1171460" cy="457756"/>
          </a:xfrm>
          <a:prstGeom prst="rect">
            <a:avLst/>
          </a:prstGeom>
        </p:spPr>
      </p:pic>
      <p:pic>
        <p:nvPicPr>
          <p:cNvPr id="2" name="Picture 1" descr="All 100 counties in NC have either a local arts agency or government or school partners with NCAC">
            <a:extLst>
              <a:ext uri="{FF2B5EF4-FFF2-40B4-BE49-F238E27FC236}">
                <a16:creationId xmlns:a16="http://schemas.microsoft.com/office/drawing/2014/main" id="{A063D6DF-AA3B-B658-5E9C-CF7B28357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902" y="1252369"/>
            <a:ext cx="8806883" cy="34982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94372-FD8B-931C-F001-AFBE1E860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0">
            <a:extLst>
              <a:ext uri="{FF2B5EF4-FFF2-40B4-BE49-F238E27FC236}">
                <a16:creationId xmlns:a16="http://schemas.microsoft.com/office/drawing/2014/main" id="{FB212FFD-1EA2-EBFF-8255-E91976D9D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" y="5011454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935EE0-0D83-100A-5F0E-787F5518C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412" y="231310"/>
            <a:ext cx="1171460" cy="457756"/>
          </a:xfrm>
          <a:prstGeom prst="rect">
            <a:avLst/>
          </a:prstGeom>
        </p:spPr>
      </p:pic>
      <p:sp>
        <p:nvSpPr>
          <p:cNvPr id="3" name="Text 9">
            <a:extLst>
              <a:ext uri="{FF2B5EF4-FFF2-40B4-BE49-F238E27FC236}">
                <a16:creationId xmlns:a16="http://schemas.microsoft.com/office/drawing/2014/main" id="{8883CE1D-4752-F0E3-9F04-F78EC15946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6250" y="478012"/>
            <a:ext cx="8191463" cy="2971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Grassroots Network Accomplishments </a:t>
            </a:r>
            <a:br>
              <a:rPr kumimoji="0" lang="en-US" sz="2000" b="0" i="0" u="none" strike="noStrike" kern="0" cap="none" spc="-24" normalizeH="0" baseline="0" noProof="0" dirty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</a:br>
            <a:endParaRPr kumimoji="0" lang="en-US" sz="2000" b="0" i="0" u="none" strike="noStrike" kern="0" cap="none" spc="-24" normalizeH="0" baseline="0" noProof="0" dirty="0">
              <a:ln>
                <a:noFill/>
              </a:ln>
              <a:solidFill>
                <a:srgbClr val="006893"/>
              </a:solidFill>
              <a:effectLst/>
              <a:uLnTx/>
              <a:uFillTx/>
              <a:latin typeface="Arial" panose="020B0604020202020204" pitchFamily="34" charset="0"/>
              <a:ea typeface="Space Grotesk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 7">
            <a:extLst>
              <a:ext uri="{FF2B5EF4-FFF2-40B4-BE49-F238E27FC236}">
                <a16:creationId xmlns:a16="http://schemas.microsoft.com/office/drawing/2014/main" id="{20164A2E-C20B-AE92-CF7B-E1FAA391E96A}"/>
              </a:ext>
            </a:extLst>
          </p:cNvPr>
          <p:cNvSpPr/>
          <p:nvPr/>
        </p:nvSpPr>
        <p:spPr>
          <a:xfrm>
            <a:off x="476250" y="819150"/>
            <a:ext cx="7348616" cy="859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20"/>
              </a:lnSpc>
            </a:pPr>
            <a:r>
              <a:rPr lang="en-US" sz="1600" kern="0" spc="12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Annual investments in artists, arts organizations, and </a:t>
            </a:r>
          </a:p>
          <a:p>
            <a:pPr algn="l">
              <a:lnSpc>
                <a:spcPts val="1920"/>
              </a:lnSpc>
            </a:pPr>
            <a:r>
              <a:rPr lang="en-US" sz="1600" kern="0" spc="12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communities across the state </a:t>
            </a:r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DC4ECF76-94F1-90C8-2B15-42B4310CC4DD}"/>
              </a:ext>
            </a:extLst>
          </p:cNvPr>
          <p:cNvSpPr/>
          <p:nvPr/>
        </p:nvSpPr>
        <p:spPr>
          <a:xfrm>
            <a:off x="476250" y="1798820"/>
            <a:ext cx="2524125" cy="85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80000"/>
              </a:lnSpc>
            </a:pPr>
            <a:r>
              <a:rPr lang="en-US" sz="2800" b="1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$4M+ in </a:t>
            </a:r>
            <a:br>
              <a:rPr lang="en-US" sz="2800" b="1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</a:br>
            <a:r>
              <a:rPr lang="en-US" sz="2800" b="1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artists</a:t>
            </a:r>
            <a:endParaRPr lang="en-US" sz="2800" b="1"/>
          </a:p>
        </p:txBody>
      </p:sp>
      <p:sp>
        <p:nvSpPr>
          <p:cNvPr id="21" name="Text 6">
            <a:extLst>
              <a:ext uri="{FF2B5EF4-FFF2-40B4-BE49-F238E27FC236}">
                <a16:creationId xmlns:a16="http://schemas.microsoft.com/office/drawing/2014/main" id="{0F27B020-C714-1B79-47EF-A0C401B422AF}"/>
              </a:ext>
            </a:extLst>
          </p:cNvPr>
          <p:cNvSpPr/>
          <p:nvPr/>
        </p:nvSpPr>
        <p:spPr>
          <a:xfrm>
            <a:off x="476250" y="2785780"/>
            <a:ext cx="2523744" cy="1721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20"/>
              </a:lnSpc>
              <a:spcAft>
                <a:spcPts val="1200"/>
              </a:spcAft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The network invests more than $4 million annually in support of artists.</a:t>
            </a:r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1F5A3002-8312-3505-E236-1B78D4F63673}"/>
              </a:ext>
            </a:extLst>
          </p:cNvPr>
          <p:cNvSpPr/>
          <p:nvPr/>
        </p:nvSpPr>
        <p:spPr>
          <a:xfrm>
            <a:off x="3314700" y="1798820"/>
            <a:ext cx="2524125" cy="85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80000"/>
              </a:lnSpc>
            </a:pPr>
            <a:r>
              <a:rPr lang="en-US" sz="2800" b="1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$2M+ in arts organizations</a:t>
            </a:r>
            <a:endParaRPr lang="en-US" sz="2800" b="1"/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C0876B9F-E304-2865-D46D-E58E50EC3EA8}"/>
              </a:ext>
            </a:extLst>
          </p:cNvPr>
          <p:cNvSpPr/>
          <p:nvPr/>
        </p:nvSpPr>
        <p:spPr>
          <a:xfrm>
            <a:off x="3314700" y="2785780"/>
            <a:ext cx="2523744" cy="1946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20"/>
              </a:lnSpc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The network invests more than $2 million to support arts organizations.</a:t>
            </a:r>
          </a:p>
        </p:txBody>
      </p:sp>
      <p:sp>
        <p:nvSpPr>
          <p:cNvPr id="20" name="Text 8">
            <a:extLst>
              <a:ext uri="{FF2B5EF4-FFF2-40B4-BE49-F238E27FC236}">
                <a16:creationId xmlns:a16="http://schemas.microsoft.com/office/drawing/2014/main" id="{EA795784-83A7-4CFE-3470-20B8D2A91F2E}"/>
              </a:ext>
            </a:extLst>
          </p:cNvPr>
          <p:cNvSpPr/>
          <p:nvPr/>
        </p:nvSpPr>
        <p:spPr>
          <a:xfrm>
            <a:off x="6153150" y="1798820"/>
            <a:ext cx="2840947" cy="85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80000"/>
              </a:lnSpc>
            </a:pPr>
            <a:r>
              <a:rPr lang="en-US" sz="2800" b="1" kern="0" spc="-80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$1M+ in community orgs</a:t>
            </a:r>
            <a:endParaRPr lang="en-US" sz="2800" b="1" spc="-80"/>
          </a:p>
        </p:txBody>
      </p:sp>
      <p:sp>
        <p:nvSpPr>
          <p:cNvPr id="23" name="Text 6">
            <a:extLst>
              <a:ext uri="{FF2B5EF4-FFF2-40B4-BE49-F238E27FC236}">
                <a16:creationId xmlns:a16="http://schemas.microsoft.com/office/drawing/2014/main" id="{9B290D38-2638-4F5F-00E4-4AB364D89104}"/>
              </a:ext>
            </a:extLst>
          </p:cNvPr>
          <p:cNvSpPr/>
          <p:nvPr/>
        </p:nvSpPr>
        <p:spPr>
          <a:xfrm>
            <a:off x="6153151" y="2785780"/>
            <a:ext cx="2616096" cy="1874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20"/>
              </a:lnSpc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The network invests more </a:t>
            </a:r>
          </a:p>
          <a:p>
            <a:pPr algn="l">
              <a:lnSpc>
                <a:spcPts val="1920"/>
              </a:lnSpc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than $1 million annually to </a:t>
            </a:r>
          </a:p>
          <a:p>
            <a:pPr algn="l">
              <a:lnSpc>
                <a:spcPts val="1920"/>
              </a:lnSpc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support community </a:t>
            </a:r>
          </a:p>
          <a:p>
            <a:pPr algn="l">
              <a:lnSpc>
                <a:spcPts val="1920"/>
              </a:lnSpc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organizations’</a:t>
            </a:r>
            <a:b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</a:b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arts projects and events. </a:t>
            </a:r>
          </a:p>
        </p:txBody>
      </p:sp>
    </p:spTree>
    <p:extLst>
      <p:ext uri="{BB962C8B-B14F-4D97-AF65-F5344CB8AC3E}">
        <p14:creationId xmlns:p14="http://schemas.microsoft.com/office/powerpoint/2010/main" val="2187170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DBD54-F671-2D40-B966-FAE6F01A7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5169068F-9DAE-7703-C43B-7B2EF51C9F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9337" y="811352"/>
            <a:ext cx="3810000" cy="6691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NC Arts Council’s Role in the Network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269D8DFF-08CF-5B9C-6F86-E9697624C2BB}"/>
              </a:ext>
            </a:extLst>
          </p:cNvPr>
          <p:cNvSpPr/>
          <p:nvPr/>
        </p:nvSpPr>
        <p:spPr>
          <a:xfrm>
            <a:off x="4857124" y="2782958"/>
            <a:ext cx="3809926" cy="1884804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Grassroots Arts Program grant investment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Technical assistance and tools for staff and board of directors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Host regional convenings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Accreditation to ensure partner standards</a:t>
            </a:r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49DA1922-2AB5-6C0E-2EF5-64554EAC5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" y="5011454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70459F-033D-CC97-9147-64D70F0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412" y="231310"/>
            <a:ext cx="1171460" cy="4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8A8E3C-17BE-42F4-4B10-D3A6D29E2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412" y="231311"/>
            <a:ext cx="1171460" cy="457756"/>
          </a:xfrm>
          <a:prstGeom prst="rect">
            <a:avLst/>
          </a:prstGeom>
        </p:spPr>
      </p:pic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596CA6A2-5EC9-056C-95CE-F75431BEC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71"/>
          <a:stretch>
            <a:fillRect/>
          </a:stretch>
        </p:blipFill>
        <p:spPr>
          <a:xfrm>
            <a:off x="0" y="2404358"/>
            <a:ext cx="4557576" cy="2660802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C9E20F-02E6-E74E-7668-BBB16173D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4683828"/>
            <a:ext cx="4548753" cy="34104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A5308-EE12-36C2-B1AF-649DE8573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flipH="1">
            <a:off x="359595" y="4705351"/>
            <a:ext cx="383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N.C. Department of Natural &amp; Cultural Resources</a:t>
            </a:r>
          </a:p>
          <a:p>
            <a:pPr algn="ctr"/>
            <a:endParaRPr lang="en-US" sz="1200" i="1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5A7528-AB14-0833-F185-62DB8F2D4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57576" cy="26632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710A1F-0E66-57B8-FA91-5664E921F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324100"/>
            <a:ext cx="4548753" cy="34104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5265A4-AFBF-128E-8F00-9E0CDE722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flipH="1">
            <a:off x="359595" y="2345623"/>
            <a:ext cx="3838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An old North Carolina Arts Council billboard</a:t>
            </a:r>
          </a:p>
        </p:txBody>
      </p:sp>
    </p:spTree>
    <p:extLst>
      <p:ext uri="{BB962C8B-B14F-4D97-AF65-F5344CB8AC3E}">
        <p14:creationId xmlns:p14="http://schemas.microsoft.com/office/powerpoint/2010/main" val="4126696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092E1-B562-18A4-94B6-4F6EBF41B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BF06C5-EE39-7D20-20BA-1518ADA14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7400" y="-1"/>
            <a:ext cx="4546600" cy="5143501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AFBDD373-7061-6647-7096-D1768723FD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360" y="811352"/>
            <a:ext cx="3810000" cy="2971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Collective Strength of the Network</a:t>
            </a: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7D65034C-00B5-E4F0-A596-499401D96905}"/>
              </a:ext>
            </a:extLst>
          </p:cNvPr>
          <p:cNvSpPr/>
          <p:nvPr/>
        </p:nvSpPr>
        <p:spPr>
          <a:xfrm>
            <a:off x="366147" y="1211284"/>
            <a:ext cx="3809926" cy="3456478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285750" indent="-285750">
              <a:lnSpc>
                <a:spcPts val="192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Strong board leadership at every local arts agency is critical to strength of the network.</a:t>
            </a:r>
          </a:p>
          <a:p>
            <a:pPr marL="285750" indent="-285750">
              <a:lnSpc>
                <a:spcPts val="192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Local partnerships with government and business leaders is fundamental to success.</a:t>
            </a:r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913234BD-D22F-64BD-0A70-55CE8291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013149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D5A3-686F-1E64-B12A-907ADB2DC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51C41716-2C72-E7F6-9A1D-8A9C4553A4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367" y="3814856"/>
            <a:ext cx="8190756" cy="5025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Responsibilities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C618A8-9FD9-2C59-365F-E8CF0321C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97475" y="-20170"/>
            <a:ext cx="3946525" cy="5163671"/>
            <a:chOff x="5197475" y="-20170"/>
            <a:chExt cx="3946525" cy="516367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5F86812-2AF9-9A77-EE86-26E7EB9E0CE8}"/>
                </a:ext>
              </a:extLst>
            </p:cNvPr>
            <p:cNvSpPr>
              <a:spLocks/>
            </p:cNvSpPr>
            <p:nvPr/>
          </p:nvSpPr>
          <p:spPr>
            <a:xfrm>
              <a:off x="5198165" y="1"/>
              <a:ext cx="3945835" cy="5143500"/>
            </a:xfrm>
            <a:prstGeom prst="rect">
              <a:avLst/>
            </a:prstGeom>
            <a:solidFill>
              <a:srgbClr val="96C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58E030-42C8-CD00-F29D-9903689FE5A6}"/>
                </a:ext>
              </a:extLst>
            </p:cNvPr>
            <p:cNvSpPr>
              <a:spLocks/>
            </p:cNvSpPr>
            <p:nvPr/>
          </p:nvSpPr>
          <p:spPr>
            <a:xfrm>
              <a:off x="5198165" y="3609387"/>
              <a:ext cx="1398932" cy="1534112"/>
            </a:xfrm>
            <a:prstGeom prst="rect">
              <a:avLst/>
            </a:prstGeom>
            <a:solidFill>
              <a:srgbClr val="FFC9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44518C-A630-6E9E-7B51-691CD01A8038}"/>
                </a:ext>
              </a:extLst>
            </p:cNvPr>
            <p:cNvSpPr>
              <a:spLocks/>
            </p:cNvSpPr>
            <p:nvPr/>
          </p:nvSpPr>
          <p:spPr>
            <a:xfrm>
              <a:off x="7495693" y="3600689"/>
              <a:ext cx="714037" cy="1542810"/>
            </a:xfrm>
            <a:prstGeom prst="rect">
              <a:avLst/>
            </a:prstGeom>
            <a:solidFill>
              <a:srgbClr val="006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E51349-69AA-30B8-E04D-A672EB77F238}"/>
                </a:ext>
              </a:extLst>
            </p:cNvPr>
            <p:cNvSpPr>
              <a:spLocks/>
            </p:cNvSpPr>
            <p:nvPr/>
          </p:nvSpPr>
          <p:spPr>
            <a:xfrm>
              <a:off x="8209730" y="2080533"/>
              <a:ext cx="934270" cy="1518406"/>
            </a:xfrm>
            <a:prstGeom prst="rect">
              <a:avLst/>
            </a:prstGeom>
            <a:solidFill>
              <a:srgbClr val="F79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9A7742-F51D-5C28-1BE5-FA22AA692DC9}"/>
                </a:ext>
              </a:extLst>
            </p:cNvPr>
            <p:cNvSpPr>
              <a:spLocks/>
            </p:cNvSpPr>
            <p:nvPr/>
          </p:nvSpPr>
          <p:spPr>
            <a:xfrm>
              <a:off x="6593593" y="2070430"/>
              <a:ext cx="903404" cy="1533947"/>
            </a:xfrm>
            <a:prstGeom prst="rect">
              <a:avLst/>
            </a:prstGeom>
            <a:solidFill>
              <a:srgbClr val="E15F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FF7945B-4BAB-03CE-1BF6-9674959C3957}"/>
                </a:ext>
              </a:extLst>
            </p:cNvPr>
            <p:cNvSpPr>
              <a:spLocks/>
            </p:cNvSpPr>
            <p:nvPr/>
          </p:nvSpPr>
          <p:spPr>
            <a:xfrm>
              <a:off x="5197475" y="-20170"/>
              <a:ext cx="3009666" cy="2097264"/>
            </a:xfrm>
            <a:prstGeom prst="rect">
              <a:avLst/>
            </a:prstGeom>
            <a:solidFill>
              <a:srgbClr val="0D9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B9D176-91AB-076E-1CF2-AD8DC8D4B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97475" y="-20171"/>
            <a:ext cx="3946525" cy="5163671"/>
            <a:chOff x="5197475" y="-20170"/>
            <a:chExt cx="3946525" cy="51636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6A853EC-6BE2-76AB-BBF1-F641634E99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98165" y="1"/>
              <a:ext cx="3945835" cy="5143500"/>
            </a:xfrm>
            <a:prstGeom prst="rect">
              <a:avLst/>
            </a:prstGeom>
            <a:solidFill>
              <a:srgbClr val="96C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95CA29-7209-685B-76BC-41585AEC2D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98165" y="3609387"/>
              <a:ext cx="1398932" cy="1534112"/>
            </a:xfrm>
            <a:prstGeom prst="rect">
              <a:avLst/>
            </a:prstGeom>
            <a:solidFill>
              <a:srgbClr val="FFC9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FEFB27D-910B-6202-153D-D7F42F968F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95693" y="3600689"/>
              <a:ext cx="714037" cy="1542810"/>
            </a:xfrm>
            <a:prstGeom prst="rect">
              <a:avLst/>
            </a:prstGeom>
            <a:solidFill>
              <a:srgbClr val="006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7C535A-9EEB-CED9-8FC6-6123642FCC9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09730" y="2080533"/>
              <a:ext cx="934270" cy="1518406"/>
            </a:xfrm>
            <a:prstGeom prst="rect">
              <a:avLst/>
            </a:prstGeom>
            <a:solidFill>
              <a:srgbClr val="F796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F95EA47-4C4A-2065-D3EE-5A1697F483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93593" y="2070430"/>
              <a:ext cx="903404" cy="1533947"/>
            </a:xfrm>
            <a:prstGeom prst="rect">
              <a:avLst/>
            </a:prstGeom>
            <a:solidFill>
              <a:srgbClr val="E15F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E5EF71-5643-4CDB-190B-5DEBAD4C0C0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97475" y="-20170"/>
              <a:ext cx="3009666" cy="2097264"/>
            </a:xfrm>
            <a:prstGeom prst="rect">
              <a:avLst/>
            </a:prstGeom>
            <a:solidFill>
              <a:srgbClr val="0D9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2099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D201-8E11-5BB0-4E34-71D52FFD1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E431E-D18F-0234-14FA-EDC7262D6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7400" y="-1"/>
            <a:ext cx="4546600" cy="5143501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C5E31BD5-9DA0-83B0-B4AF-0BF76225D9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360" y="811352"/>
            <a:ext cx="3810000" cy="2971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Resource Development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20BA995-23CE-4BA8-3AB2-8DE32AEFC375}"/>
              </a:ext>
            </a:extLst>
          </p:cNvPr>
          <p:cNvSpPr/>
          <p:nvPr/>
        </p:nvSpPr>
        <p:spPr>
          <a:xfrm>
            <a:off x="366409" y="477775"/>
            <a:ext cx="3810000" cy="24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40"/>
              </a:lnSpc>
            </a:pPr>
            <a:r>
              <a:rPr lang="en-US" sz="1400" kern="0" spc="-24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Responsibilities</a:t>
            </a:r>
            <a:endParaRPr lang="en-US" sz="1400"/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19F3E23B-F743-C3BE-57A7-EDDDF4B2DBEF}"/>
              </a:ext>
            </a:extLst>
          </p:cNvPr>
          <p:cNvSpPr/>
          <p:nvPr/>
        </p:nvSpPr>
        <p:spPr>
          <a:xfrm>
            <a:off x="366147" y="1620456"/>
            <a:ext cx="3809926" cy="304730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 dirty="0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Develop fundraising plan alongside staff</a:t>
            </a:r>
          </a:p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 dirty="0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Actively engage in fundraising efforts (e.g., via a fundraising committee)</a:t>
            </a:r>
          </a:p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 dirty="0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Expand contributor base through personal contacts</a:t>
            </a:r>
          </a:p>
          <a:p>
            <a:pPr marL="285750" indent="-285750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 dirty="0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Make personal contribution annually.</a:t>
            </a:r>
          </a:p>
        </p:txBody>
      </p:sp>
      <p:sp>
        <p:nvSpPr>
          <p:cNvPr id="24" name="Shape 3">
            <a:extLst>
              <a:ext uri="{FF2B5EF4-FFF2-40B4-BE49-F238E27FC236}">
                <a16:creationId xmlns:a16="http://schemas.microsoft.com/office/drawing/2014/main" id="{0317D752-57FD-4E76-5F0D-EC5D1B479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" y="5011454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44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2AE28-8DB7-E4BB-8E6B-C9BF9F53B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>
            <a:extLst>
              <a:ext uri="{FF2B5EF4-FFF2-40B4-BE49-F238E27FC236}">
                <a16:creationId xmlns:a16="http://schemas.microsoft.com/office/drawing/2014/main" id="{F3C673B7-10AF-6E85-A89F-A388CCBC2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53619" cy="5011454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BD1D8C46-12A6-9E71-CC53-71C9DCF51F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9337" y="811352"/>
            <a:ext cx="3810000" cy="2971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Financial Oversight and Planning</a:t>
            </a:r>
            <a:br>
              <a:rPr kumimoji="0" lang="en-US" sz="2000" b="0" i="0" u="none" strike="noStrike" kern="0" cap="none" spc="-24" normalizeH="0" baseline="0" noProof="0">
                <a:ln>
                  <a:noFill/>
                </a:ln>
                <a:solidFill>
                  <a:srgbClr val="006893"/>
                </a:solidFill>
                <a:effectLst/>
                <a:uLnTx/>
                <a:uFillTx/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</a:br>
            <a:endParaRPr kumimoji="0" lang="en-US" sz="2000" b="0" i="0" u="none" strike="noStrike" kern="0" cap="none" spc="-24" normalizeH="0" baseline="0" noProof="0">
              <a:ln>
                <a:noFill/>
              </a:ln>
              <a:solidFill>
                <a:srgbClr val="006893"/>
              </a:solidFill>
              <a:effectLst/>
              <a:uLnTx/>
              <a:uFillTx/>
              <a:latin typeface="Arial" panose="020B0604020202020204" pitchFamily="34" charset="0"/>
              <a:ea typeface="Space Grotesk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29460C0F-32EF-E5FF-D812-B7E9A8923742}"/>
              </a:ext>
            </a:extLst>
          </p:cNvPr>
          <p:cNvSpPr/>
          <p:nvPr/>
        </p:nvSpPr>
        <p:spPr>
          <a:xfrm>
            <a:off x="4857124" y="2303813"/>
            <a:ext cx="3809926" cy="2363949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Assist in developing annual budget.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Ensure that fiscal controls and financial policies are in place. 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Review financial statements monthly</a:t>
            </a:r>
          </a:p>
          <a:p>
            <a:pPr marL="171450" indent="-171450" algn="l">
              <a:lnSpc>
                <a:spcPts val="192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 spc="-12">
                <a:solidFill>
                  <a:srgbClr val="006893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Allocate resources for the sustainability of the organization (e.g., reserves, endowment, or investment fund)</a:t>
            </a:r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FF908A70-A87D-89E7-BA0F-F5315E1CE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59" y="5011454"/>
            <a:ext cx="9145959" cy="130351"/>
          </a:xfrm>
          <a:prstGeom prst="roundRect">
            <a:avLst>
              <a:gd name="adj" fmla="val -701491"/>
            </a:avLst>
          </a:prstGeom>
          <a:solidFill>
            <a:srgbClr val="00689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72B95D-391A-14F8-2924-662CA042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412" y="231310"/>
            <a:ext cx="1171460" cy="457756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607669FA-09E3-FEB9-3207-C6880FB0265F}"/>
              </a:ext>
            </a:extLst>
          </p:cNvPr>
          <p:cNvSpPr/>
          <p:nvPr/>
        </p:nvSpPr>
        <p:spPr>
          <a:xfrm>
            <a:off x="4857386" y="477775"/>
            <a:ext cx="3810000" cy="24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20"/>
              </a:lnSpc>
            </a:pPr>
            <a:r>
              <a:rPr lang="en-US" sz="1400" kern="0" spc="12">
                <a:solidFill>
                  <a:srgbClr val="006893"/>
                </a:solidFill>
                <a:latin typeface="Arial" panose="020B0604020202020204" pitchFamily="34" charset="0"/>
                <a:ea typeface="Space Grotesk" pitchFamily="34" charset="-122"/>
                <a:cs typeface="Arial" panose="020B0604020202020204" pitchFamily="34" charset="0"/>
              </a:rPr>
              <a:t>Board Responsibilities</a:t>
            </a:r>
          </a:p>
          <a:p>
            <a:pPr algn="l">
              <a:lnSpc>
                <a:spcPts val="1920"/>
              </a:lnSpc>
            </a:pPr>
            <a:endParaRPr lang="en-US" sz="1400" kern="0" spc="12">
              <a:solidFill>
                <a:srgbClr val="006893"/>
              </a:solidFill>
              <a:latin typeface="Arial" panose="020B0604020202020204" pitchFamily="34" charset="0"/>
              <a:ea typeface="Space Grotesk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1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AC x DNCR PowerPoint Template 3-2026" id="{D682FF5D-CB96-354D-B6B8-9F2ECAC4499C}" vid="{27DC0A5C-1D48-474A-8DAF-D3083728A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1A7BE11EB38E4299DD6EA58AED5D3F" ma:contentTypeVersion="17" ma:contentTypeDescription="Create a new document." ma:contentTypeScope="" ma:versionID="ac6e497740b79ecfcef4da771ced7417">
  <xsd:schema xmlns:xsd="http://www.w3.org/2001/XMLSchema" xmlns:xs="http://www.w3.org/2001/XMLSchema" xmlns:p="http://schemas.microsoft.com/office/2006/metadata/properties" xmlns:ns2="9bf525fb-8aec-463c-8437-5573e00e06f0" xmlns:ns3="4cb6f0f2-89fb-4381-9cb2-a2abf7f796a9" targetNamespace="http://schemas.microsoft.com/office/2006/metadata/properties" ma:root="true" ma:fieldsID="ccdfffb99136247da55783c1612ec85c" ns2:_="" ns3:_="">
    <xsd:import namespace="9bf525fb-8aec-463c-8437-5573e00e06f0"/>
    <xsd:import namespace="4cb6f0f2-89fb-4381-9cb2-a2abf7f796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f525fb-8aec-463c-8437-5573e00e06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6f0f2-89fb-4381-9cb2-a2abf7f796a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c61abb9-490a-40d2-b969-a516ea1ea38e}" ma:internalName="TaxCatchAll" ma:showField="CatchAllData" ma:web="4cb6f0f2-89fb-4381-9cb2-a2abf7f796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b6f0f2-89fb-4381-9cb2-a2abf7f796a9" xsi:nil="true"/>
    <lcf76f155ced4ddcb4097134ff3c332f xmlns="9bf525fb-8aec-463c-8437-5573e00e06f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136CB6-7865-4B10-B855-D3F24A83EF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AD1BAD-38FE-4E24-8CE1-4A1D05AE2DD0}">
  <ds:schemaRefs>
    <ds:schemaRef ds:uri="4cb6f0f2-89fb-4381-9cb2-a2abf7f796a9"/>
    <ds:schemaRef ds:uri="9bf525fb-8aec-463c-8437-5573e00e06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F91D315-1E75-4EF8-B2F1-A39B7D4ACCBF}">
  <ds:schemaRefs>
    <ds:schemaRef ds:uri="9bf525fb-8aec-463c-8437-5573e00e06f0"/>
    <ds:schemaRef ds:uri="4cb6f0f2-89fb-4381-9cb2-a2abf7f796a9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759</Words>
  <Application>Microsoft Macintosh PowerPoint</Application>
  <PresentationFormat>On-screen Show (16:9)</PresentationFormat>
  <Paragraphs>124</Paragraphs>
  <Slides>20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Office Theme</vt:lpstr>
      <vt:lpstr>Chart</vt:lpstr>
      <vt:lpstr>Local Arts Agency  Board Member Orientation</vt:lpstr>
      <vt:lpstr>What Is a Local Arts Agency?</vt:lpstr>
      <vt:lpstr>North Carolina’s Local Arts Agencies</vt:lpstr>
      <vt:lpstr>Grassroots Network Accomplishments  </vt:lpstr>
      <vt:lpstr>NC Arts Council’s Role in the Network</vt:lpstr>
      <vt:lpstr>Collective Strength of the Network</vt:lpstr>
      <vt:lpstr>Board Responsibilities</vt:lpstr>
      <vt:lpstr>Resource Development</vt:lpstr>
      <vt:lpstr>Financial Oversight and Planning </vt:lpstr>
      <vt:lpstr>Organizational Planning </vt:lpstr>
      <vt:lpstr>Legal and Ethical Integrity</vt:lpstr>
      <vt:lpstr>Recruitment, Engagement and Assessment </vt:lpstr>
      <vt:lpstr>Manage Executive Director </vt:lpstr>
      <vt:lpstr>Advocacy </vt:lpstr>
      <vt:lpstr>Board Member Advocacy</vt:lpstr>
      <vt:lpstr>Strategies #1 </vt:lpstr>
      <vt:lpstr>Strategies #2 </vt:lpstr>
      <vt:lpstr>Strategies #3</vt:lpstr>
      <vt:lpstr>Making the Case For  Local Government Support 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PptxGenJS Presentation</dc:subject>
  <dc:creator>Chang, Ai-Ling</dc:creator>
  <cp:lastModifiedBy>Chang, Ai-Ling</cp:lastModifiedBy>
  <cp:revision>3</cp:revision>
  <dcterms:created xsi:type="dcterms:W3CDTF">2026-04-16T18:13:31Z</dcterms:created>
  <dcterms:modified xsi:type="dcterms:W3CDTF">2026-04-27T19:50:57Z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0x010100C81A7BE11EB38E4299DD6EA58AED5D3F</vt:lpwstr>
  </property>
  <property fmtid="{D5CDD505-2E9C-101B-9397-08002B2CF9AE}" pid="3" name="MediaServiceImageTags">
    <vt:lpwstr/>
  </property>
</Properties>
</file>