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sldIdLst>
    <p:sldId id="257" r:id="rId5"/>
    <p:sldId id="303" r:id="rId6"/>
    <p:sldId id="362" r:id="rId7"/>
    <p:sldId id="363" r:id="rId8"/>
    <p:sldId id="370" r:id="rId9"/>
    <p:sldId id="490" r:id="rId10"/>
    <p:sldId id="492" r:id="rId11"/>
    <p:sldId id="491" r:id="rId12"/>
    <p:sldId id="364" r:id="rId13"/>
    <p:sldId id="359" r:id="rId14"/>
    <p:sldId id="484" r:id="rId15"/>
    <p:sldId id="365" r:id="rId16"/>
    <p:sldId id="366" r:id="rId17"/>
    <p:sldId id="367" r:id="rId18"/>
    <p:sldId id="371" r:id="rId19"/>
    <p:sldId id="369" r:id="rId20"/>
    <p:sldId id="494" r:id="rId21"/>
    <p:sldId id="368" r:id="rId22"/>
    <p:sldId id="481" r:id="rId2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664C45-9324-5EEA-6E62-F58E1C6C64E0}" name="Wienke, Janelle" initials="JW" userId="S::janelle.wienke@dncr.nc.gov::801f46fd-2c27-4957-a85b-eaee048ccc7e" providerId="AD"/>
  <p188:author id="{68EAF1D6-41C7-5FB0-2725-BEEE6BAB3A43}" name="Wilder, Leigh" initials="WL" userId="S::leighann.wilder@dncr.nc.gov::86d499e1-76ca-4381-a960-64cc29a71e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ECECEC"/>
    <a:srgbClr val="006893"/>
    <a:srgbClr val="F7964C"/>
    <a:srgbClr val="FEFFF1"/>
    <a:srgbClr val="FFF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91"/>
    <p:restoredTop sz="94690"/>
  </p:normalViewPr>
  <p:slideViewPr>
    <p:cSldViewPr snapToGrid="0">
      <p:cViewPr>
        <p:scale>
          <a:sx n="112" d="100"/>
          <a:sy n="112" d="100"/>
        </p:scale>
        <p:origin x="99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327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F71D1-BC6D-3B15-EFC2-9628FF56B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90B162-62CC-BB8E-42CB-AC90868E95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27A68D-E5D4-426D-A5FA-EA4DC09C6E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EEB1D4-4D72-0BE6-EB51-112C72C278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850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950EB-7716-F485-7FA3-C4B24E81F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C4ABCA-9F5D-4E4C-0C8E-E757A45069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B5EEC2-4259-8FCF-CFC7-E3BABF1AB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9AB8D1-8C52-0430-8862-BA0D0A3382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419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E9E25-61A1-18B0-C89A-F8DD3AD84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F83315-8C30-076A-85E6-4D3312AFBC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7AFD7C-D72A-21D0-8264-7DEEDDC68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57D1DE-24D1-BD0D-7AE0-C9260E5297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09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76DEC-6986-9047-A234-84E464A08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1241EF-0155-E1A8-45CB-190DEE155B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91FAD3-E185-295E-CEA4-137AF4010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0DF3F-B390-14BD-4526-043C077CE7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37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439F6-3064-205E-3639-A438D1E08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46BDEA-FA81-EFDD-79EB-6C6F4F7A1F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B599F8-0C8C-1FA6-3D51-87E6F943B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755167-D06A-62C2-426E-88FB2F3083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038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2A424-D4CC-B9E1-79BA-58C6ED862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6B60EC-335C-6DC2-7014-C9F86BB939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28B8BD-832D-BDA2-4CD7-D40D6F4E87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21116-AE53-3101-F774-C4D1D9EF12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014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93AF0-7EE8-7DA8-7B60-B8A88B657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556937-EAEA-EBE6-F786-1B31BCAB5D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6587F1-B550-DB20-6243-B61D433E06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59D105-72E5-5221-6306-FDE2EE5117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173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DF68F-6CA7-5B6E-9292-01C87D784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6CACF8-0B56-0D95-4F62-0F679AD851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010804-BBFE-FB4B-4AB0-6D0EC5625D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4421A4-175E-AFBF-C4A0-728B03E1EE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46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30159-CA7C-CC7C-08B1-615F0370C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451728-606B-60C0-5785-FF867CEC36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29DED2-CD3E-D9EE-BBBE-81017C07FA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CB6C8D-1522-E4A0-9A40-F83DB69885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298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1DA91-2CF2-2F72-937F-9F6C2A476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1B0D41-A392-DCBA-7BB4-EF70974C8D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3BA168-F63D-DC2E-52BA-B33495947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49D7F9-852F-F896-109F-F28B6A96AF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69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855A7-2736-78BA-4D60-77E95A0AA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5EA341-178B-D87B-9488-7DE558B308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79AC04-311C-60E8-031B-B55CDEC5B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ABB42-580D-95D9-A1B3-BA8E074434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3366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B1334-5906-9010-9A20-254B194C6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C74E88-DAB1-B501-1885-B1D402D6E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65EA18-A66C-13A0-4E93-159CD11022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B6F933-2F31-FAF9-765F-DC1DEFE13E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4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33A05-1A73-29F0-E2EA-82F547584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4A7C1C-671C-D2CF-26ED-DEA823A0F1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F5AAF0-945A-23DC-A50A-FFAD67A8B5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A750E1-C152-5CAA-B094-8491AAEF78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1571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DCDE7-EF73-AD90-35FE-C6D1A588A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9D879B-6685-AFB7-B31E-91543AC6A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F2EA7D-768C-CE34-BFA0-CEDA4327B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75D0EA-31FD-38FC-8EDB-01FB364889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227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FC97F-15DD-E85B-C4AA-3BDEEC85D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DA5C0C-EC05-D576-9EB9-D72E141193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E26EAE-2307-F75F-2523-790732804A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0EE8E-7033-30DD-D0CE-F5A1349904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087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F0E61-ED1F-E94E-ED04-C3805B977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18D3FF-5587-78D4-A0DE-41961F780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8735E3-DC20-80B7-5804-3A7A549462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98B49-3336-D113-456A-129327B922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62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hyperlink" Target="http://www.ncarts.org/local-arts-agency-resource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sam.gerweck@dncr.nc.gov" TargetMode="External"/><Relationship Id="rId3" Type="http://schemas.openxmlformats.org/officeDocument/2006/relationships/image" Target="../media/image17.png"/><Relationship Id="rId7" Type="http://schemas.openxmlformats.org/officeDocument/2006/relationships/hyperlink" Target="mailto:janelle.wienke@ncdcr.gov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68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22BFC4-3008-F9AA-DA94-723C0D5C6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t="4007" b="4007"/>
          <a:stretch/>
        </p:blipFill>
        <p:spPr>
          <a:xfrm>
            <a:off x="0" y="-1"/>
            <a:ext cx="4311129" cy="5143501"/>
          </a:xfrm>
          <a:prstGeom prst="rect">
            <a:avLst/>
          </a:prstGeom>
        </p:spPr>
      </p:pic>
      <p:sp>
        <p:nvSpPr>
          <p:cNvPr id="5" name="Text 2"/>
          <p:cNvSpPr>
            <a:spLocks noGrp="1"/>
          </p:cNvSpPr>
          <p:nvPr>
            <p:ph type="title" idx="4294967295"/>
          </p:nvPr>
        </p:nvSpPr>
        <p:spPr>
          <a:xfrm>
            <a:off x="5184027" y="2868706"/>
            <a:ext cx="3725082" cy="9978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en-US" sz="3200" kern="0" spc="-24">
                <a:solidFill>
                  <a:srgbClr val="FFFFFF"/>
                </a:solidFill>
                <a:latin typeface="Arial"/>
                <a:ea typeface="Space Grotesk"/>
                <a:cs typeface="Arial"/>
              </a:rPr>
              <a:t>Local Arts Agency Accreditation</a:t>
            </a:r>
            <a:endParaRPr lang="en-US">
              <a:ea typeface="+mn-ea"/>
            </a:endParaRPr>
          </a:p>
        </p:txBody>
      </p:sp>
      <p:pic>
        <p:nvPicPr>
          <p:cNvPr id="13" name="Picture 12" descr="NCAC and DNCR logos">
            <a:extLst>
              <a:ext uri="{FF2B5EF4-FFF2-40B4-BE49-F238E27FC236}">
                <a16:creationId xmlns:a16="http://schemas.microsoft.com/office/drawing/2014/main" id="{C2523CE1-79F7-79AF-5F1D-8887C0C6C5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0433" y="1360450"/>
            <a:ext cx="3051133" cy="1192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645C9C-0C6F-1CBF-57FC-FD3A01AA3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4">
            <a:extLst>
              <a:ext uri="{FF2B5EF4-FFF2-40B4-BE49-F238E27FC236}">
                <a16:creationId xmlns:a16="http://schemas.microsoft.com/office/drawing/2014/main" id="{227100B9-0933-3A2C-C2D3-3774A59D4D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6250" y="476250"/>
            <a:ext cx="8191500" cy="297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defRPr/>
            </a:pPr>
            <a:r>
              <a:rPr lang="en-US" sz="2400" kern="0" spc="-24">
                <a:solidFill>
                  <a:srgbClr val="006893"/>
                </a:solidFill>
                <a:latin typeface="Arial"/>
                <a:ea typeface="Space Grotesk"/>
                <a:cs typeface="Arial"/>
              </a:rPr>
              <a:t>Grassroots Arts Program partnership</a:t>
            </a:r>
            <a:endParaRPr lang="en-US" sz="2400"/>
          </a:p>
        </p:txBody>
      </p:sp>
      <p:pic>
        <p:nvPicPr>
          <p:cNvPr id="12" name="Picture 11" descr="a group of people with their hands raised to the air">
            <a:extLst>
              <a:ext uri="{FF2B5EF4-FFF2-40B4-BE49-F238E27FC236}">
                <a16:creationId xmlns:a16="http://schemas.microsoft.com/office/drawing/2014/main" id="{EEFE87A9-A5C0-B618-2BB5-849AFFB8EA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" t="37772" r="-306" b="10618"/>
          <a:stretch>
            <a:fillRect/>
          </a:stretch>
        </p:blipFill>
        <p:spPr>
          <a:xfrm>
            <a:off x="477226" y="1277090"/>
            <a:ext cx="3971127" cy="22346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282546-5BC2-A708-E53B-B8305ECEB91B}"/>
              </a:ext>
            </a:extLst>
          </p:cNvPr>
          <p:cNvSpPr txBox="1"/>
          <p:nvPr/>
        </p:nvSpPr>
        <p:spPr>
          <a:xfrm flipH="1">
            <a:off x="995160" y="3187465"/>
            <a:ext cx="383831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i="1">
                <a:solidFill>
                  <a:schemeClr val="bg1"/>
                </a:solidFill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Image Courtesy of Arts Council of Wilson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BC5D141B-4487-76E3-0407-96F49A01D410}"/>
              </a:ext>
            </a:extLst>
          </p:cNvPr>
          <p:cNvSpPr/>
          <p:nvPr/>
        </p:nvSpPr>
        <p:spPr>
          <a:xfrm>
            <a:off x="476432" y="3695977"/>
            <a:ext cx="3957489" cy="243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20"/>
              </a:lnSpc>
            </a:pPr>
            <a:r>
              <a:rPr lang="en-US" sz="1600" b="1" kern="0" spc="12">
                <a:solidFill>
                  <a:srgbClr val="006893"/>
                </a:solidFill>
                <a:latin typeface="Arial"/>
                <a:ea typeface="Space Grotesk"/>
                <a:cs typeface="Arial"/>
              </a:rPr>
              <a:t>Accreditation</a:t>
            </a:r>
            <a:endParaRPr lang="en-US" sz="2400" b="1">
              <a:ea typeface="Calibri"/>
              <a:cs typeface="Calibri"/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9488C81E-4FBA-3375-8552-1D7AEE2BB09F}"/>
              </a:ext>
            </a:extLst>
          </p:cNvPr>
          <p:cNvSpPr/>
          <p:nvPr/>
        </p:nvSpPr>
        <p:spPr>
          <a:xfrm>
            <a:off x="476432" y="4002793"/>
            <a:ext cx="3957489" cy="759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20"/>
              </a:lnSpc>
            </a:pPr>
            <a:r>
              <a:rPr lang="en-US" sz="1200" kern="0" spc="-12">
                <a:solidFill>
                  <a:srgbClr val="006893"/>
                </a:solidFill>
                <a:highlight>
                  <a:srgbClr val="FFFFFF"/>
                </a:highlight>
                <a:latin typeface="Arial"/>
                <a:ea typeface="Lato"/>
                <a:cs typeface="Arial"/>
              </a:rPr>
              <a:t>The North Carolina Arts Council affirms its partnership with local arts agency partners across the state through an accreditation process that occurs on a four-year cycle.</a:t>
            </a:r>
            <a:endParaRPr lang="en-US">
              <a:solidFill>
                <a:srgbClr val="006893"/>
              </a:solidFill>
              <a:ea typeface="Calibri"/>
              <a:cs typeface="Calibri"/>
            </a:endParaRPr>
          </a:p>
        </p:txBody>
      </p:sp>
      <p:pic>
        <p:nvPicPr>
          <p:cNvPr id="13" name="Picture 12" descr="a person working doing glasswork with a torch and a rod">
            <a:extLst>
              <a:ext uri="{FF2B5EF4-FFF2-40B4-BE49-F238E27FC236}">
                <a16:creationId xmlns:a16="http://schemas.microsoft.com/office/drawing/2014/main" id="{93B1B8AC-36C8-4BDE-9397-092FBC68FF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238" t="41064" r="237" b="8079"/>
          <a:stretch>
            <a:fillRect/>
          </a:stretch>
        </p:blipFill>
        <p:spPr>
          <a:xfrm>
            <a:off x="4700634" y="1265560"/>
            <a:ext cx="3971164" cy="2246144"/>
          </a:xfrm>
          <a:prstGeom prst="rect">
            <a:avLst/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2285AE31-5BBB-833B-C10F-CBD71A29B62D}"/>
              </a:ext>
            </a:extLst>
          </p:cNvPr>
          <p:cNvSpPr txBox="1"/>
          <p:nvPr/>
        </p:nvSpPr>
        <p:spPr>
          <a:xfrm flipH="1">
            <a:off x="5305681" y="3188342"/>
            <a:ext cx="383831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i="1">
                <a:solidFill>
                  <a:schemeClr val="bg1"/>
                </a:solidFill>
                <a:latin typeface="Arial" panose="020B0604020202020204" pitchFamily="34" charset="0"/>
                <a:ea typeface="Fira Sans" panose="020B0503050000020004" pitchFamily="34" charset="0"/>
                <a:cs typeface="Arial" panose="020B0604020202020204" pitchFamily="34" charset="0"/>
              </a:rPr>
              <a:t>Image courtesy of Toe River Arts Council</a:t>
            </a: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5595CDED-2705-FC84-2BB6-A6FD3EE9CEE4}"/>
              </a:ext>
            </a:extLst>
          </p:cNvPr>
          <p:cNvSpPr/>
          <p:nvPr/>
        </p:nvSpPr>
        <p:spPr>
          <a:xfrm>
            <a:off x="4710989" y="3695977"/>
            <a:ext cx="3954512" cy="243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20"/>
              </a:lnSpc>
            </a:pPr>
            <a:r>
              <a:rPr lang="en-US" sz="1600" b="1" kern="0" spc="12">
                <a:solidFill>
                  <a:srgbClr val="006893"/>
                </a:solidFill>
                <a:latin typeface="Arial"/>
                <a:ea typeface="Space Grotesk"/>
                <a:cs typeface="Arial"/>
              </a:rPr>
              <a:t>Stamp of approval</a:t>
            </a:r>
            <a:endParaRPr lang="en-US" sz="2400" b="1">
              <a:ea typeface="Calibri"/>
              <a:cs typeface="Calibri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EBAB0B03-B749-60C2-9E4D-AE83FD1C23BA}"/>
              </a:ext>
            </a:extLst>
          </p:cNvPr>
          <p:cNvSpPr/>
          <p:nvPr/>
        </p:nvSpPr>
        <p:spPr>
          <a:xfrm>
            <a:off x="4710989" y="3961972"/>
            <a:ext cx="4207604" cy="7978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20"/>
              </a:lnSpc>
            </a:pPr>
            <a:r>
              <a:rPr lang="en-US" sz="1200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Assuring the public, local governments and funders that your organization possess the capability and quality to manage state funds for the county.</a:t>
            </a:r>
            <a:endParaRPr lang="en-US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9D520831-D5B7-9D08-C1EF-06F313327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59" y="5011454"/>
            <a:ext cx="9145959" cy="130351"/>
          </a:xfrm>
          <a:prstGeom prst="roundRect">
            <a:avLst>
              <a:gd name="adj" fmla="val -701491"/>
            </a:avLst>
          </a:prstGeom>
          <a:solidFill>
            <a:srgbClr val="0068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CD47AE-A8AA-F230-DFFF-6664D2780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1412" y="231310"/>
            <a:ext cx="1171460" cy="45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6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BD194D-BE1B-0FB8-E9BE-9B39D2261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A8B9861D-0CA9-1890-CF36-2FA2A3BDCC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7831" y="476250"/>
            <a:ext cx="4094113" cy="297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defRPr/>
            </a:pPr>
            <a:r>
              <a:rPr lang="en-US" sz="2400" kern="0" spc="-24">
                <a:solidFill>
                  <a:srgbClr val="006893"/>
                </a:solidFill>
                <a:latin typeface="Arial"/>
                <a:ea typeface="Space Grotesk"/>
                <a:cs typeface="Arial"/>
              </a:rPr>
              <a:t>Accreditation process</a:t>
            </a:r>
            <a:endParaRPr lang="en-US" sz="2400">
              <a:ea typeface="+mn-ea"/>
              <a:cs typeface="+mn-cs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5D4B45A3-2979-63E5-5D68-D2AA3E19AB55}"/>
              </a:ext>
            </a:extLst>
          </p:cNvPr>
          <p:cNvSpPr/>
          <p:nvPr/>
        </p:nvSpPr>
        <p:spPr>
          <a:xfrm>
            <a:off x="3908014" y="1056904"/>
            <a:ext cx="4757312" cy="3218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US" sz="1600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Conducted by a panel of arts professionals, the process provides feedback and recommendations for strengthening local arts agencies (LAA) in the North Carolina Arts Council network. </a:t>
            </a:r>
          </a:p>
          <a:p>
            <a:pPr>
              <a:lnSpc>
                <a:spcPct val="114000"/>
              </a:lnSpc>
              <a:spcAft>
                <a:spcPts val="1200"/>
              </a:spcAft>
            </a:pPr>
            <a:r>
              <a:rPr lang="en-US" sz="1600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The accreditation evaluates the organization’s management, financial stability, adherence to best practices as a nonprofit organization and an LAA, impact in the community served, and role in sustaining and developing the arts in the county they represent. </a:t>
            </a:r>
            <a:endParaRPr lang="en-US" sz="1600">
              <a:latin typeface="Arial"/>
              <a:ea typeface="Lato"/>
              <a:cs typeface="Arial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5E4B255F-A0E2-1E44-858D-3CABFD0B8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59" y="5011454"/>
            <a:ext cx="9145959" cy="130351"/>
          </a:xfrm>
          <a:prstGeom prst="roundRect">
            <a:avLst>
              <a:gd name="adj" fmla="val -701491"/>
            </a:avLst>
          </a:prstGeom>
          <a:solidFill>
            <a:srgbClr val="0068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CD5441-D211-EDAB-20EE-E2D4CAB7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412" y="231310"/>
            <a:ext cx="1171460" cy="457756"/>
          </a:xfrm>
          <a:prstGeom prst="rect">
            <a:avLst/>
          </a:prstGeom>
        </p:spPr>
      </p:pic>
      <p:pic>
        <p:nvPicPr>
          <p:cNvPr id="2" name="Image 0" descr="Hand touching net">
            <a:extLst>
              <a:ext uri="{FF2B5EF4-FFF2-40B4-BE49-F238E27FC236}">
                <a16:creationId xmlns:a16="http://schemas.microsoft.com/office/drawing/2014/main" id="{48AE5D77-0ECD-92D5-F905-1B6F5A171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19733" r="19733"/>
          <a:stretch/>
        </p:blipFill>
        <p:spPr>
          <a:xfrm>
            <a:off x="477831" y="1052065"/>
            <a:ext cx="3086240" cy="339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598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8D2F64-B624-D4C0-326D-ECEF3BA47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ED67A000-DD94-2B75-5AEB-8CA45324DEB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7831" y="476250"/>
            <a:ext cx="7382492" cy="7183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defRPr/>
            </a:pPr>
            <a:r>
              <a:rPr lang="en-US" sz="2400">
                <a:solidFill>
                  <a:srgbClr val="006893"/>
                </a:solidFill>
                <a:latin typeface="Arial"/>
                <a:ea typeface="+mn-ea"/>
                <a:cs typeface="Arial"/>
              </a:rPr>
              <a:t>Accreditation components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E55502D3-43B4-ABFB-FE46-B6E025312D4C}"/>
              </a:ext>
            </a:extLst>
          </p:cNvPr>
          <p:cNvSpPr/>
          <p:nvPr/>
        </p:nvSpPr>
        <p:spPr>
          <a:xfrm>
            <a:off x="3897738" y="1675013"/>
            <a:ext cx="4856085" cy="2564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lnSpc>
                <a:spcPct val="114000"/>
              </a:lnSpc>
              <a:spcAft>
                <a:spcPts val="1200"/>
              </a:spcAft>
              <a:buFont typeface="Arial"/>
              <a:buChar char="•"/>
            </a:pPr>
            <a:r>
              <a:rPr lang="en-US" sz="1600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Document and materials review (due January 15</a:t>
            </a:r>
            <a:r>
              <a:rPr lang="en-US" sz="1600" kern="0" spc="-12" baseline="30000">
                <a:solidFill>
                  <a:srgbClr val="006893"/>
                </a:solidFill>
                <a:latin typeface="Arial"/>
                <a:ea typeface="Lato"/>
                <a:cs typeface="Arial"/>
              </a:rPr>
              <a:t>th</a:t>
            </a:r>
            <a:r>
              <a:rPr lang="en-US" sz="1600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)</a:t>
            </a:r>
          </a:p>
          <a:p>
            <a:pPr marL="171450" indent="-171450">
              <a:lnSpc>
                <a:spcPct val="114000"/>
              </a:lnSpc>
              <a:spcAft>
                <a:spcPts val="1200"/>
              </a:spcAft>
              <a:buFont typeface="Arial"/>
              <a:buChar char="•"/>
            </a:pPr>
            <a:r>
              <a:rPr lang="en-US" sz="1600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Site visit by NCAC staff</a:t>
            </a:r>
          </a:p>
          <a:p>
            <a:pPr marL="171450" indent="-171450">
              <a:lnSpc>
                <a:spcPct val="114000"/>
              </a:lnSpc>
              <a:spcAft>
                <a:spcPts val="1200"/>
              </a:spcAft>
              <a:buFont typeface="Arial"/>
              <a:buChar char="•"/>
            </a:pPr>
            <a:r>
              <a:rPr lang="en-US" sz="1600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Virtual interviews with NCAC staff, panelists and LAA's executive staff and executive board members (March/April)</a:t>
            </a:r>
          </a:p>
          <a:p>
            <a:pPr marL="171450" indent="-171450">
              <a:lnSpc>
                <a:spcPct val="114000"/>
              </a:lnSpc>
              <a:spcAft>
                <a:spcPts val="1200"/>
              </a:spcAft>
              <a:buFont typeface="Arial"/>
              <a:buChar char="•"/>
            </a:pPr>
            <a:r>
              <a:rPr lang="en-US" sz="1600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Panel meeting for final review and recommendations (May/June)</a:t>
            </a: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EDDA130C-B8F3-D85D-F7B8-A3B04BEAA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59" y="5011454"/>
            <a:ext cx="9145959" cy="130351"/>
          </a:xfrm>
          <a:prstGeom prst="roundRect">
            <a:avLst>
              <a:gd name="adj" fmla="val -701491"/>
            </a:avLst>
          </a:prstGeom>
          <a:solidFill>
            <a:srgbClr val="0068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3AAA89-965D-0640-97F9-303376B7B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412" y="231310"/>
            <a:ext cx="1171460" cy="457756"/>
          </a:xfrm>
          <a:prstGeom prst="rect">
            <a:avLst/>
          </a:prstGeom>
        </p:spPr>
      </p:pic>
      <p:pic>
        <p:nvPicPr>
          <p:cNvPr id="2" name="Picture 1" descr="Close up of checklist">
            <a:extLst>
              <a:ext uri="{FF2B5EF4-FFF2-40B4-BE49-F238E27FC236}">
                <a16:creationId xmlns:a16="http://schemas.microsoft.com/office/drawing/2014/main" id="{E648E28B-4BAD-9DBC-28D3-DAA629E67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535" r="20535"/>
          <a:stretch/>
        </p:blipFill>
        <p:spPr>
          <a:xfrm>
            <a:off x="390177" y="997916"/>
            <a:ext cx="3083622" cy="348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47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626300-1923-79B5-8FD0-89F26E64B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6157F3F5-470C-337E-FC7D-EBCE4DD64D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7831" y="476250"/>
            <a:ext cx="7382492" cy="7183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defRPr/>
            </a:pPr>
            <a:r>
              <a:rPr lang="en-US" sz="2400">
                <a:solidFill>
                  <a:srgbClr val="006893"/>
                </a:solidFill>
                <a:latin typeface="Arial"/>
                <a:ea typeface="+mn-ea"/>
                <a:cs typeface="Arial"/>
              </a:rPr>
              <a:t>Navigating OPAL</a:t>
            </a:r>
          </a:p>
        </p:txBody>
      </p:sp>
      <p:pic>
        <p:nvPicPr>
          <p:cNvPr id="9" name="Picture 8" descr="a screenshot of the OPAL grant portal showing the Actions Items list">
            <a:extLst>
              <a:ext uri="{FF2B5EF4-FFF2-40B4-BE49-F238E27FC236}">
                <a16:creationId xmlns:a16="http://schemas.microsoft.com/office/drawing/2014/main" id="{13735526-D59B-E970-C365-0609E8626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120" y="1164143"/>
            <a:ext cx="7042714" cy="3256112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Shape 4">
            <a:extLst>
              <a:ext uri="{FF2B5EF4-FFF2-40B4-BE49-F238E27FC236}">
                <a16:creationId xmlns:a16="http://schemas.microsoft.com/office/drawing/2014/main" id="{D0EE8178-4902-9718-6BF6-FA659F7DB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59" y="5011454"/>
            <a:ext cx="9145959" cy="130351"/>
          </a:xfrm>
          <a:prstGeom prst="roundRect">
            <a:avLst>
              <a:gd name="adj" fmla="val -701491"/>
            </a:avLst>
          </a:prstGeom>
          <a:solidFill>
            <a:srgbClr val="0068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4191BE-37DD-1ECC-3E0F-93128A2A1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1412" y="231310"/>
            <a:ext cx="1171460" cy="45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90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E80482-F32E-21E2-13D6-C0AE17320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86C5BF26-1820-7F7B-A98C-F93309030E3C}"/>
              </a:ext>
            </a:extLst>
          </p:cNvPr>
          <p:cNvSpPr>
            <a:spLocks/>
          </p:cNvSpPr>
          <p:nvPr/>
        </p:nvSpPr>
        <p:spPr>
          <a:xfrm>
            <a:off x="477831" y="476250"/>
            <a:ext cx="7382492" cy="7183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6893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Navigating OPAL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1FDB803D-9EA6-CBF1-CEC8-DB50D89E29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5795" y="988842"/>
            <a:ext cx="7056911" cy="83250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0" cap="none" spc="-12" normalizeH="0" baseline="0" noProof="0">
                <a:ln>
                  <a:noFill/>
                </a:ln>
                <a:solidFill>
                  <a:srgbClr val="006893"/>
                </a:solidFill>
                <a:effectLst/>
                <a:uLnTx/>
                <a:uFillTx/>
                <a:latin typeface="Arial"/>
                <a:ea typeface="Lato"/>
                <a:cs typeface="Arial"/>
              </a:rPr>
              <a:t>Select “Apply Now” on Grassroots Arts Program Partner Accreditation</a:t>
            </a:r>
          </a:p>
          <a:p>
            <a:pPr marL="171450" marR="0" lvl="0" indent="-171450" algn="l" defTabSz="9144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600" b="0" i="0" u="none" strike="noStrike" kern="0" cap="none" spc="-12" normalizeH="0" baseline="0" noProof="0">
              <a:ln>
                <a:noFill/>
              </a:ln>
              <a:solidFill>
                <a:srgbClr val="006893"/>
              </a:solidFill>
              <a:effectLst/>
              <a:uLnTx/>
              <a:uFillTx/>
              <a:latin typeface="Arial"/>
              <a:ea typeface="Lato"/>
              <a:cs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ts val="19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600" b="0" i="0" u="none" strike="noStrike" kern="0" cap="none" spc="-12" normalizeH="0" baseline="0" noProof="0">
              <a:ln>
                <a:noFill/>
              </a:ln>
              <a:solidFill>
                <a:srgbClr val="006893"/>
              </a:solidFill>
              <a:effectLst/>
              <a:uLnTx/>
              <a:uFillTx/>
              <a:latin typeface="Arial"/>
              <a:ea typeface="Lato"/>
              <a:cs typeface="Arial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B7F9EF97-D66F-3860-CA71-50403246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59" y="5011454"/>
            <a:ext cx="9145959" cy="130351"/>
          </a:xfrm>
          <a:prstGeom prst="roundRect">
            <a:avLst>
              <a:gd name="adj" fmla="val -701491"/>
            </a:avLst>
          </a:prstGeom>
          <a:solidFill>
            <a:srgbClr val="0068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AD7BDF-C769-485A-781F-05AAA7B51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412" y="231310"/>
            <a:ext cx="1171460" cy="45775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DEBF4BF-5CC9-8B37-6688-0C33A8097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37159" y="1689315"/>
            <a:ext cx="8649677" cy="2449050"/>
            <a:chOff x="314651" y="1505228"/>
            <a:chExt cx="8697731" cy="246265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2F65243-B2E4-14AF-01BB-D1993FC35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42170"/>
            <a:stretch>
              <a:fillRect/>
            </a:stretch>
          </p:blipFill>
          <p:spPr>
            <a:xfrm>
              <a:off x="314651" y="1505228"/>
              <a:ext cx="8697731" cy="2462656"/>
            </a:xfrm>
            <a:prstGeom prst="rect">
              <a:avLst/>
            </a:prstGeom>
            <a:effectLst>
              <a:outerShdw blurRad="127000" dist="1270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CDA204-C5E5-21BF-3D28-F21061362524}"/>
                </a:ext>
              </a:extLst>
            </p:cNvPr>
            <p:cNvSpPr/>
            <p:nvPr/>
          </p:nvSpPr>
          <p:spPr>
            <a:xfrm>
              <a:off x="616527" y="3683799"/>
              <a:ext cx="6019800" cy="243046"/>
            </a:xfrm>
            <a:prstGeom prst="rect">
              <a:avLst/>
            </a:prstGeom>
            <a:solidFill>
              <a:srgbClr val="F8F8F8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66EFEFB-8661-C0D8-1C5F-F6AE6852813A}"/>
                </a:ext>
              </a:extLst>
            </p:cNvPr>
            <p:cNvSpPr txBox="1"/>
            <p:nvPr/>
          </p:nvSpPr>
          <p:spPr>
            <a:xfrm>
              <a:off x="540327" y="3683799"/>
              <a:ext cx="57083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/>
                <a:t>FY27-28   Grassroots Arts Program Partner Accreditation 	1/15/2027 11:59 PM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0315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B644EF-172A-D59F-0F91-B6ED38AAA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28792B4F-B34C-221D-B4AC-E7523A64E66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7831" y="476250"/>
            <a:ext cx="7382492" cy="7183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defRPr/>
            </a:pPr>
            <a:r>
              <a:rPr lang="en-US" sz="2400">
                <a:solidFill>
                  <a:srgbClr val="006893"/>
                </a:solidFill>
                <a:latin typeface="Arial"/>
                <a:ea typeface="+mn-ea"/>
                <a:cs typeface="Arial"/>
              </a:rPr>
              <a:t>Profile information</a:t>
            </a:r>
            <a:br>
              <a:rPr lang="en-US" sz="2400">
                <a:solidFill>
                  <a:srgbClr val="006893"/>
                </a:solidFill>
                <a:latin typeface="Arial"/>
                <a:ea typeface="+mn-ea"/>
                <a:cs typeface="Arial"/>
              </a:rPr>
            </a:br>
            <a:endParaRPr lang="en-US" sz="2400">
              <a:solidFill>
                <a:srgbClr val="006893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4B1792-A789-E9BC-0DA3-53B84B879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412" y="231310"/>
            <a:ext cx="1171460" cy="457756"/>
          </a:xfrm>
          <a:prstGeom prst="rect">
            <a:avLst/>
          </a:prstGeom>
        </p:spPr>
      </p:pic>
      <p:pic>
        <p:nvPicPr>
          <p:cNvPr id="9" name="Picture 8" descr="Information on the “Contact” tab of your application is auto-filled from your profile. Use your profile avatar (a circle with an initial on the upper right hand corner of the page) to access and edit your profile.">
            <a:extLst>
              <a:ext uri="{FF2B5EF4-FFF2-40B4-BE49-F238E27FC236}">
                <a16:creationId xmlns:a16="http://schemas.microsoft.com/office/drawing/2014/main" id="{70EE632D-7EFD-5970-79F3-1383A91731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74"/>
          <a:stretch>
            <a:fillRect/>
          </a:stretch>
        </p:blipFill>
        <p:spPr>
          <a:xfrm>
            <a:off x="1079099" y="882212"/>
            <a:ext cx="6865275" cy="3858735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Shape 4">
            <a:extLst>
              <a:ext uri="{FF2B5EF4-FFF2-40B4-BE49-F238E27FC236}">
                <a16:creationId xmlns:a16="http://schemas.microsoft.com/office/drawing/2014/main" id="{441A2F38-F2FD-68BB-63C9-54829EB9E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59" y="5011454"/>
            <a:ext cx="9145959" cy="130351"/>
          </a:xfrm>
          <a:prstGeom prst="roundRect">
            <a:avLst>
              <a:gd name="adj" fmla="val -701491"/>
            </a:avLst>
          </a:prstGeom>
          <a:solidFill>
            <a:srgbClr val="006893"/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449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4299E6-0E17-0863-7412-239479E57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2B83961A-CDF0-856A-B853-0AC4A4E0DB7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7831" y="476250"/>
            <a:ext cx="7382492" cy="7183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defRPr/>
            </a:pPr>
            <a:r>
              <a:rPr lang="en-US" sz="2400">
                <a:solidFill>
                  <a:srgbClr val="006893"/>
                </a:solidFill>
                <a:latin typeface="Arial"/>
                <a:ea typeface="+mn-ea"/>
                <a:cs typeface="Arial"/>
              </a:rPr>
              <a:t>Before you begin</a:t>
            </a:r>
            <a:br>
              <a:rPr lang="en-US" sz="2400">
                <a:solidFill>
                  <a:srgbClr val="006893"/>
                </a:solidFill>
                <a:latin typeface="Arial"/>
                <a:ea typeface="+mn-ea"/>
                <a:cs typeface="Arial"/>
              </a:rPr>
            </a:br>
            <a:endParaRPr lang="en-US" sz="2400">
              <a:solidFill>
                <a:srgbClr val="006893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188C9027-BF82-FBBA-745E-4B9131A52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59" y="5011454"/>
            <a:ext cx="9145959" cy="130351"/>
          </a:xfrm>
          <a:prstGeom prst="roundRect">
            <a:avLst>
              <a:gd name="adj" fmla="val -701491"/>
            </a:avLst>
          </a:prstGeom>
          <a:solidFill>
            <a:srgbClr val="0068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E9947B-A0C4-F92D-F0B9-ABC56FD20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412" y="231310"/>
            <a:ext cx="1171460" cy="457756"/>
          </a:xfrm>
          <a:prstGeom prst="rect">
            <a:avLst/>
          </a:prstGeom>
        </p:spPr>
      </p:pic>
      <p:pic>
        <p:nvPicPr>
          <p:cNvPr id="12" name="Picture 11" descr="Before your begin page in OPAL grant portal with certifications to initial and sign off on">
            <a:extLst>
              <a:ext uri="{FF2B5EF4-FFF2-40B4-BE49-F238E27FC236}">
                <a16:creationId xmlns:a16="http://schemas.microsoft.com/office/drawing/2014/main" id="{3FB6F227-1458-8703-94E5-9DB413EB6C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8836" y="835404"/>
            <a:ext cx="5140036" cy="4016716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7073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888FB0-924A-5992-9B95-5C0BA53FB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63A2F3F6-0614-B540-F94E-6B2D853EDEC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7831" y="476250"/>
            <a:ext cx="4094113" cy="297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defRPr/>
            </a:pPr>
            <a:r>
              <a:rPr lang="en-US" sz="2400" kern="0" spc="-24">
                <a:solidFill>
                  <a:srgbClr val="006893"/>
                </a:solidFill>
                <a:latin typeface="Arial"/>
                <a:ea typeface="Space Grotesk"/>
                <a:cs typeface="Arial"/>
              </a:rPr>
              <a:t>Programs and services</a:t>
            </a:r>
            <a:endParaRPr lang="en-US" sz="2400">
              <a:ea typeface="+mn-ea"/>
              <a:cs typeface="+mn-cs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A5E561DA-9AC1-0C2F-FDB1-AD131AF249F7}"/>
              </a:ext>
            </a:extLst>
          </p:cNvPr>
          <p:cNvSpPr/>
          <p:nvPr/>
        </p:nvSpPr>
        <p:spPr>
          <a:xfrm>
            <a:off x="669072" y="944237"/>
            <a:ext cx="7675581" cy="360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fontAlgn="base"/>
            <a:r>
              <a:rPr lang="en-US" b="1">
                <a:solidFill>
                  <a:srgbClr val="006893"/>
                </a:solidFill>
                <a:latin typeface="Arial"/>
                <a:cs typeface="Arial"/>
              </a:rPr>
              <a:t>Narrative</a:t>
            </a:r>
            <a:br>
              <a:rPr lang="en-US" sz="1400" b="1" u="sng">
                <a:latin typeface="Arial"/>
                <a:cs typeface="Arial"/>
              </a:rPr>
            </a:br>
            <a:br>
              <a:rPr lang="en-US" sz="1400" b="1">
                <a:latin typeface="Arial"/>
                <a:cs typeface="Arial"/>
              </a:rPr>
            </a:br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Describe the core functions of your organization and the impact they have within your county. </a:t>
            </a:r>
          </a:p>
          <a:p>
            <a:pPr fontAlgn="base"/>
            <a:endParaRPr lang="en-US" sz="1600">
              <a:solidFill>
                <a:srgbClr val="006893"/>
              </a:solidFill>
              <a:latin typeface="Arial"/>
              <a:cs typeface="Arial"/>
            </a:endParaRPr>
          </a:p>
          <a:p>
            <a:pPr lvl="1" fontAlgn="base"/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Uploads:  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Website link (required)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Examples of newsletter or email updates to constituents (required) 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Accessibility plan or services (required) 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Marketing and Social Media plan 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Grantmaking Policies and Guidelines 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Annual report </a:t>
            </a:r>
          </a:p>
          <a:p>
            <a:pPr fontAlgn="base"/>
            <a:endParaRPr lang="en-US" sz="1600">
              <a:solidFill>
                <a:srgbClr val="006893"/>
              </a:solidFill>
              <a:latin typeface="Arial"/>
              <a:cs typeface="Arial"/>
            </a:endParaRPr>
          </a:p>
          <a:p>
            <a:pPr fontAlgn="base"/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Additional Context:</a:t>
            </a:r>
            <a:r>
              <a:rPr lang="en-US" sz="1600" b="1">
                <a:solidFill>
                  <a:srgbClr val="006893"/>
                </a:solidFill>
                <a:latin typeface="Arial"/>
                <a:cs typeface="Arial"/>
              </a:rPr>
              <a:t> </a:t>
            </a:r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Narrative box to provide any relevant updates or contextual information for uploads in this section.  </a:t>
            </a: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8AB6B974-5A61-AFA5-2F28-36338F5EA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59" y="5011454"/>
            <a:ext cx="9145959" cy="130351"/>
          </a:xfrm>
          <a:prstGeom prst="roundRect">
            <a:avLst>
              <a:gd name="adj" fmla="val -701491"/>
            </a:avLst>
          </a:prstGeom>
          <a:solidFill>
            <a:srgbClr val="0068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A41105-1C6D-3CE8-7E36-5EC11C83E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412" y="231310"/>
            <a:ext cx="1171460" cy="45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272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DC7F6C-80D3-839B-A519-20B363E92FF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9130" y="322230"/>
            <a:ext cx="4744645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srgbClr val="00689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OPAL: Programs and services</a:t>
            </a:r>
            <a:endParaRPr kumimoji="0" lang="en-US" sz="2400" i="0" u="none" strike="noStrike" kern="1200" cap="none" spc="0" normalizeH="0" baseline="0" noProof="0">
              <a:ln>
                <a:noFill/>
              </a:ln>
              <a:solidFill>
                <a:srgbClr val="006893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2" name="Picture 1" descr="Describe the core function of your organization and the impact they have within your county, and a website link field">
            <a:extLst>
              <a:ext uri="{FF2B5EF4-FFF2-40B4-BE49-F238E27FC236}">
                <a16:creationId xmlns:a16="http://schemas.microsoft.com/office/drawing/2014/main" id="{23C6BCA7-CE43-C2C3-6EFD-427A28E8D4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71" b="12009"/>
          <a:stretch>
            <a:fillRect/>
          </a:stretch>
        </p:blipFill>
        <p:spPr>
          <a:xfrm>
            <a:off x="1695600" y="955203"/>
            <a:ext cx="5554853" cy="3913845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2048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51B89-52F5-BA52-A989-CCC004DF6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FECB1F4-93B2-251B-2066-CB78819AE0D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9130" y="322230"/>
            <a:ext cx="6404802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srgbClr val="00689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OPAL: Programs and services, continued</a:t>
            </a:r>
            <a:endParaRPr kumimoji="0" lang="en-US" sz="2400" i="0" u="none" strike="noStrike" kern="1200" cap="none" spc="0" normalizeH="0" baseline="0" noProof="0">
              <a:ln>
                <a:noFill/>
              </a:ln>
              <a:solidFill>
                <a:srgbClr val="006893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2" name="Picture 1" descr="Grantmaking policies and guidelines, most recent annual report, and provide any relevant updates or contextual information for uploads">
            <a:extLst>
              <a:ext uri="{FF2B5EF4-FFF2-40B4-BE49-F238E27FC236}">
                <a16:creationId xmlns:a16="http://schemas.microsoft.com/office/drawing/2014/main" id="{C5FB9FBE-3934-53DA-CB62-02EB5F323D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626" b="12307"/>
          <a:stretch>
            <a:fillRect/>
          </a:stretch>
        </p:blipFill>
        <p:spPr>
          <a:xfrm>
            <a:off x="1877523" y="944320"/>
            <a:ext cx="5234494" cy="3903451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2267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3B35FA-081E-5458-44EF-87C3F28DF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1445923B-72FE-5C50-C3BE-D7FF2A43F48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7831" y="476250"/>
            <a:ext cx="4094113" cy="297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defRPr/>
            </a:pPr>
            <a:r>
              <a:rPr lang="en-US" sz="2400" kern="0" spc="-24">
                <a:solidFill>
                  <a:srgbClr val="006893"/>
                </a:solidFill>
                <a:latin typeface="Arial"/>
                <a:ea typeface="Space Grotesk"/>
                <a:cs typeface="Arial"/>
              </a:rPr>
              <a:t>Organization management</a:t>
            </a:r>
            <a:endParaRPr lang="en-US" sz="2400">
              <a:ea typeface="+mn-ea"/>
              <a:cs typeface="+mn-cs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24A1790D-34A3-F587-E84C-39E8A7A9C12F}"/>
              </a:ext>
            </a:extLst>
          </p:cNvPr>
          <p:cNvSpPr/>
          <p:nvPr/>
        </p:nvSpPr>
        <p:spPr>
          <a:xfrm>
            <a:off x="722761" y="897642"/>
            <a:ext cx="8123454" cy="373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fontAlgn="base">
              <a:lnSpc>
                <a:spcPct val="114000"/>
              </a:lnSpc>
              <a:spcAft>
                <a:spcPts val="800"/>
              </a:spcAft>
            </a:pPr>
            <a:r>
              <a:rPr lang="en-US" b="1">
                <a:solidFill>
                  <a:srgbClr val="006893"/>
                </a:solidFill>
                <a:latin typeface="Arial"/>
                <a:cs typeface="Arial"/>
              </a:rPr>
              <a:t>Narrative</a:t>
            </a:r>
            <a:r>
              <a:rPr lang="en-US">
                <a:solidFill>
                  <a:srgbClr val="006893"/>
                </a:solidFill>
                <a:latin typeface="Arial"/>
                <a:cs typeface="Arial"/>
              </a:rPr>
              <a:t> </a:t>
            </a:r>
            <a:endParaRPr lang="en-US" sz="1500">
              <a:solidFill>
                <a:srgbClr val="006893"/>
              </a:solidFill>
              <a:latin typeface="Arial"/>
              <a:cs typeface="Arial"/>
            </a:endParaRPr>
          </a:p>
          <a:p>
            <a:pPr fontAlgn="base">
              <a:lnSpc>
                <a:spcPct val="114000"/>
              </a:lnSpc>
              <a:spcAft>
                <a:spcPts val="400"/>
              </a:spcAft>
            </a:pPr>
            <a:r>
              <a:rPr lang="en-US" sz="1500">
                <a:solidFill>
                  <a:srgbClr val="006893"/>
                </a:solidFill>
                <a:latin typeface="Arial"/>
                <a:cs typeface="Arial"/>
              </a:rPr>
              <a:t>Describe your staffing structure, including the tenure and experience of senior staff. Describe how the staff is evaluated annually.</a:t>
            </a:r>
            <a:endParaRPr lang="en-US" sz="1500">
              <a:solidFill>
                <a:srgbClr val="006893"/>
              </a:solidFill>
              <a:latin typeface="Arial"/>
              <a:ea typeface="Calibri"/>
              <a:cs typeface="Arial"/>
            </a:endParaRPr>
          </a:p>
          <a:p>
            <a:pPr lvl="1" fontAlgn="base">
              <a:lnSpc>
                <a:spcPct val="114000"/>
              </a:lnSpc>
              <a:spcAft>
                <a:spcPts val="200"/>
              </a:spcAft>
            </a:pPr>
            <a:r>
              <a:rPr lang="en-US" sz="1500">
                <a:solidFill>
                  <a:srgbClr val="006893"/>
                </a:solidFill>
                <a:latin typeface="Arial"/>
                <a:cs typeface="Arial"/>
              </a:rPr>
              <a:t>Uploads: </a:t>
            </a:r>
            <a:endParaRPr lang="en-US" sz="1500">
              <a:solidFill>
                <a:srgbClr val="006893"/>
              </a:solidFill>
              <a:latin typeface="Arial"/>
              <a:ea typeface="Calibri"/>
              <a:cs typeface="Arial"/>
            </a:endParaRPr>
          </a:p>
          <a:p>
            <a:pPr marL="1200150" lvl="2" indent="-285750" fontAlgn="base">
              <a:lnSpc>
                <a:spcPct val="114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>
                <a:solidFill>
                  <a:srgbClr val="006893"/>
                </a:solidFill>
                <a:latin typeface="Arial"/>
                <a:cs typeface="Arial"/>
              </a:rPr>
              <a:t>Board of Directors bylaws (required) </a:t>
            </a:r>
            <a:endParaRPr lang="en-US" sz="1500">
              <a:solidFill>
                <a:srgbClr val="006893"/>
              </a:solidFill>
              <a:latin typeface="Arial"/>
              <a:ea typeface="Calibri"/>
              <a:cs typeface="Arial"/>
            </a:endParaRPr>
          </a:p>
          <a:p>
            <a:pPr marL="1200150" lvl="2" indent="-285750" fontAlgn="base">
              <a:lnSpc>
                <a:spcPct val="114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>
                <a:solidFill>
                  <a:srgbClr val="006893"/>
                </a:solidFill>
                <a:latin typeface="Arial"/>
                <a:cs typeface="Arial"/>
              </a:rPr>
              <a:t>Board meeting minutes from the past fiscal year (required) </a:t>
            </a:r>
            <a:endParaRPr lang="en-US" sz="1500">
              <a:solidFill>
                <a:srgbClr val="006893"/>
              </a:solidFill>
              <a:latin typeface="Arial"/>
              <a:ea typeface="Calibri"/>
              <a:cs typeface="Arial"/>
            </a:endParaRPr>
          </a:p>
          <a:p>
            <a:pPr marL="1200150" lvl="2" indent="-285750" fontAlgn="base">
              <a:lnSpc>
                <a:spcPct val="114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>
                <a:solidFill>
                  <a:srgbClr val="006893"/>
                </a:solidFill>
                <a:latin typeface="Arial"/>
                <a:cs typeface="Arial"/>
              </a:rPr>
              <a:t>Board roster including terms of service and professional affiliations (required) </a:t>
            </a:r>
          </a:p>
          <a:p>
            <a:pPr marL="1200150" lvl="2" indent="-285750" fontAlgn="base">
              <a:lnSpc>
                <a:spcPct val="114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>
                <a:solidFill>
                  <a:srgbClr val="006893"/>
                </a:solidFill>
                <a:latin typeface="Arial"/>
                <a:ea typeface="Calibri"/>
                <a:cs typeface="Arial"/>
              </a:rPr>
              <a:t>Board orientation materials (required)</a:t>
            </a:r>
          </a:p>
          <a:p>
            <a:pPr marL="1200150" lvl="2" indent="-285750" fontAlgn="base">
              <a:lnSpc>
                <a:spcPct val="114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>
                <a:solidFill>
                  <a:srgbClr val="006893"/>
                </a:solidFill>
                <a:latin typeface="Arial"/>
                <a:cs typeface="Arial"/>
              </a:rPr>
              <a:t>Operations policies (required) </a:t>
            </a:r>
          </a:p>
          <a:p>
            <a:pPr marL="1200150" lvl="2" indent="-285750" fontAlgn="base">
              <a:lnSpc>
                <a:spcPct val="114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500">
                <a:solidFill>
                  <a:srgbClr val="006893"/>
                </a:solidFill>
                <a:latin typeface="Arial"/>
                <a:ea typeface="Calibri"/>
                <a:cs typeface="Arial"/>
              </a:rPr>
              <a:t>Personnel policies, if applicable</a:t>
            </a:r>
          </a:p>
          <a:p>
            <a:pPr marL="1200150" lvl="2" indent="-285750" fontAlgn="base">
              <a:lnSpc>
                <a:spcPct val="114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>
                <a:solidFill>
                  <a:srgbClr val="006893"/>
                </a:solidFill>
                <a:latin typeface="Arial"/>
                <a:cs typeface="Arial"/>
              </a:rPr>
              <a:t>Organizational chart, if applicable </a:t>
            </a:r>
            <a:endParaRPr lang="en-US" sz="1500">
              <a:solidFill>
                <a:srgbClr val="006893"/>
              </a:solidFill>
              <a:latin typeface="Arial"/>
              <a:ea typeface="Calibri"/>
              <a:cs typeface="Arial"/>
            </a:endParaRPr>
          </a:p>
          <a:p>
            <a:pPr fontAlgn="base">
              <a:lnSpc>
                <a:spcPct val="114000"/>
              </a:lnSpc>
              <a:spcAft>
                <a:spcPts val="800"/>
              </a:spcAft>
            </a:pPr>
            <a:r>
              <a:rPr lang="en-US" sz="1500">
                <a:solidFill>
                  <a:srgbClr val="006893"/>
                </a:solidFill>
                <a:latin typeface="Arial"/>
                <a:cs typeface="Arial"/>
              </a:rPr>
              <a:t>Additional Context:  Narrative box to provide any relevant updates or contextual information for uploads in this section. </a:t>
            </a:r>
            <a:endParaRPr lang="en-US" sz="1500">
              <a:solidFill>
                <a:srgbClr val="006893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008391C0-AEE2-FEA3-7ED0-C9350166A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59" y="5011454"/>
            <a:ext cx="9145959" cy="130351"/>
          </a:xfrm>
          <a:prstGeom prst="roundRect">
            <a:avLst>
              <a:gd name="adj" fmla="val -701491"/>
            </a:avLst>
          </a:prstGeom>
          <a:solidFill>
            <a:srgbClr val="0068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8E5CFC-1C6F-937D-8073-DA790D343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412" y="231310"/>
            <a:ext cx="1171460" cy="45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059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A0257A-FEDC-F8C9-0CBC-D3FB93820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57A49F01-BB0A-C6A5-92FF-5F6581CAB6F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7831" y="476250"/>
            <a:ext cx="4094113" cy="297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defRPr/>
            </a:pPr>
            <a:r>
              <a:rPr lang="en-US" sz="2400" kern="0" spc="-24" dirty="0">
                <a:solidFill>
                  <a:srgbClr val="006893"/>
                </a:solidFill>
                <a:latin typeface="Arial"/>
                <a:ea typeface="Space Grotesk"/>
                <a:cs typeface="Arial"/>
              </a:rPr>
              <a:t>Fiscal stability</a:t>
            </a:r>
            <a:endParaRPr lang="en-US" sz="2400" dirty="0">
              <a:ea typeface="+mn-ea"/>
              <a:cs typeface="+mn-cs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4957EDA6-767B-CCA8-6179-1A1BD6D17486}"/>
              </a:ext>
            </a:extLst>
          </p:cNvPr>
          <p:cNvSpPr/>
          <p:nvPr/>
        </p:nvSpPr>
        <p:spPr>
          <a:xfrm>
            <a:off x="700851" y="973973"/>
            <a:ext cx="7855847" cy="360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fontAlgn="base"/>
            <a:r>
              <a:rPr lang="en-US" sz="1600" b="1" dirty="0">
                <a:solidFill>
                  <a:srgbClr val="006893"/>
                </a:solidFill>
                <a:latin typeface="Arial"/>
                <a:cs typeface="Arial"/>
              </a:rPr>
              <a:t>Narrative </a:t>
            </a:r>
            <a:br>
              <a:rPr lang="en-US" sz="1600" b="1" u="sng" dirty="0">
                <a:latin typeface="Arial"/>
                <a:cs typeface="Arial"/>
              </a:rPr>
            </a:br>
            <a:endParaRPr lang="en-US" sz="1600" b="1" u="sng" dirty="0"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006893"/>
                </a:solidFill>
                <a:latin typeface="Arial"/>
                <a:cs typeface="Arial"/>
              </a:rPr>
              <a:t>Describe your organization’s overall financial condition including any debts, reserves, investments, or endowments. </a:t>
            </a:r>
            <a:endParaRPr lang="en-US" sz="1600" dirty="0">
              <a:latin typeface="Arial"/>
              <a:cs typeface="Arial"/>
            </a:endParaRPr>
          </a:p>
          <a:p>
            <a:pPr fontAlgn="base"/>
            <a:endParaRPr lang="en-US" sz="1600" dirty="0">
              <a:solidFill>
                <a:srgbClr val="006893"/>
              </a:solidFill>
              <a:latin typeface="Arial"/>
              <a:cs typeface="Arial"/>
            </a:endParaRPr>
          </a:p>
          <a:p>
            <a:pPr lvl="1" fontAlgn="base"/>
            <a:r>
              <a:rPr lang="en-US" sz="1600" dirty="0">
                <a:solidFill>
                  <a:srgbClr val="006893"/>
                </a:solidFill>
                <a:latin typeface="Arial"/>
                <a:cs typeface="Arial"/>
              </a:rPr>
              <a:t>Uploads: 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6893"/>
                </a:solidFill>
                <a:latin typeface="Arial"/>
                <a:cs typeface="Arial"/>
              </a:rPr>
              <a:t>Financial policies and procedures (required) 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6893"/>
                </a:solidFill>
                <a:latin typeface="Arial"/>
                <a:cs typeface="Arial"/>
              </a:rPr>
              <a:t>Financial statement for last completed fiscal year (required) </a:t>
            </a:r>
          </a:p>
          <a:p>
            <a:pPr marL="1200150" lvl="2" indent="-285750" fontAlgn="base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6893"/>
                </a:solidFill>
                <a:latin typeface="Arial"/>
                <a:cs typeface="Arial"/>
              </a:rPr>
              <a:t>Financial statement for current fiscal year, with year-to-date column (required) </a:t>
            </a:r>
          </a:p>
          <a:p>
            <a:pPr lvl="1" fontAlgn="base"/>
            <a:endParaRPr lang="en-US" sz="1600" dirty="0">
              <a:solidFill>
                <a:srgbClr val="006893"/>
              </a:solidFill>
              <a:latin typeface="Arial"/>
              <a:cs typeface="Arial"/>
            </a:endParaRPr>
          </a:p>
          <a:p>
            <a:pPr fontAlgn="base"/>
            <a:r>
              <a:rPr lang="en-US" sz="1600" dirty="0">
                <a:solidFill>
                  <a:srgbClr val="006893"/>
                </a:solidFill>
                <a:latin typeface="Arial"/>
                <a:cs typeface="Arial"/>
              </a:rPr>
              <a:t>Additional Context:</a:t>
            </a:r>
            <a:r>
              <a:rPr lang="en-US" sz="1600" b="1" dirty="0">
                <a:solidFill>
                  <a:srgbClr val="006893"/>
                </a:solidFill>
                <a:latin typeface="Arial"/>
                <a:cs typeface="Arial"/>
              </a:rPr>
              <a:t> </a:t>
            </a:r>
            <a:r>
              <a:rPr lang="en-US" sz="1600" dirty="0">
                <a:solidFill>
                  <a:srgbClr val="006893"/>
                </a:solidFill>
                <a:latin typeface="Arial"/>
                <a:cs typeface="Arial"/>
              </a:rPr>
              <a:t>Narrative box to provide any relevant updates or contextual information for uploads in this section.  </a:t>
            </a:r>
          </a:p>
          <a:p>
            <a:pPr fontAlgn="base"/>
            <a:endParaRPr lang="en-US" sz="1600" dirty="0">
              <a:solidFill>
                <a:srgbClr val="006893"/>
              </a:solidFill>
              <a:latin typeface="Arial"/>
              <a:cs typeface="Arial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AD507EF5-5CDA-59F2-9D69-57D469657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59" y="5011454"/>
            <a:ext cx="9145959" cy="130351"/>
          </a:xfrm>
          <a:prstGeom prst="roundRect">
            <a:avLst>
              <a:gd name="adj" fmla="val -701491"/>
            </a:avLst>
          </a:prstGeom>
          <a:solidFill>
            <a:srgbClr val="0068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C8CB7E-45B9-D018-F310-4C4FFA198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412" y="231310"/>
            <a:ext cx="1171460" cy="45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45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00A733-C7CC-02DF-C21F-2588D6F0C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9131615A-5328-637B-091A-36EB0ABB707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7831" y="476250"/>
            <a:ext cx="4094113" cy="297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defRPr/>
            </a:pPr>
            <a:r>
              <a:rPr lang="en-US" sz="2400" kern="0" spc="-24" dirty="0">
                <a:solidFill>
                  <a:srgbClr val="006893"/>
                </a:solidFill>
                <a:latin typeface="Arial"/>
                <a:ea typeface="Space Grotesk"/>
                <a:cs typeface="Arial"/>
              </a:rPr>
              <a:t>Planning and development</a:t>
            </a:r>
            <a:endParaRPr lang="en-US" sz="2400" dirty="0">
              <a:ea typeface="+mn-ea"/>
              <a:cs typeface="+mn-cs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E3EC125A-7C1E-56CA-2EBB-88233B1C966B}"/>
              </a:ext>
            </a:extLst>
          </p:cNvPr>
          <p:cNvSpPr/>
          <p:nvPr/>
        </p:nvSpPr>
        <p:spPr>
          <a:xfrm>
            <a:off x="723153" y="1219299"/>
            <a:ext cx="7359046" cy="27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fontAlgn="base"/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Uploads: </a:t>
            </a:r>
          </a:p>
          <a:p>
            <a:pPr fontAlgn="base"/>
            <a:endParaRPr lang="en-US" sz="1600">
              <a:solidFill>
                <a:srgbClr val="006893"/>
              </a:solidFill>
              <a:latin typeface="Arial"/>
              <a:cs typeface="Arial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Current strategic plan (required)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Development and fundraising plan (required)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List of major funders, grantors, and foundation support (required)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List of community collaborators 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Engagement or communication plan with elected officials </a:t>
            </a:r>
          </a:p>
          <a:p>
            <a:pPr lvl="1" fontAlgn="base"/>
            <a:endParaRPr lang="en-US" sz="1600">
              <a:solidFill>
                <a:srgbClr val="006893"/>
              </a:solidFill>
              <a:latin typeface="Arial"/>
              <a:cs typeface="Arial"/>
            </a:endParaRPr>
          </a:p>
          <a:p>
            <a:pPr fontAlgn="base"/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Additional Context:</a:t>
            </a:r>
            <a:r>
              <a:rPr lang="en-US" sz="1600" b="1">
                <a:solidFill>
                  <a:srgbClr val="006893"/>
                </a:solidFill>
                <a:latin typeface="Arial"/>
                <a:cs typeface="Arial"/>
              </a:rPr>
              <a:t> </a:t>
            </a:r>
            <a:r>
              <a:rPr lang="en-US" sz="1600">
                <a:solidFill>
                  <a:srgbClr val="006893"/>
                </a:solidFill>
                <a:latin typeface="Arial"/>
                <a:cs typeface="Arial"/>
              </a:rPr>
              <a:t>Narrative box to provide any relevant updates or contextual information for uploads in this section. </a:t>
            </a: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E31E1E97-0E45-2AF9-8B40-18FFA2A970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59" y="5011454"/>
            <a:ext cx="9145959" cy="130351"/>
          </a:xfrm>
          <a:prstGeom prst="roundRect">
            <a:avLst>
              <a:gd name="adj" fmla="val -701491"/>
            </a:avLst>
          </a:prstGeom>
          <a:solidFill>
            <a:srgbClr val="0068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B35049-C212-233B-BB41-9237D55F4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412" y="231310"/>
            <a:ext cx="1171460" cy="45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04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5034BB-CEC4-7D08-03FF-85CEB6EB8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8B149CC0-6717-EF36-404B-D729EC1AB93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6402" y="414634"/>
            <a:ext cx="7382492" cy="5647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defRPr/>
            </a:pPr>
            <a:r>
              <a:rPr lang="en-US" sz="2400">
                <a:solidFill>
                  <a:srgbClr val="00689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Accreditation resources</a:t>
            </a: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00B2CD8F-D6AB-C687-1AAE-E110166E4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59" y="5011454"/>
            <a:ext cx="9145959" cy="130351"/>
          </a:xfrm>
          <a:prstGeom prst="roundRect">
            <a:avLst>
              <a:gd name="adj" fmla="val -701491"/>
            </a:avLst>
          </a:prstGeom>
          <a:solidFill>
            <a:srgbClr val="0068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D3EE8C-476A-5216-F5D1-CD4BE18FF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412" y="231310"/>
            <a:ext cx="1171460" cy="4577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5FABAE-ACF6-BB7C-BF27-6B7815B6CC9F}"/>
              </a:ext>
            </a:extLst>
          </p:cNvPr>
          <p:cNvSpPr txBox="1"/>
          <p:nvPr/>
        </p:nvSpPr>
        <p:spPr>
          <a:xfrm>
            <a:off x="1060938" y="803031"/>
            <a:ext cx="60310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Local Arts Agency Resources Page on NC Arts Council website: </a:t>
            </a:r>
          </a:p>
          <a:p>
            <a:r>
              <a:rPr lang="en-US">
                <a:hlinkClick r:id="rId4"/>
              </a:rPr>
              <a:t>www.ncarts.org/local-arts-agency-resources</a:t>
            </a:r>
            <a:endParaRPr lang="en-US"/>
          </a:p>
        </p:txBody>
      </p:sp>
      <p:pic>
        <p:nvPicPr>
          <p:cNvPr id="9" name="Picture 8" descr="Accreditation guide and regions list and schedule">
            <a:extLst>
              <a:ext uri="{FF2B5EF4-FFF2-40B4-BE49-F238E27FC236}">
                <a16:creationId xmlns:a16="http://schemas.microsoft.com/office/drawing/2014/main" id="{DE459CB2-0D2B-124B-7887-A370BF8021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745" y="1641455"/>
            <a:ext cx="6637331" cy="3010004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5975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D869A4-E4A9-F790-62CE-1E1A42997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4602DB81-C5AA-4B01-B8DA-8E01A482B9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7831" y="369277"/>
            <a:ext cx="7382492" cy="5647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defRPr/>
            </a:pPr>
            <a:r>
              <a:rPr lang="en-US" sz="2400">
                <a:solidFill>
                  <a:srgbClr val="006893"/>
                </a:solidFill>
                <a:latin typeface="Arial"/>
                <a:ea typeface="+mn-ea"/>
                <a:cs typeface="Arial"/>
              </a:rPr>
              <a:t>Accreditation guide</a:t>
            </a: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60315EAA-61EC-B461-6C8A-AA50CF3F1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59" y="5011454"/>
            <a:ext cx="9145959" cy="130351"/>
          </a:xfrm>
          <a:prstGeom prst="roundRect">
            <a:avLst>
              <a:gd name="adj" fmla="val -701491"/>
            </a:avLst>
          </a:prstGeom>
          <a:solidFill>
            <a:srgbClr val="0068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E750A0-4B47-E7B9-B5C4-B0E1FCD5B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412" y="231310"/>
            <a:ext cx="1171460" cy="457756"/>
          </a:xfrm>
          <a:prstGeom prst="rect">
            <a:avLst/>
          </a:prstGeom>
        </p:spPr>
      </p:pic>
      <p:pic>
        <p:nvPicPr>
          <p:cNvPr id="13" name="Picture 12" descr="Accreditaiton guide’s definition of terms page">
            <a:extLst>
              <a:ext uri="{FF2B5EF4-FFF2-40B4-BE49-F238E27FC236}">
                <a16:creationId xmlns:a16="http://schemas.microsoft.com/office/drawing/2014/main" id="{E9075E2B-85F5-CE97-8C0D-DC296182D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277" y="805848"/>
            <a:ext cx="6305972" cy="3766152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1586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CDE764-6AEE-3F4D-486A-5068AC75B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0836A166-10A6-202B-3454-524BC418AE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7831" y="476250"/>
            <a:ext cx="7382492" cy="7183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defRPr/>
            </a:pPr>
            <a:r>
              <a:rPr lang="en-US" sz="2400">
                <a:solidFill>
                  <a:srgbClr val="006893"/>
                </a:solidFill>
                <a:latin typeface="Arial"/>
                <a:ea typeface="+mn-ea"/>
                <a:cs typeface="Arial"/>
              </a:rPr>
              <a:t>Next steps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681B1A74-7EDC-47DF-80DD-29B89549B031}"/>
              </a:ext>
            </a:extLst>
          </p:cNvPr>
          <p:cNvSpPr/>
          <p:nvPr/>
        </p:nvSpPr>
        <p:spPr>
          <a:xfrm>
            <a:off x="493562" y="1194559"/>
            <a:ext cx="7418538" cy="405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20"/>
              </a:lnSpc>
            </a:pPr>
            <a:r>
              <a:rPr lang="en-US" sz="1600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Make sure your Authorized Signer is correct in your Organization Profile in OPAL</a:t>
            </a: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737EFBF1-DF3A-1628-8C73-1DD85AFCB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59" y="5011454"/>
            <a:ext cx="9145959" cy="130351"/>
          </a:xfrm>
          <a:prstGeom prst="roundRect">
            <a:avLst>
              <a:gd name="adj" fmla="val -701491"/>
            </a:avLst>
          </a:prstGeom>
          <a:solidFill>
            <a:srgbClr val="0068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518403-1C6A-C15E-4CB8-335A72710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412" y="231310"/>
            <a:ext cx="1171460" cy="457756"/>
          </a:xfrm>
          <a:prstGeom prst="rect">
            <a:avLst/>
          </a:prstGeom>
        </p:spPr>
      </p:pic>
      <p:pic>
        <p:nvPicPr>
          <p:cNvPr id="9" name="Picture 8" descr="Authorized signer page in OPAL">
            <a:extLst>
              <a:ext uri="{FF2B5EF4-FFF2-40B4-BE49-F238E27FC236}">
                <a16:creationId xmlns:a16="http://schemas.microsoft.com/office/drawing/2014/main" id="{B1AC9153-0900-E678-A79E-50DFD21C0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6147" y="1665330"/>
            <a:ext cx="5924453" cy="2944054"/>
          </a:xfrm>
          <a:prstGeom prst="rect">
            <a:avLst/>
          </a:prstGeom>
          <a:ln>
            <a:noFill/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4322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B62057-88C9-F145-96F6-9CF35787A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79E43832-BFE7-4E60-7819-87A77613EA1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7831" y="476250"/>
            <a:ext cx="7382492" cy="7183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340"/>
              </a:lnSpc>
              <a:spcBef>
                <a:spcPts val="0"/>
              </a:spcBef>
              <a:defRPr/>
            </a:pPr>
            <a:r>
              <a:rPr lang="en-US" sz="2400">
                <a:solidFill>
                  <a:srgbClr val="006893"/>
                </a:solidFill>
                <a:latin typeface="Arial"/>
                <a:ea typeface="+mn-ea"/>
                <a:cs typeface="Arial"/>
              </a:rPr>
              <a:t>What’s next?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7FB3DAB1-B202-6132-7245-14785FA3F05D}"/>
              </a:ext>
            </a:extLst>
          </p:cNvPr>
          <p:cNvSpPr/>
          <p:nvPr/>
        </p:nvSpPr>
        <p:spPr>
          <a:xfrm>
            <a:off x="961645" y="1367263"/>
            <a:ext cx="6934961" cy="32047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lnSpc>
                <a:spcPct val="114000"/>
              </a:lnSpc>
              <a:spcAft>
                <a:spcPts val="600"/>
              </a:spcAft>
              <a:buFont typeface="Arial"/>
              <a:buChar char="•"/>
            </a:pPr>
            <a:r>
              <a:rPr lang="en-US" sz="1600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OPAL accreditation platform will open on </a:t>
            </a:r>
            <a:r>
              <a:rPr lang="en-US" sz="1600" b="1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Monday, October 19, 2026</a:t>
            </a:r>
            <a:r>
              <a:rPr lang="en-US" sz="1600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. </a:t>
            </a:r>
          </a:p>
          <a:p>
            <a:pPr marL="628650" lvl="1" indent="-171450">
              <a:lnSpc>
                <a:spcPct val="114000"/>
              </a:lnSpc>
              <a:spcAft>
                <a:spcPts val="600"/>
              </a:spcAft>
              <a:buFont typeface="Arial"/>
              <a:buChar char="•"/>
            </a:pPr>
            <a:r>
              <a:rPr lang="en-US" sz="1600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NC Arts Council staff will send our contacts a notification with instructions when it is live</a:t>
            </a:r>
          </a:p>
          <a:p>
            <a:pPr marL="171450" indent="-171450">
              <a:lnSpc>
                <a:spcPct val="114000"/>
              </a:lnSpc>
              <a:spcAft>
                <a:spcPts val="600"/>
              </a:spcAft>
              <a:buFont typeface="Arial"/>
              <a:buChar char="•"/>
            </a:pPr>
            <a:r>
              <a:rPr lang="en-US" sz="1600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Begin gathering required documentation now!</a:t>
            </a:r>
          </a:p>
          <a:p>
            <a:pPr marL="171450" indent="-171450">
              <a:lnSpc>
                <a:spcPct val="114000"/>
              </a:lnSpc>
              <a:spcAft>
                <a:spcPts val="600"/>
              </a:spcAft>
              <a:buFont typeface="Arial"/>
              <a:buChar char="•"/>
            </a:pPr>
            <a:r>
              <a:rPr lang="en-US" sz="1600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Accreditation documentation must be received in OPAL by </a:t>
            </a:r>
            <a:r>
              <a:rPr lang="en-US" sz="1600" b="1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Friday, January 15, 2027</a:t>
            </a:r>
            <a:endParaRPr lang="en-US" sz="1600" kern="0" spc="-12">
              <a:solidFill>
                <a:srgbClr val="006893"/>
              </a:solidFill>
              <a:latin typeface="Arial"/>
              <a:ea typeface="Lato"/>
              <a:cs typeface="Arial"/>
            </a:endParaRPr>
          </a:p>
          <a:p>
            <a:pPr marL="171450" indent="-171450">
              <a:lnSpc>
                <a:spcPct val="114000"/>
              </a:lnSpc>
              <a:spcAft>
                <a:spcPts val="600"/>
              </a:spcAft>
              <a:buFont typeface="Arial"/>
              <a:buChar char="•"/>
            </a:pPr>
            <a:r>
              <a:rPr lang="en-US" sz="1600" kern="0" spc="-12">
                <a:solidFill>
                  <a:srgbClr val="006893"/>
                </a:solidFill>
                <a:latin typeface="Arial"/>
                <a:ea typeface="Lato"/>
                <a:cs typeface="Arial"/>
              </a:rPr>
              <a:t>Virtual interviews will include executive board members, so everyone should be involved and informed.</a:t>
            </a: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4D28BEE9-A6BC-03E8-734E-0FE78EE56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59" y="5011454"/>
            <a:ext cx="9145959" cy="130351"/>
          </a:xfrm>
          <a:prstGeom prst="roundRect">
            <a:avLst>
              <a:gd name="adj" fmla="val -701491"/>
            </a:avLst>
          </a:prstGeom>
          <a:solidFill>
            <a:srgbClr val="0068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46070F-9818-0006-F7B0-357563AAC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412" y="231310"/>
            <a:ext cx="1171460" cy="45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836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1C235-64ED-7884-982A-8F6018B06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28EFCA-FE0B-DDE4-33AA-4AE94E90FCD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993775"/>
            <a:ext cx="7886700" cy="993775"/>
          </a:xfrm>
          <a:prstGeom prst="rect">
            <a:avLst/>
          </a:prstGeom>
        </p:spPr>
        <p:txBody>
          <a:bodyPr anchor="b"/>
          <a:lstStyle/>
          <a:p>
            <a:r>
              <a:rPr lang="en-US">
                <a:solidFill>
                  <a:srgbClr val="ECECEC"/>
                </a:solidFill>
              </a:rPr>
              <a:t>Thank you</a:t>
            </a:r>
          </a:p>
        </p:txBody>
      </p:sp>
      <p:pic>
        <p:nvPicPr>
          <p:cNvPr id="2" name="Picture 1" descr="Facebook logo">
            <a:extLst>
              <a:ext uri="{FF2B5EF4-FFF2-40B4-BE49-F238E27FC236}">
                <a16:creationId xmlns:a16="http://schemas.microsoft.com/office/drawing/2014/main" id="{42A8562E-866C-46D9-2E38-A6CC5DC680C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74" y="1807278"/>
            <a:ext cx="325462" cy="32546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313B6AD-23A3-AD08-61F1-F6BDE1CAB179}"/>
              </a:ext>
            </a:extLst>
          </p:cNvPr>
          <p:cNvSpPr txBox="1"/>
          <p:nvPr/>
        </p:nvSpPr>
        <p:spPr>
          <a:xfrm>
            <a:off x="1086908" y="1849090"/>
            <a:ext cx="1365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6893"/>
                </a:solidFill>
              </a:rPr>
              <a:t>@</a:t>
            </a:r>
            <a:r>
              <a:rPr lang="en-US" sz="1200" b="1" err="1">
                <a:solidFill>
                  <a:srgbClr val="006893"/>
                </a:solidFill>
              </a:rPr>
              <a:t>NCArts</a:t>
            </a:r>
            <a:endParaRPr lang="en-US" sz="1200" b="1">
              <a:solidFill>
                <a:srgbClr val="006893"/>
              </a:solidFill>
            </a:endParaRPr>
          </a:p>
        </p:txBody>
      </p:sp>
      <p:pic>
        <p:nvPicPr>
          <p:cNvPr id="7" name="Picture 6" descr="YouTube logo">
            <a:extLst>
              <a:ext uri="{FF2B5EF4-FFF2-40B4-BE49-F238E27FC236}">
                <a16:creationId xmlns:a16="http://schemas.microsoft.com/office/drawing/2014/main" id="{92ABA4C3-BCFD-DAD0-4A0B-274C69838F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65" y="2251327"/>
            <a:ext cx="391458" cy="2758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EF27B35-87E7-021B-33F2-07DA57611BFA}"/>
              </a:ext>
            </a:extLst>
          </p:cNvPr>
          <p:cNvSpPr txBox="1"/>
          <p:nvPr/>
        </p:nvSpPr>
        <p:spPr>
          <a:xfrm>
            <a:off x="1086739" y="2234914"/>
            <a:ext cx="1073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6893"/>
                </a:solidFill>
              </a:rPr>
              <a:t>@</a:t>
            </a:r>
            <a:r>
              <a:rPr lang="en-US" sz="1200" b="1" err="1">
                <a:solidFill>
                  <a:srgbClr val="006893"/>
                </a:solidFill>
              </a:rPr>
              <a:t>NCArts</a:t>
            </a:r>
            <a:endParaRPr lang="en-US" sz="1200" b="1">
              <a:solidFill>
                <a:srgbClr val="006893"/>
              </a:solidFill>
            </a:endParaRPr>
          </a:p>
        </p:txBody>
      </p:sp>
      <p:pic>
        <p:nvPicPr>
          <p:cNvPr id="9" name="Picture 8" descr="Instagram logo">
            <a:extLst>
              <a:ext uri="{FF2B5EF4-FFF2-40B4-BE49-F238E27FC236}">
                <a16:creationId xmlns:a16="http://schemas.microsoft.com/office/drawing/2014/main" id="{12DA9596-5FE9-72C9-B1A8-5C78523FA9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122" y="1742761"/>
            <a:ext cx="491528" cy="49152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27250F4-CCD9-7391-2E86-974B0B903CD8}"/>
              </a:ext>
            </a:extLst>
          </p:cNvPr>
          <p:cNvSpPr txBox="1"/>
          <p:nvPr/>
        </p:nvSpPr>
        <p:spPr>
          <a:xfrm>
            <a:off x="2965135" y="1849944"/>
            <a:ext cx="1303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006893"/>
                </a:solidFill>
              </a:rPr>
              <a:t>@</a:t>
            </a:r>
            <a:r>
              <a:rPr lang="en-US" sz="1200" b="1" err="1">
                <a:solidFill>
                  <a:srgbClr val="006893"/>
                </a:solidFill>
              </a:rPr>
              <a:t>NCArtsCouncil</a:t>
            </a:r>
            <a:endParaRPr lang="en-US" sz="1200" b="1">
              <a:solidFill>
                <a:srgbClr val="006893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D8B7EAD-D03E-62D8-3F18-3269E3735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197476" y="-20169"/>
            <a:ext cx="3946525" cy="5163671"/>
            <a:chOff x="5197475" y="-20170"/>
            <a:chExt cx="3946525" cy="516367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1676961-71ED-61F2-26B9-4FF9EEB832D2}"/>
                </a:ext>
              </a:extLst>
            </p:cNvPr>
            <p:cNvSpPr>
              <a:spLocks/>
            </p:cNvSpPr>
            <p:nvPr/>
          </p:nvSpPr>
          <p:spPr>
            <a:xfrm>
              <a:off x="5198165" y="1"/>
              <a:ext cx="3945835" cy="5143500"/>
            </a:xfrm>
            <a:prstGeom prst="rect">
              <a:avLst/>
            </a:prstGeom>
            <a:solidFill>
              <a:srgbClr val="96C2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54D38B8-D686-FBDB-D70B-0C5B47653C4D}"/>
                </a:ext>
              </a:extLst>
            </p:cNvPr>
            <p:cNvSpPr>
              <a:spLocks/>
            </p:cNvSpPr>
            <p:nvPr/>
          </p:nvSpPr>
          <p:spPr>
            <a:xfrm>
              <a:off x="5198165" y="3609387"/>
              <a:ext cx="1398932" cy="1534112"/>
            </a:xfrm>
            <a:prstGeom prst="rect">
              <a:avLst/>
            </a:prstGeom>
            <a:solidFill>
              <a:srgbClr val="FFC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73234DF-754C-4110-4B1A-557C5B510442}"/>
                </a:ext>
              </a:extLst>
            </p:cNvPr>
            <p:cNvSpPr>
              <a:spLocks/>
            </p:cNvSpPr>
            <p:nvPr/>
          </p:nvSpPr>
          <p:spPr>
            <a:xfrm>
              <a:off x="7495693" y="3600689"/>
              <a:ext cx="714037" cy="1542810"/>
            </a:xfrm>
            <a:prstGeom prst="rect">
              <a:avLst/>
            </a:prstGeom>
            <a:solidFill>
              <a:srgbClr val="0068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AB264EB-158F-B3A3-CB58-35C9C7383B8B}"/>
                </a:ext>
              </a:extLst>
            </p:cNvPr>
            <p:cNvSpPr>
              <a:spLocks/>
            </p:cNvSpPr>
            <p:nvPr/>
          </p:nvSpPr>
          <p:spPr>
            <a:xfrm>
              <a:off x="8209730" y="2080533"/>
              <a:ext cx="934270" cy="1518406"/>
            </a:xfrm>
            <a:prstGeom prst="rect">
              <a:avLst/>
            </a:prstGeom>
            <a:solidFill>
              <a:srgbClr val="F796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D854073-86C1-3B2C-F8F8-E9E2B5EE20FA}"/>
                </a:ext>
              </a:extLst>
            </p:cNvPr>
            <p:cNvSpPr>
              <a:spLocks/>
            </p:cNvSpPr>
            <p:nvPr/>
          </p:nvSpPr>
          <p:spPr>
            <a:xfrm>
              <a:off x="6593593" y="2070430"/>
              <a:ext cx="903404" cy="1533947"/>
            </a:xfrm>
            <a:prstGeom prst="rect">
              <a:avLst/>
            </a:prstGeom>
            <a:solidFill>
              <a:srgbClr val="E15F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1EB92F2-2DD0-E710-A0BB-224B61D91A63}"/>
                </a:ext>
              </a:extLst>
            </p:cNvPr>
            <p:cNvSpPr>
              <a:spLocks/>
            </p:cNvSpPr>
            <p:nvPr/>
          </p:nvSpPr>
          <p:spPr>
            <a:xfrm>
              <a:off x="5197475" y="-20170"/>
              <a:ext cx="3009666" cy="2097264"/>
            </a:xfrm>
            <a:prstGeom prst="rect">
              <a:avLst/>
            </a:prstGeom>
            <a:solidFill>
              <a:srgbClr val="0D9D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AC4E16E-2B7A-D2F8-CD59-F53E895C5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224" y="420029"/>
            <a:ext cx="3462764" cy="135309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57861BF-CC9E-6C8D-8915-E39A1AA09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97476" y="-20170"/>
            <a:ext cx="3946525" cy="5163671"/>
            <a:chOff x="5197475" y="-20170"/>
            <a:chExt cx="3946525" cy="516367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70486D5-957B-A8FA-6EFA-784706BA84D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98165" y="1"/>
              <a:ext cx="3945835" cy="5143500"/>
            </a:xfrm>
            <a:prstGeom prst="rect">
              <a:avLst/>
            </a:prstGeom>
            <a:solidFill>
              <a:srgbClr val="96C2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DC1D51D-E4EA-CAFD-001E-16BCC4BA4E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98165" y="3609387"/>
              <a:ext cx="1398932" cy="1534112"/>
            </a:xfrm>
            <a:prstGeom prst="rect">
              <a:avLst/>
            </a:prstGeom>
            <a:solidFill>
              <a:srgbClr val="FFC9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A4A5E45-18BD-7AAA-7999-1582B1649AD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495693" y="3600689"/>
              <a:ext cx="714037" cy="1542810"/>
            </a:xfrm>
            <a:prstGeom prst="rect">
              <a:avLst/>
            </a:prstGeom>
            <a:solidFill>
              <a:srgbClr val="0068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37D0888-091E-4F8E-A4D0-B076D4D962A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209730" y="2080533"/>
              <a:ext cx="934270" cy="1518406"/>
            </a:xfrm>
            <a:prstGeom prst="rect">
              <a:avLst/>
            </a:prstGeom>
            <a:solidFill>
              <a:srgbClr val="F796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2070FF9-72EF-89B8-143D-EB83A987D14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593593" y="2070430"/>
              <a:ext cx="903404" cy="1533947"/>
            </a:xfrm>
            <a:prstGeom prst="rect">
              <a:avLst/>
            </a:prstGeom>
            <a:solidFill>
              <a:srgbClr val="E15F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B2FB8F9-83D7-D5EC-1845-73193228748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97475" y="-20170"/>
              <a:ext cx="3009666" cy="2097264"/>
            </a:xfrm>
            <a:prstGeom prst="rect">
              <a:avLst/>
            </a:prstGeom>
            <a:solidFill>
              <a:srgbClr val="0D9D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B421D75D-B9EC-1425-EFE4-7B3970809CDE}"/>
              </a:ext>
            </a:extLst>
          </p:cNvPr>
          <p:cNvSpPr txBox="1">
            <a:spLocks/>
          </p:cNvSpPr>
          <p:nvPr/>
        </p:nvSpPr>
        <p:spPr>
          <a:xfrm>
            <a:off x="589351" y="2802171"/>
            <a:ext cx="4343662" cy="1098790"/>
          </a:xfrm>
          <a:prstGeom prst="rect">
            <a:avLst/>
          </a:prstGeom>
        </p:spPr>
        <p:txBody>
          <a:bodyPr lIns="68580" tIns="34290" rIns="68580" bIns="34290" anchor="t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rgbClr val="2B2666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rgbClr val="2B2666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2B2666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2B2666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2B2666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sz="1400" b="1">
                <a:latin typeface="Fira Sans"/>
              </a:rPr>
              <a:t>Janelle Wienke</a:t>
            </a:r>
            <a:br>
              <a:rPr lang="en-US" sz="1400" b="1"/>
            </a:br>
            <a:r>
              <a:rPr lang="en-US" sz="1400" i="1">
                <a:latin typeface="Fira Sans"/>
              </a:rPr>
              <a:t>Arts in Communities Western Regional Director</a:t>
            </a:r>
            <a:endParaRPr lang="en-US" sz="1400"/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400">
                <a:solidFill>
                  <a:srgbClr val="0070C0"/>
                </a:solidFill>
                <a:latin typeface="Fira Sa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janelle.wienke@dncr.nc.gov</a:t>
            </a:r>
            <a:br>
              <a:rPr lang="en-US" sz="1400"/>
            </a:br>
            <a:r>
              <a:rPr lang="en-US" sz="1400">
                <a:latin typeface="Fira Sans"/>
              </a:rPr>
              <a:t>(919) 814-6506</a:t>
            </a:r>
            <a:endParaRPr lang="en-US" sz="14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FF7B732-127C-A290-21D4-9818655DA98C}"/>
              </a:ext>
            </a:extLst>
          </p:cNvPr>
          <p:cNvSpPr/>
          <p:nvPr/>
        </p:nvSpPr>
        <p:spPr>
          <a:xfrm>
            <a:off x="589351" y="3965066"/>
            <a:ext cx="4683372" cy="1007968"/>
          </a:xfrm>
          <a:prstGeom prst="rect">
            <a:avLst/>
          </a:prstGeom>
        </p:spPr>
        <p:txBody>
          <a:bodyPr wrap="square" lIns="68580" tIns="34290" rIns="68580" bIns="34290" anchor="t">
            <a:spAutoFit/>
          </a:bodyPr>
          <a:lstStyle/>
          <a:p>
            <a:pPr>
              <a:spcBef>
                <a:spcPts val="750"/>
              </a:spcBef>
              <a:spcAft>
                <a:spcPts val="400"/>
              </a:spcAft>
            </a:pPr>
            <a:r>
              <a:rPr lang="en-US" sz="1400" b="1">
                <a:solidFill>
                  <a:srgbClr val="2B2666"/>
                </a:solidFill>
                <a:latin typeface="Fira Sans"/>
                <a:ea typeface="Fira Sans" panose="020B0503050000020004" pitchFamily="34" charset="0"/>
              </a:rPr>
              <a:t>Sam Gerweck</a:t>
            </a:r>
            <a:br>
              <a:rPr lang="en-US" sz="1400" b="1">
                <a:latin typeface="Fira Sans" panose="020B0503050000020004" pitchFamily="34" charset="0"/>
                <a:ea typeface="Fira Sans" panose="020B0503050000020004" pitchFamily="34" charset="0"/>
              </a:rPr>
            </a:br>
            <a:r>
              <a:rPr lang="en-US" sz="1400" i="1">
                <a:solidFill>
                  <a:srgbClr val="2B2666"/>
                </a:solidFill>
                <a:latin typeface="Fira Sans"/>
                <a:ea typeface="Fira Sans" panose="020B0503050000020004" pitchFamily="34" charset="0"/>
              </a:rPr>
              <a:t>Arts in Communities Eastern Regional Director</a:t>
            </a:r>
            <a:endParaRPr lang="en-US" sz="1400">
              <a:solidFill>
                <a:srgbClr val="2B2666"/>
              </a:solidFill>
              <a:latin typeface="Fira Sans"/>
              <a:ea typeface="Fira Sans" panose="020B05030500000200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1400">
                <a:solidFill>
                  <a:srgbClr val="0070C0"/>
                </a:solidFill>
                <a:latin typeface="Fira Sans"/>
                <a:ea typeface="Fira Sans" panose="020B05030500000200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sam.gerweck@dncr.nc.gov</a:t>
            </a:r>
            <a:r>
              <a:rPr lang="en-US" sz="1400">
                <a:solidFill>
                  <a:srgbClr val="0070C0"/>
                </a:solidFill>
                <a:latin typeface="Fira Sans"/>
                <a:ea typeface="Fira Sans" panose="020B0503050000020004" pitchFamily="34" charset="0"/>
              </a:rPr>
              <a:t> </a:t>
            </a:r>
            <a:br>
              <a:rPr lang="en-US" sz="1400">
                <a:latin typeface="Fira Sans" panose="020B0503050000020004" pitchFamily="34" charset="0"/>
                <a:ea typeface="Fira Sans" panose="020B0503050000020004" pitchFamily="34" charset="0"/>
              </a:rPr>
            </a:br>
            <a:r>
              <a:rPr lang="en-US" sz="1400">
                <a:solidFill>
                  <a:srgbClr val="2B2666"/>
                </a:solidFill>
                <a:latin typeface="Fira Sans"/>
                <a:ea typeface="Fira Sans" panose="020B0503050000020004" pitchFamily="34" charset="0"/>
              </a:rPr>
              <a:t>(919) 814-6523</a:t>
            </a:r>
          </a:p>
        </p:txBody>
      </p:sp>
    </p:spTree>
    <p:extLst>
      <p:ext uri="{BB962C8B-B14F-4D97-AF65-F5344CB8AC3E}">
        <p14:creationId xmlns:p14="http://schemas.microsoft.com/office/powerpoint/2010/main" val="146332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CAC x DNCR PowerPoint Template 3-2026" id="{D682FF5D-CB96-354D-B6B8-9F2ECAC4499C}" vid="{27DC0A5C-1D48-474A-8DAF-D3083728A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1A7BE11EB38E4299DD6EA58AED5D3F" ma:contentTypeVersion="17" ma:contentTypeDescription="Create a new document." ma:contentTypeScope="" ma:versionID="ac6e497740b79ecfcef4da771ced7417">
  <xsd:schema xmlns:xsd="http://www.w3.org/2001/XMLSchema" xmlns:xs="http://www.w3.org/2001/XMLSchema" xmlns:p="http://schemas.microsoft.com/office/2006/metadata/properties" xmlns:ns2="9bf525fb-8aec-463c-8437-5573e00e06f0" xmlns:ns3="4cb6f0f2-89fb-4381-9cb2-a2abf7f796a9" targetNamespace="http://schemas.microsoft.com/office/2006/metadata/properties" ma:root="true" ma:fieldsID="ccdfffb99136247da55783c1612ec85c" ns2:_="" ns3:_="">
    <xsd:import namespace="9bf525fb-8aec-463c-8437-5573e00e06f0"/>
    <xsd:import namespace="4cb6f0f2-89fb-4381-9cb2-a2abf7f796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f525fb-8aec-463c-8437-5573e00e06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a2157d8-ccc1-4fc8-a2a4-3f8f655345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b6f0f2-89fb-4381-9cb2-a2abf7f796a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c61abb9-490a-40d2-b969-a516ea1ea38e}" ma:internalName="TaxCatchAll" ma:showField="CatchAllData" ma:web="4cb6f0f2-89fb-4381-9cb2-a2abf7f796a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cb6f0f2-89fb-4381-9cb2-a2abf7f796a9" xsi:nil="true"/>
    <lcf76f155ced4ddcb4097134ff3c332f xmlns="9bf525fb-8aec-463c-8437-5573e00e06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298EEBA-8220-4DB6-A771-0FAD8569AA12}">
  <ds:schemaRefs>
    <ds:schemaRef ds:uri="4cb6f0f2-89fb-4381-9cb2-a2abf7f796a9"/>
    <ds:schemaRef ds:uri="9bf525fb-8aec-463c-8437-5573e00e06f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9136CB6-7865-4B10-B855-D3F24A83EF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91D315-1E75-4EF8-B2F1-A39B7D4ACCBF}">
  <ds:schemaRefs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4cb6f0f2-89fb-4381-9cb2-a2abf7f796a9"/>
    <ds:schemaRef ds:uri="9bf525fb-8aec-463c-8437-5573e00e06f0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NCACxDNCR-PowerPoint-Template-3-2026</Template>
  <TotalTime>1</TotalTime>
  <Words>726</Words>
  <Application>Microsoft Macintosh PowerPoint</Application>
  <PresentationFormat>On-screen Show (16:9)</PresentationFormat>
  <Paragraphs>105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Fira Sans</vt:lpstr>
      <vt:lpstr>Office Theme</vt:lpstr>
      <vt:lpstr>Local Arts Agency Accreditation</vt:lpstr>
      <vt:lpstr>Grassroots Arts Program partnership</vt:lpstr>
      <vt:lpstr>Accreditation process</vt:lpstr>
      <vt:lpstr>Accreditation components</vt:lpstr>
      <vt:lpstr>Navigating OPAL</vt:lpstr>
      <vt:lpstr>Select “Apply Now” on Grassroots Arts Program Partner Accreditation  </vt:lpstr>
      <vt:lpstr>Profile information </vt:lpstr>
      <vt:lpstr>Before you begin </vt:lpstr>
      <vt:lpstr>Programs and services</vt:lpstr>
      <vt:lpstr>OPAL: Programs and services</vt:lpstr>
      <vt:lpstr>OPAL: Programs and services, continued</vt:lpstr>
      <vt:lpstr>Organization management</vt:lpstr>
      <vt:lpstr>Fiscal stability</vt:lpstr>
      <vt:lpstr>Planning and development</vt:lpstr>
      <vt:lpstr>Accreditation resources</vt:lpstr>
      <vt:lpstr>Accreditation guide</vt:lpstr>
      <vt:lpstr>Next steps</vt:lpstr>
      <vt:lpstr>What’s next?</vt:lpstr>
      <vt:lpstr>Thank you</vt:lpstr>
    </vt:vector>
  </TitlesOfParts>
  <Company>State of 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PptxGenJS Presentation</dc:subject>
  <dc:creator>Wienke, Janelle</dc:creator>
  <cp:lastModifiedBy>Chang, Ai-Ling</cp:lastModifiedBy>
  <cp:revision>2</cp:revision>
  <dcterms:created xsi:type="dcterms:W3CDTF">2026-09-23T13:46:26Z</dcterms:created>
  <dcterms:modified xsi:type="dcterms:W3CDTF">2026-10-05T17:37:32Z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0x010100C81A7BE11EB38E4299DD6EA58AED5D3F</vt:lpwstr>
  </property>
  <property fmtid="{D5CDD505-2E9C-101B-9397-08002B2CF9AE}" pid="3" name="MediaServiceImageTags">
    <vt:lpwstr/>
  </property>
</Properties>
</file>