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4"/>
  </p:sldMasterIdLst>
  <p:notesMasterIdLst>
    <p:notesMasterId r:id="rId25"/>
  </p:notesMasterIdLst>
  <p:handoutMasterIdLst>
    <p:handoutMasterId r:id="rId26"/>
  </p:handoutMasterIdLst>
  <p:sldIdLst>
    <p:sldId id="256" r:id="rId5"/>
    <p:sldId id="260" r:id="rId6"/>
    <p:sldId id="259" r:id="rId7"/>
    <p:sldId id="261" r:id="rId8"/>
    <p:sldId id="276" r:id="rId9"/>
    <p:sldId id="262" r:id="rId10"/>
    <p:sldId id="263" r:id="rId11"/>
    <p:sldId id="264" r:id="rId12"/>
    <p:sldId id="265" r:id="rId13"/>
    <p:sldId id="266" r:id="rId14"/>
    <p:sldId id="267" r:id="rId15"/>
    <p:sldId id="269" r:id="rId16"/>
    <p:sldId id="268" r:id="rId17"/>
    <p:sldId id="270" r:id="rId18"/>
    <p:sldId id="271" r:id="rId19"/>
    <p:sldId id="272" r:id="rId20"/>
    <p:sldId id="273" r:id="rId21"/>
    <p:sldId id="274" r:id="rId22"/>
    <p:sldId id="275" r:id="rId23"/>
    <p:sldId id="25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5F55"/>
    <a:srgbClr val="96C23D"/>
    <a:srgbClr val="FFCA15"/>
    <a:srgbClr val="079DDB"/>
    <a:srgbClr val="2A2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0BA81D-8787-E840-ADA0-7430097BB864}" v="20" dt="2023-08-25T16:35:06.6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02"/>
    <p:restoredTop sz="94672"/>
  </p:normalViewPr>
  <p:slideViewPr>
    <p:cSldViewPr snapToGrid="0">
      <p:cViewPr>
        <p:scale>
          <a:sx n="63" d="100"/>
          <a:sy n="63" d="100"/>
        </p:scale>
        <p:origin x="144" y="8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2848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CF25357-67B1-0EC7-2381-7B3F9FA7A2A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DCB713-9599-2964-CBF3-098ED021DA1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EE5483-8BD4-174B-9202-B65DCE0F9C8B}" type="datetimeFigureOut">
              <a:rPr lang="en-US" smtClean="0"/>
              <a:t>8/25/23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46A46F-8ED1-F101-F6F3-43D58F039D0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A2D03C-BACB-EE82-9E11-BDA1046FDD7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336E90-7FA5-1A43-877C-B8096F948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3366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7894AA-5CAD-40FD-9BF3-1C93BB5ED038}" type="datetimeFigureOut">
              <a:rPr lang="en-US" smtClean="0"/>
              <a:t>8/25/23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6F1151-38F8-4EFD-B9F3-1425D0D81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260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Infographic??? Checks? Piles of money? Percent sign on a NC shape, *NC shape lots of people (non political colors – blue and green)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6F1151-38F8-4EFD-B9F3-1425D0D81A9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581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hyperlink" Target="https://www.ncdcr.gov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6C9713F-F8FC-1CB8-3B5B-87B6E9605BD4}"/>
              </a:ext>
            </a:extLst>
          </p:cNvPr>
          <p:cNvSpPr/>
          <p:nvPr userDrawn="1"/>
        </p:nvSpPr>
        <p:spPr>
          <a:xfrm>
            <a:off x="4814888" y="-20171"/>
            <a:ext cx="7377111" cy="6878172"/>
          </a:xfrm>
          <a:prstGeom prst="rect">
            <a:avLst/>
          </a:prstGeom>
          <a:solidFill>
            <a:srgbClr val="96C2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F5D3CD-483D-4FE0-F5AA-BA70DA4B117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685800"/>
            <a:ext cx="3962400" cy="2916238"/>
          </a:xfr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 b="1" i="0">
                <a:latin typeface="Fira Sans SemiBold" panose="020B0503050000020004" pitchFamily="34" charset="0"/>
                <a:ea typeface="Fira Sans SemiBold" panose="020B0503050000020004" pitchFamily="34" charset="0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95C9ED-B6C4-9293-BA6A-2B294FD31C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637190"/>
            <a:ext cx="3962400" cy="1183581"/>
          </a:xfrm>
        </p:spPr>
        <p:txBody>
          <a:bodyPr/>
          <a:lstStyle>
            <a:lvl1pPr marL="0" indent="0" algn="l">
              <a:lnSpc>
                <a:spcPct val="80000"/>
              </a:lnSpc>
              <a:buNone/>
              <a:defRPr sz="2400">
                <a:latin typeface="Fira Sans" panose="020B0503050000020004" pitchFamily="34" charset="0"/>
                <a:ea typeface="Fira Sans" panose="020B05030500000200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3B2121-24B6-D576-B492-8A7746A7711A}"/>
              </a:ext>
            </a:extLst>
          </p:cNvPr>
          <p:cNvSpPr/>
          <p:nvPr userDrawn="1"/>
        </p:nvSpPr>
        <p:spPr>
          <a:xfrm>
            <a:off x="0" y="4811615"/>
            <a:ext cx="4849045" cy="2046385"/>
          </a:xfrm>
          <a:prstGeom prst="rect">
            <a:avLst/>
          </a:prstGeom>
          <a:solidFill>
            <a:srgbClr val="F3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DF6082-3B07-2220-BD27-42D78CAB66AE}"/>
              </a:ext>
            </a:extLst>
          </p:cNvPr>
          <p:cNvSpPr/>
          <p:nvPr userDrawn="1"/>
        </p:nvSpPr>
        <p:spPr>
          <a:xfrm>
            <a:off x="4815191" y="4814514"/>
            <a:ext cx="2873126" cy="2043485"/>
          </a:xfrm>
          <a:prstGeom prst="rect">
            <a:avLst/>
          </a:prstGeom>
          <a:solidFill>
            <a:srgbClr val="FFC9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D96758F-DDFA-1A99-B4E8-60571970C33D}"/>
              </a:ext>
            </a:extLst>
          </p:cNvPr>
          <p:cNvSpPr/>
          <p:nvPr userDrawn="1"/>
        </p:nvSpPr>
        <p:spPr>
          <a:xfrm>
            <a:off x="9115037" y="4802928"/>
            <a:ext cx="1133691" cy="2055072"/>
          </a:xfrm>
          <a:prstGeom prst="rect">
            <a:avLst/>
          </a:prstGeom>
          <a:solidFill>
            <a:srgbClr val="0D9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2443B8-1429-D2AF-0C4E-957118F7A886}"/>
              </a:ext>
            </a:extLst>
          </p:cNvPr>
          <p:cNvSpPr/>
          <p:nvPr userDrawn="1"/>
        </p:nvSpPr>
        <p:spPr>
          <a:xfrm>
            <a:off x="10248728" y="2778033"/>
            <a:ext cx="1943272" cy="2022565"/>
          </a:xfrm>
          <a:prstGeom prst="rect">
            <a:avLst/>
          </a:prstGeom>
          <a:solidFill>
            <a:srgbClr val="FFC9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33527F-4AAD-C3E5-56A1-9363E3260626}"/>
              </a:ext>
            </a:extLst>
          </p:cNvPr>
          <p:cNvSpPr/>
          <p:nvPr userDrawn="1"/>
        </p:nvSpPr>
        <p:spPr>
          <a:xfrm>
            <a:off x="7682753" y="2764575"/>
            <a:ext cx="1434353" cy="2043265"/>
          </a:xfrm>
          <a:prstGeom prst="rect">
            <a:avLst/>
          </a:prstGeom>
          <a:solidFill>
            <a:srgbClr val="E15F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7CDE0DF-9AD8-23C2-BC91-957D196644B9}"/>
              </a:ext>
            </a:extLst>
          </p:cNvPr>
          <p:cNvSpPr/>
          <p:nvPr userDrawn="1"/>
        </p:nvSpPr>
        <p:spPr>
          <a:xfrm>
            <a:off x="4815479" y="-20170"/>
            <a:ext cx="5431179" cy="2793622"/>
          </a:xfrm>
          <a:prstGeom prst="rect">
            <a:avLst/>
          </a:prstGeom>
          <a:solidFill>
            <a:srgbClr val="0D9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Placeholder 9" descr="North Carolina Arts Council logo">
            <a:extLst>
              <a:ext uri="{FF2B5EF4-FFF2-40B4-BE49-F238E27FC236}">
                <a16:creationId xmlns:a16="http://schemas.microsoft.com/office/drawing/2014/main" id="{F658600D-4BCC-95B8-50F4-17B78965EF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2" r="432"/>
          <a:stretch/>
        </p:blipFill>
        <p:spPr>
          <a:xfrm>
            <a:off x="822959" y="5029201"/>
            <a:ext cx="2557451" cy="161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3512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">
          <p15:clr>
            <a:srgbClr val="FBAE40"/>
          </p15:clr>
        </p15:guide>
        <p15:guide id="2" pos="52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/ Image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439FA5-4271-0A33-0804-C5122E637A5E}"/>
              </a:ext>
            </a:extLst>
          </p:cNvPr>
          <p:cNvSpPr/>
          <p:nvPr userDrawn="1"/>
        </p:nvSpPr>
        <p:spPr>
          <a:xfrm>
            <a:off x="5181600" y="-20171"/>
            <a:ext cx="7010400" cy="6878171"/>
          </a:xfrm>
          <a:prstGeom prst="rect">
            <a:avLst/>
          </a:prstGeom>
          <a:solidFill>
            <a:srgbClr val="96C2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A4A944-C01C-09EE-C0B4-1087CBE212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4900" y="2505075"/>
            <a:ext cx="5157787" cy="3091684"/>
          </a:xfrm>
        </p:spPr>
        <p:txBody>
          <a:bodyPr/>
          <a:lstStyle>
            <a:lvl1pPr>
              <a:defRPr>
                <a:solidFill>
                  <a:srgbClr val="2B2666"/>
                </a:solidFill>
              </a:defRPr>
            </a:lvl1pPr>
            <a:lvl2pPr>
              <a:defRPr>
                <a:solidFill>
                  <a:srgbClr val="2B2666"/>
                </a:solidFill>
              </a:defRPr>
            </a:lvl2pPr>
            <a:lvl3pPr>
              <a:defRPr>
                <a:solidFill>
                  <a:srgbClr val="2B2666"/>
                </a:solidFill>
              </a:defRPr>
            </a:lvl3pPr>
            <a:lvl4pPr>
              <a:defRPr>
                <a:solidFill>
                  <a:srgbClr val="2B2666"/>
                </a:solidFill>
              </a:defRPr>
            </a:lvl4pPr>
            <a:lvl5pPr>
              <a:defRPr>
                <a:solidFill>
                  <a:srgbClr val="2B266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791B0E-84B2-64B3-8B29-2576A20905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036062"/>
            <a:ext cx="5183188" cy="823912"/>
          </a:xfrm>
        </p:spPr>
        <p:txBody>
          <a:bodyPr anchor="b"/>
          <a:lstStyle>
            <a:lvl1pPr marL="0" indent="0">
              <a:buNone/>
              <a:defRPr sz="2400" b="1" u="sng">
                <a:solidFill>
                  <a:srgbClr val="2B266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9E56F0-361E-E474-AC71-E1F23AF5A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181B0-6222-BE42-BCD9-083C014380E1}" type="datetimeFigureOut">
              <a:rPr lang="en-US" smtClean="0"/>
              <a:t>8/25/23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037BB0-27FB-E998-7C06-92D5BED4F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13F2D2-7EBF-62C9-93D8-91D1B7394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564D9-E137-614A-B143-7E1EFF5C44B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Picture Placeholder 12">
            <a:extLst>
              <a:ext uri="{FF2B5EF4-FFF2-40B4-BE49-F238E27FC236}">
                <a16:creationId xmlns:a16="http://schemas.microsoft.com/office/drawing/2014/main" id="{49DDCB93-2415-8509-B2BD-014829099D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5975" y="1448018"/>
            <a:ext cx="3516312" cy="412496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37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2">
            <a:extLst>
              <a:ext uri="{FF2B5EF4-FFF2-40B4-BE49-F238E27FC236}">
                <a16:creationId xmlns:a16="http://schemas.microsoft.com/office/drawing/2014/main" id="{D979B7B6-8005-4DD5-6DD8-C693FF13DD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763000" y="0"/>
            <a:ext cx="3429000" cy="3429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E1BC46-2837-1F14-57C3-7D92642A7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9638"/>
            <a:ext cx="4110318" cy="2338524"/>
          </a:xfrm>
        </p:spPr>
        <p:txBody>
          <a:bodyPr anchor="t"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EF48C-7A75-8F53-EF74-49E9E835C6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427549"/>
            <a:ext cx="4110318" cy="2749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12">
            <a:extLst>
              <a:ext uri="{FF2B5EF4-FFF2-40B4-BE49-F238E27FC236}">
                <a16:creationId xmlns:a16="http://schemas.microsoft.com/office/drawing/2014/main" id="{992F6F98-9C7E-666E-362A-C1EBD1B1BCB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34000" y="3427548"/>
            <a:ext cx="3429000" cy="3429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29A838-D78B-D78E-44A1-ED76F33477AB}"/>
              </a:ext>
            </a:extLst>
          </p:cNvPr>
          <p:cNvSpPr/>
          <p:nvPr userDrawn="1"/>
        </p:nvSpPr>
        <p:spPr>
          <a:xfrm>
            <a:off x="5334000" y="0"/>
            <a:ext cx="3429000" cy="3429000"/>
          </a:xfrm>
          <a:prstGeom prst="rect">
            <a:avLst/>
          </a:prstGeom>
          <a:solidFill>
            <a:srgbClr val="FFC9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01BDD7A-95A8-C7F9-E536-A5123F15001E}"/>
              </a:ext>
            </a:extLst>
          </p:cNvPr>
          <p:cNvSpPr/>
          <p:nvPr userDrawn="1"/>
        </p:nvSpPr>
        <p:spPr>
          <a:xfrm>
            <a:off x="8763000" y="3427549"/>
            <a:ext cx="3429000" cy="3429000"/>
          </a:xfrm>
          <a:prstGeom prst="rect">
            <a:avLst/>
          </a:prstGeom>
          <a:solidFill>
            <a:srgbClr val="FFC9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4A57992D-70B4-E9DA-4797-973428B782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48187" y="1610139"/>
            <a:ext cx="2729331" cy="1431236"/>
          </a:xfrm>
        </p:spPr>
        <p:txBody>
          <a:bodyPr/>
          <a:lstStyle>
            <a:lvl1pPr algn="ctr">
              <a:defRPr>
                <a:solidFill>
                  <a:srgbClr val="2B2666"/>
                </a:solidFill>
              </a:defRPr>
            </a:lvl1pPr>
            <a:lvl2pPr algn="ctr">
              <a:defRPr>
                <a:solidFill>
                  <a:srgbClr val="F3F4F4"/>
                </a:solidFill>
              </a:defRPr>
            </a:lvl2pPr>
            <a:lvl3pPr algn="ctr">
              <a:defRPr>
                <a:solidFill>
                  <a:srgbClr val="F3F4F4"/>
                </a:solidFill>
              </a:defRPr>
            </a:lvl3pPr>
            <a:lvl4pPr algn="ctr">
              <a:defRPr>
                <a:solidFill>
                  <a:srgbClr val="F3F4F4"/>
                </a:solidFill>
              </a:defRPr>
            </a:lvl4pPr>
            <a:lvl5pPr algn="ctr">
              <a:defRPr>
                <a:solidFill>
                  <a:srgbClr val="F3F4F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7E046450-28B3-96C2-EA8B-6DA435107F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635487" y="438790"/>
            <a:ext cx="2742772" cy="952687"/>
          </a:xfrm>
        </p:spPr>
        <p:txBody>
          <a:bodyPr anchor="t"/>
          <a:lstStyle>
            <a:lvl1pPr marL="0" indent="0" algn="ctr">
              <a:buNone/>
              <a:defRPr sz="2400" b="1" u="sng">
                <a:solidFill>
                  <a:srgbClr val="2B266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452C00B5-3979-45BA-A2FF-D41CAD3891E8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9118814" y="5012830"/>
            <a:ext cx="2729331" cy="1431236"/>
          </a:xfrm>
        </p:spPr>
        <p:txBody>
          <a:bodyPr/>
          <a:lstStyle>
            <a:lvl1pPr algn="ctr">
              <a:defRPr>
                <a:solidFill>
                  <a:srgbClr val="2B2666"/>
                </a:solidFill>
              </a:defRPr>
            </a:lvl1pPr>
            <a:lvl2pPr algn="ctr">
              <a:defRPr>
                <a:solidFill>
                  <a:srgbClr val="F3F4F4"/>
                </a:solidFill>
              </a:defRPr>
            </a:lvl2pPr>
            <a:lvl3pPr algn="ctr">
              <a:defRPr>
                <a:solidFill>
                  <a:srgbClr val="F3F4F4"/>
                </a:solidFill>
              </a:defRPr>
            </a:lvl3pPr>
            <a:lvl4pPr algn="ctr">
              <a:defRPr>
                <a:solidFill>
                  <a:srgbClr val="F3F4F4"/>
                </a:solidFill>
              </a:defRPr>
            </a:lvl4pPr>
            <a:lvl5pPr algn="ctr">
              <a:defRPr>
                <a:solidFill>
                  <a:srgbClr val="F3F4F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EE36ADA5-7A56-ADC0-CDA5-93C4EE1CD40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106114" y="3841481"/>
            <a:ext cx="2742772" cy="952687"/>
          </a:xfrm>
        </p:spPr>
        <p:txBody>
          <a:bodyPr anchor="t"/>
          <a:lstStyle>
            <a:lvl1pPr marL="0" indent="0" algn="ctr">
              <a:buNone/>
              <a:defRPr sz="2400" b="1" u="sng">
                <a:solidFill>
                  <a:srgbClr val="2B266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9215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1BC46-2837-1F14-57C3-7D92642A7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EF48C-7A75-8F53-EF74-49E9E835C6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A8FC2B-5763-A643-D4DF-169166EE9F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008C7E-C6DA-A07B-3BCF-650A49A3D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181B0-6222-BE42-BCD9-083C014380E1}" type="datetimeFigureOut">
              <a:rPr lang="en-US" smtClean="0"/>
              <a:t>8/25/23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3B1656-B092-1CC7-5A13-E38E678DF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EC1CA9-BCCB-4360-AE8E-24E976C37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564D9-E137-614A-B143-7E1EFF5C4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1780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9D459-F268-03D0-BB08-0ED34793C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854DF3-5603-E3DD-5F10-2F2B548363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A4A944-C01C-09EE-C0B4-1087CBE212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791B0E-84B2-64B3-8B29-2576A20905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057E0F-4D58-0A72-1E10-7A9AFA847C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9E56F0-361E-E474-AC71-E1F23AF5A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181B0-6222-BE42-BCD9-083C014380E1}" type="datetimeFigureOut">
              <a:rPr lang="en-US" smtClean="0"/>
              <a:t>8/25/23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037BB0-27FB-E998-7C06-92D5BED4F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13F2D2-7EBF-62C9-93D8-91D1B7394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564D9-E137-614A-B143-7E1EFF5C4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347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3CBFED0-D509-84BB-952B-97422749A16F}"/>
              </a:ext>
            </a:extLst>
          </p:cNvPr>
          <p:cNvSpPr/>
          <p:nvPr userDrawn="1"/>
        </p:nvSpPr>
        <p:spPr>
          <a:xfrm>
            <a:off x="0" y="-1"/>
            <a:ext cx="12238892" cy="4610911"/>
          </a:xfrm>
          <a:prstGeom prst="rect">
            <a:avLst/>
          </a:prstGeom>
          <a:solidFill>
            <a:srgbClr val="0D9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B2666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06B4F5-661D-421F-4E70-1C455C684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F3F4F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847E56-990B-4986-101D-26566EECA1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068387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2B266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C54801-1D6C-DCC1-4B21-EEAC8E0C1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181B0-6222-BE42-BCD9-083C014380E1}" type="datetimeFigureOut">
              <a:rPr lang="en-US" smtClean="0"/>
              <a:t>8/25/23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41D418-2040-1F32-6B17-554F341FB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20E028-1C43-A033-7C5C-48B578424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564D9-E137-614A-B143-7E1EFF5C4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3788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3CBFED0-D509-84BB-952B-97422749A16F}"/>
              </a:ext>
            </a:extLst>
          </p:cNvPr>
          <p:cNvSpPr/>
          <p:nvPr userDrawn="1"/>
        </p:nvSpPr>
        <p:spPr>
          <a:xfrm>
            <a:off x="-46892" y="0"/>
            <a:ext cx="12238892" cy="4610911"/>
          </a:xfrm>
          <a:prstGeom prst="rect">
            <a:avLst/>
          </a:prstGeom>
          <a:solidFill>
            <a:srgbClr val="FFC9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B2666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06B4F5-661D-421F-4E70-1C455C684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50018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2A266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847E56-990B-4986-101D-26566EECA1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068387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2B266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C54801-1D6C-DCC1-4B21-EEAC8E0C1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181B0-6222-BE42-BCD9-083C014380E1}" type="datetimeFigureOut">
              <a:rPr lang="en-US" smtClean="0"/>
              <a:t>8/25/23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41D418-2040-1F32-6B17-554F341FB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20E028-1C43-A033-7C5C-48B578424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564D9-E137-614A-B143-7E1EFF5C4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606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3CBFED0-D509-84BB-952B-97422749A16F}"/>
              </a:ext>
            </a:extLst>
          </p:cNvPr>
          <p:cNvSpPr/>
          <p:nvPr userDrawn="1"/>
        </p:nvSpPr>
        <p:spPr>
          <a:xfrm>
            <a:off x="-46892" y="0"/>
            <a:ext cx="12238892" cy="4610911"/>
          </a:xfrm>
          <a:prstGeom prst="rect">
            <a:avLst/>
          </a:prstGeom>
          <a:solidFill>
            <a:srgbClr val="96C2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B2666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06B4F5-661D-421F-4E70-1C455C684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50018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2A266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847E56-990B-4986-101D-26566EECA1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068387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2B266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C54801-1D6C-DCC1-4B21-EEAC8E0C1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181B0-6222-BE42-BCD9-083C014380E1}" type="datetimeFigureOut">
              <a:rPr lang="en-US" smtClean="0"/>
              <a:t>8/25/23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41D418-2040-1F32-6B17-554F341FB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20E028-1C43-A033-7C5C-48B578424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564D9-E137-614A-B143-7E1EFF5C4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7149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FB79B-F4D0-85D8-8B23-2A914AAA4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D85C84-CB0B-9432-BFAA-C2A503A97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181B0-6222-BE42-BCD9-083C014380E1}" type="datetimeFigureOut">
              <a:rPr lang="en-US" smtClean="0"/>
              <a:t>8/25/23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47D865-3946-E53A-CE5B-117EAC4D0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5EDE2C-0C4D-20A1-7B18-855FB68C3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564D9-E137-614A-B143-7E1EFF5C4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8237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E7156A-6EF5-948C-9F06-61804B386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181B0-6222-BE42-BCD9-083C014380E1}" type="datetimeFigureOut">
              <a:rPr lang="en-US" smtClean="0"/>
              <a:t>8/25/23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1FB164-8B22-CB4F-967E-A0C6C6E7D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1324E4-3FAF-7BD5-8944-8E197D535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564D9-E137-614A-B143-7E1EFF5C4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2495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7EBCD-475C-B932-90A0-DCB0E4723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355F6B-D8EC-E03D-CD45-1E8F50307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4BE67E-9B39-1570-BD16-6ABB49B596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010EF4-6ED9-A94F-9239-B650C58F9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E859-F596-3849-A458-D069CC798010}" type="datetimeFigureOut">
              <a:rPr lang="en-US" smtClean="0"/>
              <a:t>8/25/23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9D44D8-57ED-1641-7C15-954EBF88A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9C36EB-B300-8144-8BFB-A36759A58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9ABE1-7F7F-A34A-A268-64F951203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006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04EA40-5952-42AD-F240-F28BEE714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181B0-6222-BE42-BCD9-083C014380E1}" type="datetimeFigureOut">
              <a:rPr lang="en-US" smtClean="0"/>
              <a:t>8/25/23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F7F1E2-8070-7A5B-E5A0-E9F797A25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F0E002-03C7-5E6E-FE55-8D810F62C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150165" cy="365125"/>
          </a:xfrm>
        </p:spPr>
        <p:txBody>
          <a:bodyPr/>
          <a:lstStyle/>
          <a:p>
            <a:fld id="{FFE564D9-E137-614A-B143-7E1EFF5C44B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26A101B-4E81-B133-3690-1AD11D235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909638"/>
            <a:ext cx="9935096" cy="1325563"/>
          </a:xfrm>
        </p:spPr>
        <p:txBody>
          <a:bodyPr anchor="b"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5CFAEB2-1670-A115-1514-C9ABAAD3E2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519681"/>
            <a:ext cx="9935096" cy="365728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0650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D9AC9-5FD0-4B6E-8D27-26CBCD28D6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755091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End Slide: Repeat the title of your presentation</a:t>
            </a:r>
          </a:p>
        </p:txBody>
      </p:sp>
      <p:pic>
        <p:nvPicPr>
          <p:cNvPr id="1026" name="Picture 2" descr="NC Department of Natural and Cultural Resources">
            <a:hlinkClick r:id="rId2"/>
            <a:extLst>
              <a:ext uri="{FF2B5EF4-FFF2-40B4-BE49-F238E27FC236}">
                <a16:creationId xmlns:a16="http://schemas.microsoft.com/office/drawing/2014/main" id="{4A5312E1-8A43-458C-B06F-4356DD41905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406" y="4828833"/>
            <a:ext cx="3418094" cy="75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13E11F1D-9632-6A45-B168-723073A43B2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298" y="3617258"/>
            <a:ext cx="4739672" cy="987432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9223D313-D56D-214A-991E-25CFE729678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810" y="3757454"/>
            <a:ext cx="501692" cy="501692"/>
          </a:xfrm>
          <a:prstGeom prst="rect">
            <a:avLst/>
          </a:prstGeom>
        </p:spPr>
      </p:pic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57DDD550-87BD-894E-BF1A-281B6A4A9C4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817" y="4225851"/>
            <a:ext cx="757678" cy="757678"/>
          </a:xfrm>
          <a:prstGeom prst="rect">
            <a:avLst/>
          </a:prstGeom>
        </p:spPr>
      </p:pic>
      <p:pic>
        <p:nvPicPr>
          <p:cNvPr id="16" name="Picture 15" descr="A close up of a sign&#10;&#10;Description automatically generated">
            <a:extLst>
              <a:ext uri="{FF2B5EF4-FFF2-40B4-BE49-F238E27FC236}">
                <a16:creationId xmlns:a16="http://schemas.microsoft.com/office/drawing/2014/main" id="{6F6FFCD0-E290-384B-B139-BAF3EB20E8A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945" y="4995103"/>
            <a:ext cx="603422" cy="425138"/>
          </a:xfrm>
          <a:prstGeom prst="rect">
            <a:avLst/>
          </a:prstGeom>
        </p:spPr>
      </p:pic>
      <p:pic>
        <p:nvPicPr>
          <p:cNvPr id="18" name="Picture 17" descr="A picture containing light&#10;&#10;Description automatically generated">
            <a:extLst>
              <a:ext uri="{FF2B5EF4-FFF2-40B4-BE49-F238E27FC236}">
                <a16:creationId xmlns:a16="http://schemas.microsoft.com/office/drawing/2014/main" id="{D9BEDB0C-6133-9D41-B79C-7324BE480CB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817" y="5431815"/>
            <a:ext cx="757678" cy="75767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CC1E4CF-3448-4144-AE19-CD1835C56E8F}"/>
              </a:ext>
            </a:extLst>
          </p:cNvPr>
          <p:cNvSpPr txBox="1"/>
          <p:nvPr userDrawn="1"/>
        </p:nvSpPr>
        <p:spPr>
          <a:xfrm>
            <a:off x="8248388" y="3821047"/>
            <a:ext cx="2104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@</a:t>
            </a:r>
            <a:r>
              <a:rPr lang="en-US" b="1" err="1"/>
              <a:t>NCArts</a:t>
            </a:r>
            <a:endParaRPr lang="en-US" b="1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F092480-7440-F14C-9F30-B05D581D6451}"/>
              </a:ext>
            </a:extLst>
          </p:cNvPr>
          <p:cNvSpPr txBox="1"/>
          <p:nvPr userDrawn="1"/>
        </p:nvSpPr>
        <p:spPr>
          <a:xfrm>
            <a:off x="8235862" y="4420024"/>
            <a:ext cx="1816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@</a:t>
            </a:r>
            <a:r>
              <a:rPr lang="en-US" b="1" err="1"/>
              <a:t>NCArtsCouncil</a:t>
            </a:r>
            <a:endParaRPr lang="en-US" b="1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522F398-2DBC-6945-9D76-646C858F0874}"/>
              </a:ext>
            </a:extLst>
          </p:cNvPr>
          <p:cNvSpPr txBox="1"/>
          <p:nvPr userDrawn="1"/>
        </p:nvSpPr>
        <p:spPr>
          <a:xfrm>
            <a:off x="8235862" y="5023006"/>
            <a:ext cx="1654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@</a:t>
            </a:r>
            <a:r>
              <a:rPr lang="en-US" b="1" err="1"/>
              <a:t>NCArts</a:t>
            </a:r>
            <a:endParaRPr lang="en-US" b="1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F6A967B-96DE-BF4E-BA71-F0E92D00E197}"/>
              </a:ext>
            </a:extLst>
          </p:cNvPr>
          <p:cNvSpPr txBox="1"/>
          <p:nvPr userDrawn="1"/>
        </p:nvSpPr>
        <p:spPr>
          <a:xfrm>
            <a:off x="8248388" y="5625988"/>
            <a:ext cx="2091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@</a:t>
            </a:r>
            <a:r>
              <a:rPr lang="en-US" b="1" err="1"/>
              <a:t>NCArtsCouncil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050803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 Large Image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2">
            <a:extLst>
              <a:ext uri="{FF2B5EF4-FFF2-40B4-BE49-F238E27FC236}">
                <a16:creationId xmlns:a16="http://schemas.microsoft.com/office/drawing/2014/main" id="{992F6F98-9C7E-666E-362A-C1EBD1B1BCB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15397" y="0"/>
            <a:ext cx="5176603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E1BC46-2837-1F14-57C3-7D92642A7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9638"/>
            <a:ext cx="5181600" cy="1325563"/>
          </a:xfrm>
        </p:spPr>
        <p:txBody>
          <a:bodyPr anchor="b"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EF48C-7A75-8F53-EF74-49E9E835C6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519681"/>
            <a:ext cx="5181600" cy="365728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1566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3CBFED0-D509-84BB-952B-97422749A16F}"/>
              </a:ext>
            </a:extLst>
          </p:cNvPr>
          <p:cNvSpPr/>
          <p:nvPr userDrawn="1"/>
        </p:nvSpPr>
        <p:spPr>
          <a:xfrm>
            <a:off x="0" y="4540470"/>
            <a:ext cx="12238892" cy="2317530"/>
          </a:xfrm>
          <a:prstGeom prst="rect">
            <a:avLst/>
          </a:prstGeom>
          <a:solidFill>
            <a:srgbClr val="0D9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B2666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06B4F5-661D-421F-4E70-1C455C684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2B266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847E56-990B-4986-101D-26566EECA1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068387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F3F4F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C54801-1D6C-DCC1-4B21-EEAC8E0C1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181B0-6222-BE42-BCD9-083C014380E1}" type="datetimeFigureOut">
              <a:rPr lang="en-US" smtClean="0"/>
              <a:t>8/25/23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41D418-2040-1F32-6B17-554F341FB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20E028-1C43-A033-7C5C-48B578424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564D9-E137-614A-B143-7E1EFF5C4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364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 Small Image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33BE637-8747-7129-2321-DFBE02D909EC}"/>
              </a:ext>
            </a:extLst>
          </p:cNvPr>
          <p:cNvSpPr/>
          <p:nvPr userDrawn="1"/>
        </p:nvSpPr>
        <p:spPr>
          <a:xfrm>
            <a:off x="0" y="1280160"/>
            <a:ext cx="7010400" cy="5598011"/>
          </a:xfrm>
          <a:prstGeom prst="rect">
            <a:avLst/>
          </a:prstGeom>
          <a:solidFill>
            <a:srgbClr val="FFC9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EF48C-7A75-8F53-EF74-49E9E835C6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519681"/>
            <a:ext cx="5181600" cy="365728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008C7E-C6DA-A07B-3BCF-650A49A3D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181B0-6222-BE42-BCD9-083C014380E1}" type="datetimeFigureOut">
              <a:rPr lang="en-US" smtClean="0"/>
              <a:t>8/25/23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3B1656-B092-1CC7-5A13-E38E678DF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EC1CA9-BCCB-4360-AE8E-24E976C37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564D9-E137-614A-B143-7E1EFF5C44B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12">
            <a:extLst>
              <a:ext uri="{FF2B5EF4-FFF2-40B4-BE49-F238E27FC236}">
                <a16:creationId xmlns:a16="http://schemas.microsoft.com/office/drawing/2014/main" id="{992F6F98-9C7E-666E-362A-C1EBD1B1BCB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37488" y="1584960"/>
            <a:ext cx="3516312" cy="41249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21F9042-5610-6FF5-A06B-84A9D68F3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7435"/>
            <a:ext cx="5181600" cy="1325563"/>
          </a:xfrm>
        </p:spPr>
        <p:txBody>
          <a:bodyPr anchor="b"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5658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 Small Image on R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33BE637-8747-7129-2321-DFBE02D909EC}"/>
              </a:ext>
            </a:extLst>
          </p:cNvPr>
          <p:cNvSpPr/>
          <p:nvPr userDrawn="1"/>
        </p:nvSpPr>
        <p:spPr>
          <a:xfrm>
            <a:off x="0" y="1280160"/>
            <a:ext cx="7010400" cy="5598011"/>
          </a:xfrm>
          <a:prstGeom prst="rect">
            <a:avLst/>
          </a:prstGeom>
          <a:solidFill>
            <a:srgbClr val="0D9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E1BC46-2837-1F14-57C3-7D92642A7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7435"/>
            <a:ext cx="5181600" cy="1325563"/>
          </a:xfrm>
        </p:spPr>
        <p:txBody>
          <a:bodyPr anchor="b"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EF48C-7A75-8F53-EF74-49E9E835C6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519681"/>
            <a:ext cx="5181600" cy="365728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008C7E-C6DA-A07B-3BCF-650A49A3D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181B0-6222-BE42-BCD9-083C014380E1}" type="datetimeFigureOut">
              <a:rPr lang="en-US" smtClean="0"/>
              <a:t>8/25/23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3B1656-B092-1CC7-5A13-E38E678DF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EC1CA9-BCCB-4360-AE8E-24E976C37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564D9-E137-614A-B143-7E1EFF5C44B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12">
            <a:extLst>
              <a:ext uri="{FF2B5EF4-FFF2-40B4-BE49-F238E27FC236}">
                <a16:creationId xmlns:a16="http://schemas.microsoft.com/office/drawing/2014/main" id="{992F6F98-9C7E-666E-362A-C1EBD1B1BCB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37488" y="1584960"/>
            <a:ext cx="3516312" cy="412496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918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 Image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439FA5-4271-0A33-0804-C5122E637A5E}"/>
              </a:ext>
            </a:extLst>
          </p:cNvPr>
          <p:cNvSpPr/>
          <p:nvPr userDrawn="1"/>
        </p:nvSpPr>
        <p:spPr>
          <a:xfrm>
            <a:off x="5181600" y="-20171"/>
            <a:ext cx="7010400" cy="6878171"/>
          </a:xfrm>
          <a:prstGeom prst="rect">
            <a:avLst/>
          </a:prstGeom>
          <a:solidFill>
            <a:srgbClr val="0D9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A4A944-C01C-09EE-C0B4-1087CBE212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4900" y="2505075"/>
            <a:ext cx="5157787" cy="3091684"/>
          </a:xfrm>
        </p:spPr>
        <p:txBody>
          <a:bodyPr/>
          <a:lstStyle>
            <a:lvl1pPr>
              <a:defRPr>
                <a:solidFill>
                  <a:srgbClr val="2B2666"/>
                </a:solidFill>
              </a:defRPr>
            </a:lvl1pPr>
            <a:lvl2pPr>
              <a:defRPr>
                <a:solidFill>
                  <a:srgbClr val="2B2666"/>
                </a:solidFill>
              </a:defRPr>
            </a:lvl2pPr>
            <a:lvl3pPr>
              <a:defRPr>
                <a:solidFill>
                  <a:srgbClr val="2B2666"/>
                </a:solidFill>
              </a:defRPr>
            </a:lvl3pPr>
            <a:lvl4pPr>
              <a:defRPr>
                <a:solidFill>
                  <a:srgbClr val="2B2666"/>
                </a:solidFill>
              </a:defRPr>
            </a:lvl4pPr>
            <a:lvl5pPr>
              <a:defRPr>
                <a:solidFill>
                  <a:srgbClr val="2B266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791B0E-84B2-64B3-8B29-2576A20905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036062"/>
            <a:ext cx="5183188" cy="823912"/>
          </a:xfrm>
        </p:spPr>
        <p:txBody>
          <a:bodyPr anchor="b"/>
          <a:lstStyle>
            <a:lvl1pPr marL="0" indent="0">
              <a:buNone/>
              <a:defRPr sz="2400" b="1" u="sng">
                <a:solidFill>
                  <a:srgbClr val="2B266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9E56F0-361E-E474-AC71-E1F23AF5A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181B0-6222-BE42-BCD9-083C014380E1}" type="datetimeFigureOut">
              <a:rPr lang="en-US" smtClean="0"/>
              <a:t>8/25/23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037BB0-27FB-E998-7C06-92D5BED4F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13F2D2-7EBF-62C9-93D8-91D1B7394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564D9-E137-614A-B143-7E1EFF5C44B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Picture Placeholder 12">
            <a:extLst>
              <a:ext uri="{FF2B5EF4-FFF2-40B4-BE49-F238E27FC236}">
                <a16:creationId xmlns:a16="http://schemas.microsoft.com/office/drawing/2014/main" id="{49DDCB93-2415-8509-B2BD-014829099D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5975" y="1448018"/>
            <a:ext cx="3516312" cy="412496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641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/ Image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439FA5-4271-0A33-0804-C5122E637A5E}"/>
              </a:ext>
            </a:extLst>
          </p:cNvPr>
          <p:cNvSpPr/>
          <p:nvPr userDrawn="1"/>
        </p:nvSpPr>
        <p:spPr>
          <a:xfrm>
            <a:off x="5181600" y="-20171"/>
            <a:ext cx="7010400" cy="6878171"/>
          </a:xfrm>
          <a:prstGeom prst="rect">
            <a:avLst/>
          </a:prstGeom>
          <a:solidFill>
            <a:srgbClr val="E15F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A4A944-C01C-09EE-C0B4-1087CBE212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4900" y="2505075"/>
            <a:ext cx="5157787" cy="3091684"/>
          </a:xfrm>
        </p:spPr>
        <p:txBody>
          <a:bodyPr/>
          <a:lstStyle>
            <a:lvl1pPr>
              <a:defRPr>
                <a:solidFill>
                  <a:srgbClr val="2B2666"/>
                </a:solidFill>
              </a:defRPr>
            </a:lvl1pPr>
            <a:lvl2pPr>
              <a:defRPr>
                <a:solidFill>
                  <a:srgbClr val="2B2666"/>
                </a:solidFill>
              </a:defRPr>
            </a:lvl2pPr>
            <a:lvl3pPr>
              <a:defRPr>
                <a:solidFill>
                  <a:srgbClr val="2B2666"/>
                </a:solidFill>
              </a:defRPr>
            </a:lvl3pPr>
            <a:lvl4pPr>
              <a:defRPr>
                <a:solidFill>
                  <a:srgbClr val="2B2666"/>
                </a:solidFill>
              </a:defRPr>
            </a:lvl4pPr>
            <a:lvl5pPr>
              <a:defRPr>
                <a:solidFill>
                  <a:srgbClr val="2B266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791B0E-84B2-64B3-8B29-2576A20905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036062"/>
            <a:ext cx="5183188" cy="823912"/>
          </a:xfrm>
        </p:spPr>
        <p:txBody>
          <a:bodyPr anchor="b"/>
          <a:lstStyle>
            <a:lvl1pPr marL="0" indent="0">
              <a:buNone/>
              <a:defRPr sz="2400" b="1" u="sng">
                <a:solidFill>
                  <a:srgbClr val="2B266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9E56F0-361E-E474-AC71-E1F23AF5A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181B0-6222-BE42-BCD9-083C014380E1}" type="datetimeFigureOut">
              <a:rPr lang="en-US" smtClean="0"/>
              <a:t>8/25/23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037BB0-27FB-E998-7C06-92D5BED4F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13F2D2-7EBF-62C9-93D8-91D1B7394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564D9-E137-614A-B143-7E1EFF5C44B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Picture Placeholder 12">
            <a:extLst>
              <a:ext uri="{FF2B5EF4-FFF2-40B4-BE49-F238E27FC236}">
                <a16:creationId xmlns:a16="http://schemas.microsoft.com/office/drawing/2014/main" id="{49DDCB93-2415-8509-B2BD-014829099D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5975" y="1448018"/>
            <a:ext cx="3516312" cy="412496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259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w/ Image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439FA5-4271-0A33-0804-C5122E637A5E}"/>
              </a:ext>
            </a:extLst>
          </p:cNvPr>
          <p:cNvSpPr/>
          <p:nvPr userDrawn="1"/>
        </p:nvSpPr>
        <p:spPr>
          <a:xfrm>
            <a:off x="5181600" y="-20171"/>
            <a:ext cx="7010400" cy="6878171"/>
          </a:xfrm>
          <a:prstGeom prst="rect">
            <a:avLst/>
          </a:prstGeom>
          <a:solidFill>
            <a:srgbClr val="FFCA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A4A944-C01C-09EE-C0B4-1087CBE212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4900" y="2505075"/>
            <a:ext cx="5157787" cy="3091684"/>
          </a:xfrm>
        </p:spPr>
        <p:txBody>
          <a:bodyPr/>
          <a:lstStyle>
            <a:lvl1pPr>
              <a:defRPr>
                <a:solidFill>
                  <a:srgbClr val="2B2666"/>
                </a:solidFill>
              </a:defRPr>
            </a:lvl1pPr>
            <a:lvl2pPr>
              <a:defRPr>
                <a:solidFill>
                  <a:srgbClr val="2B2666"/>
                </a:solidFill>
              </a:defRPr>
            </a:lvl2pPr>
            <a:lvl3pPr>
              <a:defRPr>
                <a:solidFill>
                  <a:srgbClr val="2B2666"/>
                </a:solidFill>
              </a:defRPr>
            </a:lvl3pPr>
            <a:lvl4pPr>
              <a:defRPr>
                <a:solidFill>
                  <a:srgbClr val="2B2666"/>
                </a:solidFill>
              </a:defRPr>
            </a:lvl4pPr>
            <a:lvl5pPr>
              <a:defRPr>
                <a:solidFill>
                  <a:srgbClr val="2B266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791B0E-84B2-64B3-8B29-2576A20905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036062"/>
            <a:ext cx="5183188" cy="823912"/>
          </a:xfrm>
        </p:spPr>
        <p:txBody>
          <a:bodyPr anchor="b"/>
          <a:lstStyle>
            <a:lvl1pPr marL="0" indent="0">
              <a:buNone/>
              <a:defRPr sz="2400" b="1" u="sng">
                <a:solidFill>
                  <a:srgbClr val="2B266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9E56F0-361E-E474-AC71-E1F23AF5A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181B0-6222-BE42-BCD9-083C014380E1}" type="datetimeFigureOut">
              <a:rPr lang="en-US" smtClean="0"/>
              <a:t>8/25/23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037BB0-27FB-E998-7C06-92D5BED4F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13F2D2-7EBF-62C9-93D8-91D1B7394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564D9-E137-614A-B143-7E1EFF5C44B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Picture Placeholder 12">
            <a:extLst>
              <a:ext uri="{FF2B5EF4-FFF2-40B4-BE49-F238E27FC236}">
                <a16:creationId xmlns:a16="http://schemas.microsoft.com/office/drawing/2014/main" id="{49DDCB93-2415-8509-B2BD-014829099D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5975" y="1448018"/>
            <a:ext cx="3516312" cy="412496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803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1ACBAD-CEBA-488D-BFD1-EA6807BF7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05FE8A-A551-EAAC-E7BA-6A05A10C05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734295-FF29-6CCC-91A8-F5272FAA79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181B0-6222-BE42-BCD9-083C014380E1}" type="datetimeFigureOut">
              <a:rPr lang="en-US" smtClean="0"/>
              <a:t>8/25/23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FBBCCD-6A93-B04F-0AED-C5352AD6CB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917EC2-579C-EC04-2ABC-9C3FE6BD4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564D9-E137-614A-B143-7E1EFF5C4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304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93" r:id="rId8"/>
    <p:sldLayoutId id="2147483695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94" r:id="rId16"/>
    <p:sldLayoutId id="2147483689" r:id="rId17"/>
    <p:sldLayoutId id="2147483690" r:id="rId18"/>
    <p:sldLayoutId id="2147483691" r:id="rId19"/>
    <p:sldLayoutId id="2147483692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2B2666"/>
          </a:solidFill>
          <a:latin typeface="Fira Sans SemiBold" panose="020B0503050000020004" pitchFamily="34" charset="0"/>
          <a:ea typeface="Fira Sans SemiBold" panose="020B05030500000200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2B2666"/>
          </a:solidFill>
          <a:latin typeface="Fira Sans" panose="020B0503050000020004" pitchFamily="34" charset="0"/>
          <a:ea typeface="Fira Sans" panose="020B05030500000200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2B2666"/>
          </a:solidFill>
          <a:latin typeface="Fira Sans" panose="020B0503050000020004" pitchFamily="34" charset="0"/>
          <a:ea typeface="Fira Sans" panose="020B05030500000200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2B2666"/>
          </a:solidFill>
          <a:latin typeface="Fira Sans" panose="020B0503050000020004" pitchFamily="34" charset="0"/>
          <a:ea typeface="Fira Sans" panose="020B05030500000200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2B2666"/>
          </a:solidFill>
          <a:latin typeface="Fira Sans" panose="020B0503050000020004" pitchFamily="34" charset="0"/>
          <a:ea typeface="Fira Sans" panose="020B05030500000200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2B2666"/>
          </a:solidFill>
          <a:latin typeface="Fira Sans" panose="020B0503050000020004" pitchFamily="34" charset="0"/>
          <a:ea typeface="Fira Sans" panose="020B05030500000200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960E2-9A8C-4817-AFDC-745A5083D7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Grassroots ARPA</a:t>
            </a:r>
            <a:br>
              <a:rPr lang="en-US" dirty="0"/>
            </a:br>
            <a:r>
              <a:rPr lang="en-US" dirty="0" err="1"/>
              <a:t>Subgranting</a:t>
            </a:r>
            <a:r>
              <a:rPr lang="en-US" dirty="0"/>
              <a:t> Workshop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BD82D0-C431-4082-A8F3-2C94039454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highlight>
                  <a:srgbClr val="FFFF00"/>
                </a:highlight>
              </a:rPr>
              <a:t>&lt;Your County Arts Council Name&gt;</a:t>
            </a:r>
            <a:br>
              <a:rPr lang="en-US" sz="1800" dirty="0">
                <a:highlight>
                  <a:srgbClr val="FFFF00"/>
                </a:highlight>
              </a:rPr>
            </a:br>
            <a:r>
              <a:rPr lang="en-US" sz="1800" dirty="0">
                <a:highlight>
                  <a:srgbClr val="FFFF00"/>
                </a:highlight>
              </a:rPr>
              <a:t>&lt;Misc. Info (date, location, etc.)&gt;</a:t>
            </a:r>
          </a:p>
        </p:txBody>
      </p:sp>
    </p:spTree>
    <p:extLst>
      <p:ext uri="{BB962C8B-B14F-4D97-AF65-F5344CB8AC3E}">
        <p14:creationId xmlns:p14="http://schemas.microsoft.com/office/powerpoint/2010/main" val="1826330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B9FDE1-C9C2-FD29-C5CB-36B55144F6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7280" y="2194560"/>
            <a:ext cx="5466080" cy="340219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800"/>
              </a:spcBef>
            </a:pPr>
            <a:r>
              <a:rPr lang="en-US" sz="2200" dirty="0"/>
              <a:t>Hiring staff or contractors</a:t>
            </a:r>
          </a:p>
          <a:p>
            <a:pPr>
              <a:lnSpc>
                <a:spcPct val="110000"/>
              </a:lnSpc>
              <a:spcBef>
                <a:spcPts val="800"/>
              </a:spcBef>
            </a:pPr>
            <a:r>
              <a:rPr lang="en-US" sz="2200" dirty="0"/>
              <a:t>Equipment purchases or upgrades</a:t>
            </a:r>
          </a:p>
          <a:p>
            <a:pPr>
              <a:lnSpc>
                <a:spcPct val="110000"/>
              </a:lnSpc>
              <a:spcBef>
                <a:spcPts val="800"/>
              </a:spcBef>
            </a:pPr>
            <a:r>
              <a:rPr lang="en-US" sz="2200" dirty="0"/>
              <a:t>Small capital expenditures up to $25,000 (total in two years)</a:t>
            </a:r>
          </a:p>
          <a:p>
            <a:pPr>
              <a:lnSpc>
                <a:spcPct val="110000"/>
              </a:lnSpc>
              <a:spcBef>
                <a:spcPts val="800"/>
              </a:spcBef>
            </a:pPr>
            <a:r>
              <a:rPr lang="en-US" sz="2200" dirty="0"/>
              <a:t>Full financial audit</a:t>
            </a:r>
          </a:p>
          <a:p>
            <a:pPr>
              <a:lnSpc>
                <a:spcPct val="110000"/>
              </a:lnSpc>
              <a:spcBef>
                <a:spcPts val="800"/>
              </a:spcBef>
            </a:pPr>
            <a:r>
              <a:rPr lang="en-US" sz="2200" dirty="0"/>
              <a:t>Arts &amp; Economic Prosperity (AEP) study participation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D3EC4F5-4E57-AAF7-42EA-F628962A9C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036062"/>
            <a:ext cx="5183188" cy="823912"/>
          </a:xfrm>
        </p:spPr>
        <p:txBody>
          <a:bodyPr anchor="b">
            <a:normAutofit fontScale="92500" lnSpcReduction="10000"/>
          </a:bodyPr>
          <a:lstStyle/>
          <a:p>
            <a:r>
              <a:rPr lang="en-US" sz="4800" dirty="0"/>
              <a:t>Sustainability</a:t>
            </a:r>
          </a:p>
        </p:txBody>
      </p:sp>
      <p:pic>
        <p:nvPicPr>
          <p:cNvPr id="12" name="Picture Placeholder 11" descr="A circular icon of arrows forming a circle pattern, indicating sustainability">
            <a:extLst>
              <a:ext uri="{FF2B5EF4-FFF2-40B4-BE49-F238E27FC236}">
                <a16:creationId xmlns:a16="http://schemas.microsoft.com/office/drawing/2014/main" id="{ED66BB0A-3F5E-EBE9-9264-1CEB4673048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25" r="26024" b="-1"/>
          <a:stretch/>
        </p:blipFill>
        <p:spPr>
          <a:xfrm>
            <a:off x="815975" y="1448018"/>
            <a:ext cx="3516312" cy="41249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1024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B9FDE1-C9C2-FD29-C5CB-36B55144F6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4900" y="2505075"/>
            <a:ext cx="5647436" cy="3091684"/>
          </a:xfrm>
        </p:spPr>
        <p:txBody>
          <a:bodyPr>
            <a:noAutofit/>
          </a:bodyPr>
          <a:lstStyle/>
          <a:p>
            <a:pPr>
              <a:spcBef>
                <a:spcPts val="800"/>
              </a:spcBef>
            </a:pPr>
            <a:r>
              <a:rPr lang="en-US" sz="2200" dirty="0">
                <a:solidFill>
                  <a:schemeClr val="bg1"/>
                </a:solidFill>
              </a:rPr>
              <a:t>Developing new partnerships, programming, and outreach, including:</a:t>
            </a:r>
          </a:p>
          <a:p>
            <a:pPr lvl="1">
              <a:spcBef>
                <a:spcPts val="800"/>
              </a:spcBef>
            </a:pPr>
            <a:r>
              <a:rPr lang="en-US" sz="2200" dirty="0">
                <a:solidFill>
                  <a:schemeClr val="bg1"/>
                </a:solidFill>
              </a:rPr>
              <a:t>Small-scale creative placemaking projects with BIPOC* artists</a:t>
            </a:r>
          </a:p>
          <a:p>
            <a:pPr lvl="1">
              <a:spcBef>
                <a:spcPts val="800"/>
              </a:spcBef>
            </a:pPr>
            <a:r>
              <a:rPr lang="en-US" sz="2200" dirty="0">
                <a:solidFill>
                  <a:schemeClr val="bg1"/>
                </a:solidFill>
              </a:rPr>
              <a:t>Piloting new events or programs beyond Black History Month or Native American Heritage Month, etc. 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0542F8B-6E32-274C-DC56-6787864DA4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036062"/>
            <a:ext cx="5183188" cy="1121922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Expanding relationships with BIPOC</a:t>
            </a:r>
            <a:r>
              <a:rPr lang="en-US" sz="3200" baseline="30000" dirty="0">
                <a:solidFill>
                  <a:schemeClr val="bg1"/>
                </a:solidFill>
              </a:rPr>
              <a:t>*</a:t>
            </a:r>
            <a:r>
              <a:rPr lang="en-US" sz="3200" dirty="0">
                <a:solidFill>
                  <a:schemeClr val="bg1"/>
                </a:solidFill>
              </a:rPr>
              <a:t> artists</a:t>
            </a:r>
          </a:p>
        </p:txBody>
      </p:sp>
      <p:pic>
        <p:nvPicPr>
          <p:cNvPr id="13" name="Picture Placeholder 12" descr="A circular icon of 5 abstract representation of people in a rainbow of colors coming together in a circle">
            <a:extLst>
              <a:ext uri="{FF2B5EF4-FFF2-40B4-BE49-F238E27FC236}">
                <a16:creationId xmlns:a16="http://schemas.microsoft.com/office/drawing/2014/main" id="{BD57671C-88EC-A0B3-2CA5-749EA239840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0" r="26030"/>
          <a:stretch/>
        </p:blipFill>
        <p:spPr>
          <a:prstGeom prst="rect">
            <a:avLst/>
          </a:prstGeom>
        </p:spPr>
      </p:pic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CA3665EB-E04C-F011-945C-836C6A2C7133}"/>
              </a:ext>
            </a:extLst>
          </p:cNvPr>
          <p:cNvSpPr txBox="1">
            <a:spLocks/>
          </p:cNvSpPr>
          <p:nvPr/>
        </p:nvSpPr>
        <p:spPr>
          <a:xfrm>
            <a:off x="6301970" y="6025640"/>
            <a:ext cx="7019059" cy="4635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1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73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800"/>
              </a:spcBef>
              <a:buNone/>
            </a:pPr>
            <a:r>
              <a:rPr lang="en-US" sz="1800" i="1" baseline="30000" dirty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*</a:t>
            </a:r>
            <a:r>
              <a:rPr lang="en-US" sz="1800" i="1" dirty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Black, indigenous, and people of color.</a:t>
            </a:r>
          </a:p>
        </p:txBody>
      </p:sp>
    </p:spTree>
    <p:extLst>
      <p:ext uri="{BB962C8B-B14F-4D97-AF65-F5344CB8AC3E}">
        <p14:creationId xmlns:p14="http://schemas.microsoft.com/office/powerpoint/2010/main" val="965207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4C71A-6A83-32DC-C840-56219836D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dirty="0"/>
              <a:t>Application</a:t>
            </a:r>
          </a:p>
        </p:txBody>
      </p:sp>
    </p:spTree>
    <p:extLst>
      <p:ext uri="{BB962C8B-B14F-4D97-AF65-F5344CB8AC3E}">
        <p14:creationId xmlns:p14="http://schemas.microsoft.com/office/powerpoint/2010/main" val="252874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B9FDE1-C9C2-FD29-C5CB-36B55144F6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4900" y="2051222"/>
            <a:ext cx="5455165" cy="430015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US" sz="2200" dirty="0"/>
              <a:t>Start a conversation with your local </a:t>
            </a:r>
            <a:br>
              <a:rPr lang="en-US" sz="2200" dirty="0"/>
            </a:br>
            <a:r>
              <a:rPr lang="en-US" sz="2200" dirty="0"/>
              <a:t>arts council</a:t>
            </a:r>
          </a:p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US" sz="2200" dirty="0"/>
              <a:t>Schedule a meeting to discuss your organizations recent history </a:t>
            </a:r>
          </a:p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US" sz="2200" dirty="0"/>
              <a:t>Prepare a list of organizational needs and intended goals</a:t>
            </a:r>
          </a:p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US" sz="2200" dirty="0"/>
              <a:t>Discuss the possibility of shared trainings with other organizations in your county</a:t>
            </a:r>
          </a:p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US" sz="2200" dirty="0"/>
              <a:t>Applications are available at </a:t>
            </a:r>
            <a:br>
              <a:rPr lang="en-US" sz="2200" dirty="0"/>
            </a:br>
            <a:r>
              <a:rPr lang="en-US" sz="2200" dirty="0">
                <a:highlight>
                  <a:srgbClr val="FFFF00"/>
                </a:highlight>
              </a:rPr>
              <a:t>&lt;enter URL&gt;</a:t>
            </a:r>
          </a:p>
          <a:p>
            <a:pPr>
              <a:lnSpc>
                <a:spcPct val="100000"/>
              </a:lnSpc>
              <a:spcBef>
                <a:spcPts val="800"/>
              </a:spcBef>
            </a:pPr>
            <a:endParaRPr lang="en-US" sz="2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02C693-CD31-2F8E-9E91-903B7423A4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r>
              <a:rPr lang="en-US" sz="4400" dirty="0"/>
              <a:t>How to apply</a:t>
            </a:r>
          </a:p>
        </p:txBody>
      </p:sp>
      <p:pic>
        <p:nvPicPr>
          <p:cNvPr id="7" name="Picture Placeholder 6" descr="A circular icon a pen and a piece of paper">
            <a:extLst>
              <a:ext uri="{FF2B5EF4-FFF2-40B4-BE49-F238E27FC236}">
                <a16:creationId xmlns:a16="http://schemas.microsoft.com/office/drawing/2014/main" id="{657D99E8-F9B1-7162-9861-6F73214070C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0" r="26030"/>
          <a:stretch/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835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F31B7-CED8-056F-C735-3698EF8D6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 form</a:t>
            </a:r>
          </a:p>
        </p:txBody>
      </p:sp>
      <p:pic>
        <p:nvPicPr>
          <p:cNvPr id="7" name="Content Placeholder 6" descr="A screenshot of a sample application form:&#10;II. Project description&#10;Grant amount requested&#10;Project start date&#10;Project end date&#10;Project narrative:&#10;Please attach a narrative providing the information requested below for the project you propose. Please be concise and specific as possible.&#10;1. Project title or summary description.&#10;2. For capacity-building projects, please list intended goals/outcomes. [emphasis on this question]">
            <a:extLst>
              <a:ext uri="{FF2B5EF4-FFF2-40B4-BE49-F238E27FC236}">
                <a16:creationId xmlns:a16="http://schemas.microsoft.com/office/drawing/2014/main" id="{27B735CE-694F-767C-753A-9235D87C55E7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l="27836" t="24059" r="29341" b="42647"/>
          <a:stretch/>
        </p:blipFill>
        <p:spPr>
          <a:xfrm>
            <a:off x="1364478" y="1914525"/>
            <a:ext cx="9369425" cy="4097338"/>
          </a:xfrm>
          <a:prstGeom prst="rect">
            <a:avLst/>
          </a:prstGeom>
          <a:ln w="25400">
            <a:solidFill>
              <a:schemeClr val="bg2"/>
            </a:solidFill>
          </a:ln>
          <a:effectLst>
            <a:outerShdw blurRad="233038" dist="179317" dir="2700000" algn="tl" rotWithShape="0">
              <a:prstClr val="black">
                <a:alpha val="40000"/>
              </a:prstClr>
            </a:outerShdw>
            <a:softEdge rad="11631"/>
          </a:effectLst>
        </p:spPr>
      </p:pic>
      <p:sp>
        <p:nvSpPr>
          <p:cNvPr id="8" name="Rectangle 7" descr="A screenshot of a sample application form:&#10;II. Project description&#10;Grant amount requested&#10;Project start date&#10;Project end date&#10;Project narrative:&#10;Please attach a narrative providing the information requested below for the project you propose. Please be concise and specific as possible.&#10;1. Project title or summary description.&#10;2. For capacity-building projects, please list intended goals/outcomes. [emphasis on this question]">
            <a:extLst>
              <a:ext uri="{FF2B5EF4-FFF2-40B4-BE49-F238E27FC236}">
                <a16:creationId xmlns:a16="http://schemas.microsoft.com/office/drawing/2014/main" id="{B1669FAD-85B5-E744-BB98-087456C22DE8}"/>
              </a:ext>
            </a:extLst>
          </p:cNvPr>
          <p:cNvSpPr/>
          <p:nvPr/>
        </p:nvSpPr>
        <p:spPr>
          <a:xfrm>
            <a:off x="1473199" y="5460642"/>
            <a:ext cx="6420499" cy="550575"/>
          </a:xfrm>
          <a:prstGeom prst="rect">
            <a:avLst/>
          </a:prstGeom>
          <a:noFill/>
          <a:ln w="635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6283839"/>
                      <a:gd name="connsiteY0" fmla="*/ 0 h 550575"/>
                      <a:gd name="connsiteX1" fmla="*/ 508420 w 6283839"/>
                      <a:gd name="connsiteY1" fmla="*/ 0 h 550575"/>
                      <a:gd name="connsiteX2" fmla="*/ 891163 w 6283839"/>
                      <a:gd name="connsiteY2" fmla="*/ 0 h 550575"/>
                      <a:gd name="connsiteX3" fmla="*/ 1588097 w 6283839"/>
                      <a:gd name="connsiteY3" fmla="*/ 0 h 550575"/>
                      <a:gd name="connsiteX4" fmla="*/ 2096517 w 6283839"/>
                      <a:gd name="connsiteY4" fmla="*/ 0 h 550575"/>
                      <a:gd name="connsiteX5" fmla="*/ 2604937 w 6283839"/>
                      <a:gd name="connsiteY5" fmla="*/ 0 h 550575"/>
                      <a:gd name="connsiteX6" fmla="*/ 3301872 w 6283839"/>
                      <a:gd name="connsiteY6" fmla="*/ 0 h 550575"/>
                      <a:gd name="connsiteX7" fmla="*/ 3747453 w 6283839"/>
                      <a:gd name="connsiteY7" fmla="*/ 0 h 550575"/>
                      <a:gd name="connsiteX8" fmla="*/ 4444388 w 6283839"/>
                      <a:gd name="connsiteY8" fmla="*/ 0 h 550575"/>
                      <a:gd name="connsiteX9" fmla="*/ 5141323 w 6283839"/>
                      <a:gd name="connsiteY9" fmla="*/ 0 h 550575"/>
                      <a:gd name="connsiteX10" fmla="*/ 5712581 w 6283839"/>
                      <a:gd name="connsiteY10" fmla="*/ 0 h 550575"/>
                      <a:gd name="connsiteX11" fmla="*/ 6283839 w 6283839"/>
                      <a:gd name="connsiteY11" fmla="*/ 0 h 550575"/>
                      <a:gd name="connsiteX12" fmla="*/ 6283839 w 6283839"/>
                      <a:gd name="connsiteY12" fmla="*/ 550575 h 550575"/>
                      <a:gd name="connsiteX13" fmla="*/ 5901096 w 6283839"/>
                      <a:gd name="connsiteY13" fmla="*/ 550575 h 550575"/>
                      <a:gd name="connsiteX14" fmla="*/ 5204161 w 6283839"/>
                      <a:gd name="connsiteY14" fmla="*/ 550575 h 550575"/>
                      <a:gd name="connsiteX15" fmla="*/ 4758580 w 6283839"/>
                      <a:gd name="connsiteY15" fmla="*/ 550575 h 550575"/>
                      <a:gd name="connsiteX16" fmla="*/ 4187322 w 6283839"/>
                      <a:gd name="connsiteY16" fmla="*/ 550575 h 550575"/>
                      <a:gd name="connsiteX17" fmla="*/ 3490387 w 6283839"/>
                      <a:gd name="connsiteY17" fmla="*/ 550575 h 550575"/>
                      <a:gd name="connsiteX18" fmla="*/ 2919129 w 6283839"/>
                      <a:gd name="connsiteY18" fmla="*/ 550575 h 550575"/>
                      <a:gd name="connsiteX19" fmla="*/ 2536386 w 6283839"/>
                      <a:gd name="connsiteY19" fmla="*/ 550575 h 550575"/>
                      <a:gd name="connsiteX20" fmla="*/ 2090805 w 6283839"/>
                      <a:gd name="connsiteY20" fmla="*/ 550575 h 550575"/>
                      <a:gd name="connsiteX21" fmla="*/ 1393870 w 6283839"/>
                      <a:gd name="connsiteY21" fmla="*/ 550575 h 550575"/>
                      <a:gd name="connsiteX22" fmla="*/ 822612 w 6283839"/>
                      <a:gd name="connsiteY22" fmla="*/ 550575 h 550575"/>
                      <a:gd name="connsiteX23" fmla="*/ 0 w 6283839"/>
                      <a:gd name="connsiteY23" fmla="*/ 550575 h 550575"/>
                      <a:gd name="connsiteX24" fmla="*/ 0 w 6283839"/>
                      <a:gd name="connsiteY24" fmla="*/ 0 h 550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6283839" h="550575" extrusionOk="0">
                        <a:moveTo>
                          <a:pt x="0" y="0"/>
                        </a:moveTo>
                        <a:cubicBezTo>
                          <a:pt x="179469" y="-22909"/>
                          <a:pt x="288752" y="47913"/>
                          <a:pt x="508420" y="0"/>
                        </a:cubicBezTo>
                        <a:cubicBezTo>
                          <a:pt x="728088" y="-47913"/>
                          <a:pt x="732298" y="35237"/>
                          <a:pt x="891163" y="0"/>
                        </a:cubicBezTo>
                        <a:cubicBezTo>
                          <a:pt x="1050028" y="-35237"/>
                          <a:pt x="1271565" y="83398"/>
                          <a:pt x="1588097" y="0"/>
                        </a:cubicBezTo>
                        <a:cubicBezTo>
                          <a:pt x="1904629" y="-83398"/>
                          <a:pt x="1941184" y="12993"/>
                          <a:pt x="2096517" y="0"/>
                        </a:cubicBezTo>
                        <a:cubicBezTo>
                          <a:pt x="2251850" y="-12993"/>
                          <a:pt x="2407455" y="47238"/>
                          <a:pt x="2604937" y="0"/>
                        </a:cubicBezTo>
                        <a:cubicBezTo>
                          <a:pt x="2802419" y="-47238"/>
                          <a:pt x="2987940" y="10030"/>
                          <a:pt x="3301872" y="0"/>
                        </a:cubicBezTo>
                        <a:cubicBezTo>
                          <a:pt x="3615804" y="-10030"/>
                          <a:pt x="3635057" y="35436"/>
                          <a:pt x="3747453" y="0"/>
                        </a:cubicBezTo>
                        <a:cubicBezTo>
                          <a:pt x="3859849" y="-35436"/>
                          <a:pt x="4162676" y="61902"/>
                          <a:pt x="4444388" y="0"/>
                        </a:cubicBezTo>
                        <a:cubicBezTo>
                          <a:pt x="4726101" y="-61902"/>
                          <a:pt x="4797603" y="42836"/>
                          <a:pt x="5141323" y="0"/>
                        </a:cubicBezTo>
                        <a:cubicBezTo>
                          <a:pt x="5485044" y="-42836"/>
                          <a:pt x="5514774" y="4435"/>
                          <a:pt x="5712581" y="0"/>
                        </a:cubicBezTo>
                        <a:cubicBezTo>
                          <a:pt x="5910388" y="-4435"/>
                          <a:pt x="6089311" y="36269"/>
                          <a:pt x="6283839" y="0"/>
                        </a:cubicBezTo>
                        <a:cubicBezTo>
                          <a:pt x="6303593" y="126466"/>
                          <a:pt x="6231391" y="396010"/>
                          <a:pt x="6283839" y="550575"/>
                        </a:cubicBezTo>
                        <a:cubicBezTo>
                          <a:pt x="6160721" y="581847"/>
                          <a:pt x="6070637" y="511567"/>
                          <a:pt x="5901096" y="550575"/>
                        </a:cubicBezTo>
                        <a:cubicBezTo>
                          <a:pt x="5731555" y="589583"/>
                          <a:pt x="5394765" y="504864"/>
                          <a:pt x="5204161" y="550575"/>
                        </a:cubicBezTo>
                        <a:cubicBezTo>
                          <a:pt x="5013558" y="596286"/>
                          <a:pt x="4978235" y="520100"/>
                          <a:pt x="4758580" y="550575"/>
                        </a:cubicBezTo>
                        <a:cubicBezTo>
                          <a:pt x="4538925" y="581050"/>
                          <a:pt x="4331042" y="492768"/>
                          <a:pt x="4187322" y="550575"/>
                        </a:cubicBezTo>
                        <a:cubicBezTo>
                          <a:pt x="4043602" y="608382"/>
                          <a:pt x="3827964" y="536573"/>
                          <a:pt x="3490387" y="550575"/>
                        </a:cubicBezTo>
                        <a:cubicBezTo>
                          <a:pt x="3152810" y="564577"/>
                          <a:pt x="3170128" y="509043"/>
                          <a:pt x="2919129" y="550575"/>
                        </a:cubicBezTo>
                        <a:cubicBezTo>
                          <a:pt x="2668130" y="592107"/>
                          <a:pt x="2710202" y="530201"/>
                          <a:pt x="2536386" y="550575"/>
                        </a:cubicBezTo>
                        <a:cubicBezTo>
                          <a:pt x="2362570" y="570949"/>
                          <a:pt x="2307320" y="504609"/>
                          <a:pt x="2090805" y="550575"/>
                        </a:cubicBezTo>
                        <a:cubicBezTo>
                          <a:pt x="1874290" y="596541"/>
                          <a:pt x="1534743" y="481719"/>
                          <a:pt x="1393870" y="550575"/>
                        </a:cubicBezTo>
                        <a:cubicBezTo>
                          <a:pt x="1252997" y="619431"/>
                          <a:pt x="1003291" y="499963"/>
                          <a:pt x="822612" y="550575"/>
                        </a:cubicBezTo>
                        <a:cubicBezTo>
                          <a:pt x="641933" y="601187"/>
                          <a:pt x="187511" y="525003"/>
                          <a:pt x="0" y="550575"/>
                        </a:cubicBezTo>
                        <a:cubicBezTo>
                          <a:pt x="-62008" y="407272"/>
                          <a:pt x="47232" y="19411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0947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E950F-1BE6-855C-39B1-D253FB733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/>
          <a:p>
            <a:r>
              <a:rPr lang="en-US" dirty="0"/>
              <a:t>Evaluation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C3F1D2-79C1-405F-ECD5-6905EEA951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068387"/>
          </a:xfrm>
        </p:spPr>
        <p:txBody>
          <a:bodyPr>
            <a:normAutofit/>
          </a:bodyPr>
          <a:lstStyle/>
          <a:p>
            <a:r>
              <a:rPr lang="en-US" dirty="0"/>
              <a:t>How applications are evaluated</a:t>
            </a:r>
          </a:p>
        </p:txBody>
      </p:sp>
    </p:spTree>
    <p:extLst>
      <p:ext uri="{BB962C8B-B14F-4D97-AF65-F5344CB8AC3E}">
        <p14:creationId xmlns:p14="http://schemas.microsoft.com/office/powerpoint/2010/main" val="7777564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B9FDE1-C9C2-FD29-C5CB-36B55144F6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4900" y="2075935"/>
            <a:ext cx="5479878" cy="447314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US" sz="2400" dirty="0">
                <a:solidFill>
                  <a:schemeClr val="bg1"/>
                </a:solidFill>
              </a:rPr>
              <a:t>Panel of community members review each grant</a:t>
            </a:r>
          </a:p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US" sz="2400" dirty="0">
                <a:solidFill>
                  <a:schemeClr val="bg1"/>
                </a:solidFill>
              </a:rPr>
              <a:t>Panelists base funding decisions on the quality of the grant application, not on their relationship with, or knowledge of, the organization</a:t>
            </a:r>
          </a:p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US" sz="2400" dirty="0">
                <a:solidFill>
                  <a:schemeClr val="bg1"/>
                </a:solidFill>
              </a:rPr>
              <a:t>Panelists review overall completeness of the grant and score applications on specific criteria</a:t>
            </a:r>
          </a:p>
          <a:p>
            <a:pPr>
              <a:lnSpc>
                <a:spcPct val="100000"/>
              </a:lnSpc>
              <a:spcBef>
                <a:spcPts val="800"/>
              </a:spcBef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7E5197-C6C3-B432-D688-3016CF3B2D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Subgrant Panels</a:t>
            </a:r>
          </a:p>
        </p:txBody>
      </p:sp>
      <p:pic>
        <p:nvPicPr>
          <p:cNvPr id="7" name="Picture Placeholder 6" descr="A circular icon of a group of people giving star ratings">
            <a:extLst>
              <a:ext uri="{FF2B5EF4-FFF2-40B4-BE49-F238E27FC236}">
                <a16:creationId xmlns:a16="http://schemas.microsoft.com/office/drawing/2014/main" id="{020BDB27-3BCC-1EC1-34E3-72D2D1E69BC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0" r="26030"/>
          <a:stretch/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0036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B9FDE1-C9C2-FD29-C5CB-36B55144F6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4900" y="1977082"/>
            <a:ext cx="5554019" cy="4448432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800"/>
              </a:spcBef>
            </a:pPr>
            <a:r>
              <a:rPr lang="en-US" sz="2300" dirty="0"/>
              <a:t>Investment will address specific organizational needs and goals</a:t>
            </a:r>
          </a:p>
          <a:p>
            <a:pPr>
              <a:lnSpc>
                <a:spcPct val="110000"/>
              </a:lnSpc>
              <a:spcBef>
                <a:spcPts val="800"/>
              </a:spcBef>
            </a:pPr>
            <a:r>
              <a:rPr lang="en-US" sz="2300" dirty="0"/>
              <a:t>Identification of consultants or community partners to implement project</a:t>
            </a:r>
          </a:p>
          <a:p>
            <a:pPr>
              <a:lnSpc>
                <a:spcPct val="110000"/>
              </a:lnSpc>
              <a:spcBef>
                <a:spcPts val="800"/>
              </a:spcBef>
            </a:pPr>
            <a:r>
              <a:rPr lang="en-US" sz="2300" dirty="0"/>
              <a:t>Ability to communicate specific outcomes or goals for the grant</a:t>
            </a:r>
          </a:p>
          <a:p>
            <a:pPr>
              <a:lnSpc>
                <a:spcPct val="110000"/>
              </a:lnSpc>
              <a:spcBef>
                <a:spcPts val="800"/>
              </a:spcBef>
            </a:pPr>
            <a:r>
              <a:rPr lang="en-US" sz="2300" dirty="0"/>
              <a:t>Ability to plan and implement</a:t>
            </a:r>
          </a:p>
          <a:p>
            <a:pPr>
              <a:lnSpc>
                <a:spcPct val="110000"/>
              </a:lnSpc>
              <a:spcBef>
                <a:spcPts val="800"/>
              </a:spcBef>
            </a:pPr>
            <a:r>
              <a:rPr lang="en-US" sz="2300" dirty="0"/>
              <a:t>Stability and fiscal responsibility of the organization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FCC54-79CA-4E6A-6E1E-C4D1BA6387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Criteria</a:t>
            </a:r>
          </a:p>
        </p:txBody>
      </p:sp>
      <p:pic>
        <p:nvPicPr>
          <p:cNvPr id="7" name="Picture Placeholder 6" descr="A circular icon of a clipboard with a checklist">
            <a:extLst>
              <a:ext uri="{FF2B5EF4-FFF2-40B4-BE49-F238E27FC236}">
                <a16:creationId xmlns:a16="http://schemas.microsoft.com/office/drawing/2014/main" id="{0204B7A2-36CB-A70C-25D1-A03729EA4CA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0" r="26030"/>
          <a:stretch/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1971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B9FDE1-C9C2-FD29-C5CB-36B55144F6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4900" y="2100648"/>
            <a:ext cx="5157787" cy="449785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800"/>
              </a:spcBef>
              <a:spcAft>
                <a:spcPts val="2000"/>
              </a:spcAft>
              <a:buNone/>
            </a:pPr>
            <a:r>
              <a:rPr lang="en-US" sz="2000" dirty="0"/>
              <a:t>Your organization will enter into a contractual agreement with </a:t>
            </a:r>
            <a:r>
              <a:rPr lang="en-US" sz="2000" dirty="0">
                <a:highlight>
                  <a:srgbClr val="FFFF00"/>
                </a:highlight>
              </a:rPr>
              <a:t>&lt;Your County Arts Council Name Here&gt;. </a:t>
            </a:r>
          </a:p>
          <a:p>
            <a:pPr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</a:pPr>
            <a:r>
              <a:rPr lang="en-US" sz="2000" dirty="0"/>
              <a:t>Submittal of No Overdue Tax Debts Form</a:t>
            </a:r>
          </a:p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US" sz="2000" dirty="0"/>
              <a:t>Your organization is required to complete a final report by June 30 with:</a:t>
            </a:r>
          </a:p>
          <a:p>
            <a:pPr lvl="1">
              <a:lnSpc>
                <a:spcPct val="100000"/>
              </a:lnSpc>
              <a:spcBef>
                <a:spcPts val="800"/>
              </a:spcBef>
            </a:pPr>
            <a:r>
              <a:rPr lang="en-US" sz="1800" dirty="0"/>
              <a:t>Audience numbers</a:t>
            </a:r>
          </a:p>
          <a:p>
            <a:pPr lvl="1">
              <a:lnSpc>
                <a:spcPct val="100000"/>
              </a:lnSpc>
              <a:spcBef>
                <a:spcPts val="800"/>
              </a:spcBef>
            </a:pPr>
            <a:r>
              <a:rPr lang="en-US" sz="1800" dirty="0"/>
              <a:t>Audience demographics</a:t>
            </a:r>
          </a:p>
          <a:p>
            <a:pPr lvl="1">
              <a:lnSpc>
                <a:spcPct val="100000"/>
              </a:lnSpc>
              <a:spcBef>
                <a:spcPts val="800"/>
              </a:spcBef>
            </a:pPr>
            <a:r>
              <a:rPr lang="en-US" sz="1800" dirty="0"/>
              <a:t>Demonstrate use of N.C. Arts Council logo and credit line on promotional materials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4FD777D-C876-036D-F63B-ECDA682023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If you get funded…</a:t>
            </a:r>
          </a:p>
        </p:txBody>
      </p:sp>
      <p:pic>
        <p:nvPicPr>
          <p:cNvPr id="9" name="Picture Placeholder 8" descr="A circular icon of a hand holding a bag of money">
            <a:extLst>
              <a:ext uri="{FF2B5EF4-FFF2-40B4-BE49-F238E27FC236}">
                <a16:creationId xmlns:a16="http://schemas.microsoft.com/office/drawing/2014/main" id="{AAAC0B0E-537F-BA8D-6367-79AAE32C45B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0" r="26030"/>
          <a:stretch/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1798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B9FDE1-C9C2-FD29-C5CB-36B55144F6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4900" y="2116183"/>
            <a:ext cx="5157787" cy="433191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b="1" dirty="0"/>
              <a:t>Late final reports = no funding next  grant cycle.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400" dirty="0"/>
              <a:t>Keep local arts council updated on the progress of your program. If something changes and you can’t use all the funds, your local arts council must know by </a:t>
            </a:r>
            <a:r>
              <a:rPr lang="en-US" sz="2400" b="1" dirty="0"/>
              <a:t>April</a:t>
            </a:r>
            <a:r>
              <a:rPr lang="en-US" sz="2400" dirty="0"/>
              <a:t>. They will need to roll the funds into one of their programs.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C4C288-B6F0-C55D-0FC4-D38561A351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If you get funded…cont.</a:t>
            </a:r>
          </a:p>
        </p:txBody>
      </p:sp>
      <p:pic>
        <p:nvPicPr>
          <p:cNvPr id="7" name="Picture Placeholder 6" descr="A circular icon of an exclamation mark">
            <a:extLst>
              <a:ext uri="{FF2B5EF4-FFF2-40B4-BE49-F238E27FC236}">
                <a16:creationId xmlns:a16="http://schemas.microsoft.com/office/drawing/2014/main" id="{D39AB90C-4342-CB28-7A4D-AF378B64164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0" r="26030"/>
          <a:stretch/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715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F31B7-CED8-056F-C735-3698EF8D6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/>
              <a:t>Grassroots Arts Program Federal Funding (ARPA)</a:t>
            </a:r>
          </a:p>
        </p:txBody>
      </p:sp>
      <p:sp>
        <p:nvSpPr>
          <p:cNvPr id="4" name="Content Placeholder 3" descr="North Carolina Legislature has designated $10 M in American Rescue Plan Act (ARPA) funds to be distributed through the Grassroots network over two years with no match required.  &#10;ARPA funds will be distributed in two installments:• $5 million in FY 2022-23• $5 million in FY 2023-24">
            <a:extLst>
              <a:ext uri="{FF2B5EF4-FFF2-40B4-BE49-F238E27FC236}">
                <a16:creationId xmlns:a16="http://schemas.microsoft.com/office/drawing/2014/main" id="{DAB9FDE1-C9C2-FD29-C5CB-36B55144F6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78865" y="2519681"/>
            <a:ext cx="7570382" cy="365728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3200"/>
              </a:spcBef>
              <a:buNone/>
            </a:pPr>
            <a:r>
              <a:rPr lang="en-US" dirty="0"/>
              <a:t>North Carolina legislature has designated $10 million in American Rescue Plan Act (ARPA) funds to be distributed through the Grassroots network over two years </a:t>
            </a:r>
            <a:r>
              <a:rPr lang="en-US" b="1" i="1" dirty="0"/>
              <a:t>with no match required.  </a:t>
            </a:r>
          </a:p>
          <a:p>
            <a:pPr marL="0" indent="0">
              <a:lnSpc>
                <a:spcPct val="100000"/>
              </a:lnSpc>
              <a:spcBef>
                <a:spcPts val="3200"/>
              </a:spcBef>
              <a:buNone/>
            </a:pPr>
            <a:r>
              <a:rPr lang="en-US" sz="2400" dirty="0"/>
              <a:t>ARPA funds will be distributed in two installments: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$5 million in FY 2022-23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$5 million in FY 2023-24</a:t>
            </a:r>
          </a:p>
          <a:p>
            <a:pPr marL="0" indent="0">
              <a:lnSpc>
                <a:spcPct val="100000"/>
              </a:lnSpc>
              <a:buNone/>
            </a:pPr>
            <a:endParaRPr lang="en-US" b="1" i="1" dirty="0"/>
          </a:p>
          <a:p>
            <a:pPr marL="0" indent="0">
              <a:lnSpc>
                <a:spcPct val="100000"/>
              </a:lnSpc>
              <a:buNone/>
            </a:pPr>
            <a:endParaRPr lang="en-US" b="1" i="1" dirty="0"/>
          </a:p>
        </p:txBody>
      </p:sp>
      <p:grpSp>
        <p:nvGrpSpPr>
          <p:cNvPr id="13" name="Group 12" descr="North Carolina Legislature has designated $10 M in American Rescue Plan Act (ARPA) funds to be distributed through the Grassroots network over two years with no match required.  &#10;ARPA funds will be distributed in two installments:• $5 million in FY 2022-23• $5 million in FY 2023-24">
            <a:extLst>
              <a:ext uri="{FF2B5EF4-FFF2-40B4-BE49-F238E27FC236}">
                <a16:creationId xmlns:a16="http://schemas.microsoft.com/office/drawing/2014/main" id="{B0986222-39F4-0157-0B8F-6D08016E3091}"/>
              </a:ext>
            </a:extLst>
          </p:cNvPr>
          <p:cNvGrpSpPr/>
          <p:nvPr/>
        </p:nvGrpSpPr>
        <p:grpSpPr>
          <a:xfrm>
            <a:off x="1059526" y="2634544"/>
            <a:ext cx="2094741" cy="3038629"/>
            <a:chOff x="1378502" y="2634544"/>
            <a:chExt cx="2094741" cy="303862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33DFA12-A203-E014-131B-EB65E8EBD907}"/>
                </a:ext>
              </a:extLst>
            </p:cNvPr>
            <p:cNvSpPr txBox="1"/>
            <p:nvPr/>
          </p:nvSpPr>
          <p:spPr>
            <a:xfrm>
              <a:off x="2523217" y="5303841"/>
              <a:ext cx="9500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FY23-24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786714C-394E-6FA6-C9D5-030F6D3596DC}"/>
                </a:ext>
              </a:extLst>
            </p:cNvPr>
            <p:cNvSpPr txBox="1"/>
            <p:nvPr/>
          </p:nvSpPr>
          <p:spPr>
            <a:xfrm>
              <a:off x="1378502" y="5303841"/>
              <a:ext cx="9500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FY22-23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796CAE4-B760-04C6-0CB1-187F323F3EB4}"/>
                </a:ext>
              </a:extLst>
            </p:cNvPr>
            <p:cNvSpPr txBox="1"/>
            <p:nvPr/>
          </p:nvSpPr>
          <p:spPr>
            <a:xfrm>
              <a:off x="1781590" y="2634544"/>
              <a:ext cx="1327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ARPA Funds</a:t>
              </a:r>
            </a:p>
          </p:txBody>
        </p:sp>
        <p:pic>
          <p:nvPicPr>
            <p:cNvPr id="9" name="Picture 8" descr="The $10 million dollars of Grassroots ARPA (American Rescue Plan Act) funds will be distributed over two installments, $5 million dollars in FY2022-23, and $5 million dollars in FY2023-24">
              <a:extLst>
                <a:ext uri="{FF2B5EF4-FFF2-40B4-BE49-F238E27FC236}">
                  <a16:creationId xmlns:a16="http://schemas.microsoft.com/office/drawing/2014/main" id="{F70974A6-2268-E4A4-D4E8-B06AA64E67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51" t="17161" r="59695" b="17564"/>
            <a:stretch/>
          </p:blipFill>
          <p:spPr>
            <a:xfrm>
              <a:off x="1473200" y="2956278"/>
              <a:ext cx="1902336" cy="23475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619770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4CE0B-C5C1-3240-8D98-B19B3797DB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/>
              <a:t>Questions?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8718C7-84BA-A5E4-5630-B068C8EE4BB2}"/>
              </a:ext>
            </a:extLst>
          </p:cNvPr>
          <p:cNvSpPr txBox="1"/>
          <p:nvPr/>
        </p:nvSpPr>
        <p:spPr>
          <a:xfrm>
            <a:off x="1714500" y="2411551"/>
            <a:ext cx="8763000" cy="1523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/>
              <a:t>If you need help with your application, or have specific questions, contact: 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highlight>
                  <a:srgbClr val="FFFF00"/>
                </a:highlight>
              </a:rPr>
              <a:t>&lt;Contact Name&gt;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highlight>
                  <a:srgbClr val="FFFF00"/>
                </a:highlight>
              </a:rPr>
              <a:t>&lt;Contact Information&gt;</a:t>
            </a:r>
          </a:p>
          <a:p>
            <a:pPr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01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F31B7-CED8-056F-C735-3698EF8D6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b">
            <a:normAutofit/>
          </a:bodyPr>
          <a:lstStyle/>
          <a:p>
            <a:r>
              <a:rPr lang="en-US" dirty="0"/>
              <a:t>Grassroots Arts Program ARPA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B9FDE1-C9C2-FD29-C5CB-36B55144F6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dirty="0"/>
              <a:t>The Grassroots Arts Program is a partnership between local arts council and the North Carolina Arts Council. All 100 counties in N.C. receive ARPA funds on a straight per capita basis.</a:t>
            </a:r>
          </a:p>
        </p:txBody>
      </p:sp>
      <p:pic>
        <p:nvPicPr>
          <p:cNvPr id="8" name="Picture 7" descr="A map of North Carolina with all 100 counties outlines">
            <a:extLst>
              <a:ext uri="{FF2B5EF4-FFF2-40B4-BE49-F238E27FC236}">
                <a16:creationId xmlns:a16="http://schemas.microsoft.com/office/drawing/2014/main" id="{0B863386-3B72-E0D3-E80B-03BF55EFBA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971451"/>
            <a:ext cx="5181600" cy="20596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15739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F31B7-CED8-056F-C735-3698EF8D6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b">
            <a:normAutofit/>
          </a:bodyPr>
          <a:lstStyle/>
          <a:p>
            <a:r>
              <a:rPr lang="en-US" dirty="0"/>
              <a:t>Grassroots Arts Program ARPA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B9FDE1-C9C2-FD29-C5CB-36B55144F6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In counties with populations of 50,000 or more, the local arts council must distribute 50 percent of the Grassroots Arts ARPA funds to local arts organizations through a competitive grant process.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" name="Picture 9" descr="The Grassroots program granting process">
            <a:extLst>
              <a:ext uri="{FF2B5EF4-FFF2-40B4-BE49-F238E27FC236}">
                <a16:creationId xmlns:a16="http://schemas.microsoft.com/office/drawing/2014/main" id="{603AFB0D-E095-B8E1-3ACC-F550594775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16" b="45579"/>
          <a:stretch/>
        </p:blipFill>
        <p:spPr>
          <a:xfrm>
            <a:off x="6172200" y="3403718"/>
            <a:ext cx="5181600" cy="11951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45555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9EEB36-2BD5-D778-A318-EA6D20F773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70600" y="2519681"/>
            <a:ext cx="5181600" cy="365728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cs typeface="Calibri"/>
              </a:rPr>
              <a:t>Grassroots Partners are required to assign a percentage of the funds to support BIPOC* arts organizations and/or multicultural programming.   </a:t>
            </a: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r>
              <a:rPr lang="en-US" sz="2600" i="1" dirty="0">
                <a:cs typeface="Calibri"/>
              </a:rPr>
              <a:t>*Black, Indigenous people of color</a:t>
            </a:r>
            <a:endParaRPr lang="en-US" sz="2600" i="1" dirty="0"/>
          </a:p>
          <a:p>
            <a:endParaRPr lang="en-US" dirty="0"/>
          </a:p>
        </p:txBody>
      </p:sp>
      <p:pic>
        <p:nvPicPr>
          <p:cNvPr id="11" name="Picture 10" descr="Icons of people in various shades of green forming the shape of the state of North Carolina">
            <a:extLst>
              <a:ext uri="{FF2B5EF4-FFF2-40B4-BE49-F238E27FC236}">
                <a16:creationId xmlns:a16="http://schemas.microsoft.com/office/drawing/2014/main" id="{E825312A-41B0-436B-70D1-9BAD33A52B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9" t="14557" r="11148" b="22449"/>
          <a:stretch/>
        </p:blipFill>
        <p:spPr>
          <a:xfrm>
            <a:off x="733166" y="3073277"/>
            <a:ext cx="5218324" cy="2184524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111ECDDC-4122-6C6E-E93A-54EF6E0202AF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b="1" i="0" kern="1200">
                <a:solidFill>
                  <a:srgbClr val="2B2666"/>
                </a:solidFill>
                <a:latin typeface="Fira Sans SemiBold" panose="020B0503050000020004" pitchFamily="34" charset="0"/>
                <a:ea typeface="Fira Sans SemiBold" panose="020B0503050000020004" pitchFamily="34" charset="0"/>
                <a:cs typeface="+mj-cs"/>
              </a:defRPr>
            </a:lvl1pPr>
          </a:lstStyle>
          <a:p>
            <a:r>
              <a:rPr lang="en-US"/>
              <a:t>Grassroots Arts Program ARPA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482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FA2F713-7F45-F851-2EB7-0D2593BA5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66868" y="2338489"/>
            <a:ext cx="2774290" cy="541192"/>
          </a:xfrm>
          <a:prstGeom prst="roundRect">
            <a:avLst/>
          </a:prstGeom>
          <a:solidFill>
            <a:srgbClr val="079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A64EB16-180E-8932-0424-01DFD1ECA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46328" y="2338489"/>
            <a:ext cx="2774290" cy="541192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C05C2AB5-D9F3-DBE1-E694-817AA3557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34351" y="2338488"/>
            <a:ext cx="3000681" cy="541193"/>
          </a:xfrm>
          <a:prstGeom prst="roundRect">
            <a:avLst/>
          </a:prstGeom>
          <a:solidFill>
            <a:srgbClr val="FFCA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B9FDE1-C9C2-FD29-C5CB-36B55144F6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59556" y="2311133"/>
            <a:ext cx="2775866" cy="311109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2A2666"/>
                </a:solidFill>
              </a:rPr>
              <a:t>BUILD</a:t>
            </a:r>
            <a:endParaRPr lang="en-US" sz="2000" dirty="0">
              <a:solidFill>
                <a:srgbClr val="2A2666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2A2666"/>
                </a:solidFill>
              </a:rPr>
              <a:t>sustainability</a:t>
            </a:r>
            <a:br>
              <a:rPr lang="en-US" sz="2000" dirty="0">
                <a:solidFill>
                  <a:srgbClr val="2A2666"/>
                </a:solidFill>
              </a:rPr>
            </a:br>
            <a:r>
              <a:rPr lang="en-US" sz="2000" dirty="0">
                <a:solidFill>
                  <a:srgbClr val="2A2666"/>
                </a:solidFill>
              </a:rPr>
              <a:t>of your arts organization or art programs (beyond projects, investing in operations, and staff).</a:t>
            </a:r>
          </a:p>
          <a:p>
            <a:pPr marL="0" indent="0">
              <a:buNone/>
            </a:pPr>
            <a:endParaRPr lang="en-US" sz="2000" dirty="0">
              <a:solidFill>
                <a:srgbClr val="2A2666"/>
              </a:solidFill>
            </a:endParaRP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E637305A-FDDD-2E66-4BE7-331B57C5252F}"/>
              </a:ext>
            </a:extLst>
          </p:cNvPr>
          <p:cNvSpPr txBox="1">
            <a:spLocks/>
          </p:cNvSpPr>
          <p:nvPr/>
        </p:nvSpPr>
        <p:spPr>
          <a:xfrm>
            <a:off x="4541068" y="2302984"/>
            <a:ext cx="2799645" cy="35399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1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73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dirty="0">
                <a:solidFill>
                  <a:srgbClr val="2A2666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DEVELOP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000" dirty="0">
                <a:solidFill>
                  <a:srgbClr val="2A2666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new relationships with BIPOC* arts organizations and artists. 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000" dirty="0">
              <a:solidFill>
                <a:srgbClr val="2A2666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C7CDA2B7-9605-71E3-A49F-477FF6AC53CA}"/>
              </a:ext>
            </a:extLst>
          </p:cNvPr>
          <p:cNvSpPr txBox="1">
            <a:spLocks/>
          </p:cNvSpPr>
          <p:nvPr/>
        </p:nvSpPr>
        <p:spPr>
          <a:xfrm>
            <a:off x="8135451" y="2315683"/>
            <a:ext cx="2991555" cy="39687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1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73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dirty="0">
                <a:solidFill>
                  <a:srgbClr val="2A2666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INVEST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000" dirty="0">
                <a:solidFill>
                  <a:srgbClr val="2A2666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in capacity </a:t>
            </a:r>
            <a:br>
              <a:rPr lang="en-US" sz="2000" dirty="0">
                <a:solidFill>
                  <a:srgbClr val="2A2666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</a:br>
            <a:r>
              <a:rPr lang="en-US" sz="2000" dirty="0">
                <a:solidFill>
                  <a:srgbClr val="2A2666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building for your organization (shared trainings, specific capacity-building tailored to your organizations, strategic planning).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000" dirty="0">
              <a:solidFill>
                <a:srgbClr val="2A2666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991BCA48-1399-65A7-B1A6-9EF76559B388}"/>
              </a:ext>
            </a:extLst>
          </p:cNvPr>
          <p:cNvSpPr txBox="1">
            <a:spLocks/>
          </p:cNvSpPr>
          <p:nvPr/>
        </p:nvSpPr>
        <p:spPr>
          <a:xfrm>
            <a:off x="4656749" y="4769539"/>
            <a:ext cx="2410189" cy="10780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1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73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800"/>
              </a:spcBef>
              <a:buNone/>
            </a:pPr>
            <a:r>
              <a:rPr lang="en-US" sz="1800" i="1" baseline="30000" dirty="0">
                <a:solidFill>
                  <a:srgbClr val="2A2666"/>
                </a:solidFill>
              </a:rPr>
              <a:t>*</a:t>
            </a:r>
            <a:r>
              <a:rPr lang="en-US" sz="1800" i="1" dirty="0">
                <a:solidFill>
                  <a:srgbClr val="2A2666"/>
                </a:solidFill>
              </a:rPr>
              <a:t>Black, indigenous, and people of color.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C56CF01-3D6C-49D5-6812-660CEC12AE9B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b="1" i="0" kern="1200">
                <a:solidFill>
                  <a:srgbClr val="2B2666"/>
                </a:solidFill>
                <a:latin typeface="Fira Sans SemiBold" panose="020B0503050000020004" pitchFamily="34" charset="0"/>
                <a:ea typeface="Fira Sans SemiBold" panose="020B0503050000020004" pitchFamily="34" charset="0"/>
                <a:cs typeface="+mj-cs"/>
              </a:defRPr>
            </a:lvl1pPr>
          </a:lstStyle>
          <a:p>
            <a:r>
              <a:rPr lang="en-US" dirty="0"/>
              <a:t>Strategy for ARPA funds </a:t>
            </a:r>
          </a:p>
        </p:txBody>
      </p:sp>
    </p:spTree>
    <p:extLst>
      <p:ext uri="{BB962C8B-B14F-4D97-AF65-F5344CB8AC3E}">
        <p14:creationId xmlns:p14="http://schemas.microsoft.com/office/powerpoint/2010/main" val="2365586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B9FDE1-C9C2-FD29-C5CB-36B55144F6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57599" y="1951892"/>
            <a:ext cx="7631724" cy="4519246"/>
          </a:xfrm>
        </p:spPr>
        <p:txBody>
          <a:bodyPr>
            <a:noAutofit/>
          </a:bodyPr>
          <a:lstStyle/>
          <a:p>
            <a:r>
              <a:rPr lang="en-US" sz="2400" dirty="0"/>
              <a:t>While nonprofit status is preferred, organizations that have been in operation for at least one year may apply. </a:t>
            </a:r>
          </a:p>
          <a:p>
            <a:r>
              <a:rPr lang="en-US" sz="2400" dirty="0"/>
              <a:t>All organizations must reside and carry out projects in </a:t>
            </a:r>
            <a:r>
              <a:rPr lang="en-US" sz="2400" dirty="0">
                <a:highlight>
                  <a:srgbClr val="FFFF00"/>
                </a:highlight>
              </a:rPr>
              <a:t>&lt;your county name&gt;. </a:t>
            </a:r>
          </a:p>
          <a:p>
            <a:r>
              <a:rPr lang="en-US" sz="2400" dirty="0"/>
              <a:t>Projects must take place between </a:t>
            </a:r>
            <a:br>
              <a:rPr lang="en-US" sz="2400" dirty="0"/>
            </a:br>
            <a:r>
              <a:rPr lang="en-US" sz="2400" dirty="0"/>
              <a:t>July 1, 2023 and June 15, 2024.</a:t>
            </a:r>
          </a:p>
          <a:p>
            <a:r>
              <a:rPr lang="en-US" sz="2400" dirty="0"/>
              <a:t>Only complete applications received by the due date will be considered. </a:t>
            </a:r>
          </a:p>
          <a:p>
            <a:endParaRPr lang="en-US" sz="2400" dirty="0"/>
          </a:p>
        </p:txBody>
      </p:sp>
      <p:pic>
        <p:nvPicPr>
          <p:cNvPr id="5" name="Picture 4" descr="Checkmark in a circle">
            <a:extLst>
              <a:ext uri="{FF2B5EF4-FFF2-40B4-BE49-F238E27FC236}">
                <a16:creationId xmlns:a16="http://schemas.microsoft.com/office/drawing/2014/main" id="{BEACADF7-FED8-A670-DB2C-7BF4E1B856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5" t="29074" r="38541" b="28889"/>
          <a:stretch/>
        </p:blipFill>
        <p:spPr>
          <a:xfrm>
            <a:off x="1566849" y="2078807"/>
            <a:ext cx="1592244" cy="162959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F818E33-49AC-D60A-8006-A31CF0DEFF2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b="1" i="0" kern="1200">
                <a:solidFill>
                  <a:srgbClr val="2B2666"/>
                </a:solidFill>
                <a:latin typeface="Fira Sans SemiBold" panose="020B0503050000020004" pitchFamily="34" charset="0"/>
                <a:ea typeface="Fira Sans SemiBold" panose="020B0503050000020004" pitchFamily="34" charset="0"/>
                <a:cs typeface="+mj-cs"/>
              </a:defRPr>
            </a:lvl1pPr>
          </a:lstStyle>
          <a:p>
            <a:r>
              <a:rPr lang="en-US" dirty="0"/>
              <a:t>Eligibility for application</a:t>
            </a:r>
          </a:p>
        </p:txBody>
      </p:sp>
    </p:spTree>
    <p:extLst>
      <p:ext uri="{BB962C8B-B14F-4D97-AF65-F5344CB8AC3E}">
        <p14:creationId xmlns:p14="http://schemas.microsoft.com/office/powerpoint/2010/main" val="1816247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4C71A-6A83-32DC-C840-56219836D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500188"/>
            <a:ext cx="10515600" cy="2852737"/>
          </a:xfrm>
        </p:spPr>
        <p:txBody>
          <a:bodyPr anchor="b">
            <a:normAutofit/>
          </a:bodyPr>
          <a:lstStyle/>
          <a:p>
            <a:r>
              <a:rPr lang="en-US" dirty="0"/>
              <a:t>Examples of ARPA fund investments</a:t>
            </a:r>
          </a:p>
        </p:txBody>
      </p:sp>
    </p:spTree>
    <p:extLst>
      <p:ext uri="{BB962C8B-B14F-4D97-AF65-F5344CB8AC3E}">
        <p14:creationId xmlns:p14="http://schemas.microsoft.com/office/powerpoint/2010/main" val="1146814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B9FDE1-C9C2-FD29-C5CB-36B55144F6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7920" y="2087592"/>
            <a:ext cx="5381413" cy="443397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US" sz="2200" dirty="0">
                <a:solidFill>
                  <a:srgbClr val="2A2666"/>
                </a:solidFill>
              </a:rPr>
              <a:t>Consultants for strategic-planning</a:t>
            </a:r>
          </a:p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US" sz="2200" dirty="0">
                <a:solidFill>
                  <a:srgbClr val="2A2666"/>
                </a:solidFill>
              </a:rPr>
              <a:t>Developing a fundraising plan</a:t>
            </a:r>
          </a:p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US" sz="2200" dirty="0">
                <a:solidFill>
                  <a:srgbClr val="2A2666"/>
                </a:solidFill>
              </a:rPr>
              <a:t>Professional marketing plan</a:t>
            </a:r>
          </a:p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US" sz="2200" dirty="0">
                <a:solidFill>
                  <a:srgbClr val="2A2666"/>
                </a:solidFill>
              </a:rPr>
              <a:t>Website refresh</a:t>
            </a:r>
          </a:p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US" sz="2200" dirty="0">
                <a:solidFill>
                  <a:srgbClr val="2A2666"/>
                </a:solidFill>
              </a:rPr>
              <a:t>Program evaluation</a:t>
            </a:r>
          </a:p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US" sz="2200" dirty="0">
                <a:solidFill>
                  <a:srgbClr val="2A2666"/>
                </a:solidFill>
              </a:rPr>
              <a:t>Board training</a:t>
            </a:r>
          </a:p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US" sz="2200" dirty="0">
                <a:solidFill>
                  <a:srgbClr val="2A2666"/>
                </a:solidFill>
              </a:rPr>
              <a:t>Staff training or professional development</a:t>
            </a:r>
          </a:p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US" sz="2200" dirty="0">
                <a:solidFill>
                  <a:srgbClr val="2A2666"/>
                </a:solidFill>
              </a:rPr>
              <a:t>Diversity, equity, accessibility, and inclusion training.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514FC0C-3A94-1B2F-E836-0D777B5C8F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r>
              <a:rPr lang="en-US" sz="4400" dirty="0">
                <a:solidFill>
                  <a:srgbClr val="2A2666"/>
                </a:solidFill>
              </a:rPr>
              <a:t>Capacity building</a:t>
            </a:r>
          </a:p>
        </p:txBody>
      </p:sp>
      <p:pic>
        <p:nvPicPr>
          <p:cNvPr id="12" name="Picture Placeholder 11" descr="A circular icon of arrows pushing against a bounding box">
            <a:extLst>
              <a:ext uri="{FF2B5EF4-FFF2-40B4-BE49-F238E27FC236}">
                <a16:creationId xmlns:a16="http://schemas.microsoft.com/office/drawing/2014/main" id="{75B4B647-EBD0-EA4B-7262-F0D95D6F05D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0" r="26030"/>
          <a:stretch/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85382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CAC-PowerPoint-Template-2023" id="{21422257-70F1-9C4C-8FAC-DA355449A85A}" vid="{1A8E56C8-6D4B-5242-96CD-14A8CFDAC27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cb6f0f2-89fb-4381-9cb2-a2abf7f796a9" xsi:nil="true"/>
    <lcf76f155ced4ddcb4097134ff3c332f xmlns="9bf525fb-8aec-463c-8437-5573e00e06f0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1A7BE11EB38E4299DD6EA58AED5D3F" ma:contentTypeVersion="15" ma:contentTypeDescription="Create a new document." ma:contentTypeScope="" ma:versionID="ce21c069b6e599c97681ae2c1aa8055a">
  <xsd:schema xmlns:xsd="http://www.w3.org/2001/XMLSchema" xmlns:xs="http://www.w3.org/2001/XMLSchema" xmlns:p="http://schemas.microsoft.com/office/2006/metadata/properties" xmlns:ns2="9bf525fb-8aec-463c-8437-5573e00e06f0" xmlns:ns3="4cb6f0f2-89fb-4381-9cb2-a2abf7f796a9" targetNamespace="http://schemas.microsoft.com/office/2006/metadata/properties" ma:root="true" ma:fieldsID="01c5cf7ebe18106d80b0b2fe3857c46a" ns2:_="" ns3:_="">
    <xsd:import namespace="9bf525fb-8aec-463c-8437-5573e00e06f0"/>
    <xsd:import namespace="4cb6f0f2-89fb-4381-9cb2-a2abf7f796a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f525fb-8aec-463c-8437-5573e00e06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da2157d8-ccc1-4fc8-a2a4-3f8f6553454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b6f0f2-89fb-4381-9cb2-a2abf7f796a9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1c61abb9-490a-40d2-b969-a516ea1ea38e}" ma:internalName="TaxCatchAll" ma:showField="CatchAllData" ma:web="4cb6f0f2-89fb-4381-9cb2-a2abf7f796a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FDF2213-B350-4E91-A8E0-BAAEEAA725B1}">
  <ds:schemaRefs>
    <ds:schemaRef ds:uri="http://schemas.microsoft.com/office/2006/metadata/properties"/>
    <ds:schemaRef ds:uri="http://schemas.microsoft.com/office/2006/documentManagement/types"/>
    <ds:schemaRef ds:uri="http://purl.org/dc/elements/1.1/"/>
    <ds:schemaRef ds:uri="4cb6f0f2-89fb-4381-9cb2-a2abf7f796a9"/>
    <ds:schemaRef ds:uri="http://purl.org/dc/terms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9bf525fb-8aec-463c-8437-5573e00e06f0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BED984F-9C18-411E-97ED-7484C25645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bf525fb-8aec-463c-8437-5573e00e06f0"/>
    <ds:schemaRef ds:uri="4cb6f0f2-89fb-4381-9cb2-a2abf7f796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236D6F9-1B0E-4544-B02B-CCDB99D769F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</TotalTime>
  <Words>783</Words>
  <Application>Microsoft Macintosh PowerPoint</Application>
  <PresentationFormat>Widescreen</PresentationFormat>
  <Paragraphs>88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Fira Sans</vt:lpstr>
      <vt:lpstr>Fira Sans SemiBold</vt:lpstr>
      <vt:lpstr>1_Office Theme</vt:lpstr>
      <vt:lpstr>Grassroots ARPA Subgranting Workshop</vt:lpstr>
      <vt:lpstr>Grassroots Arts Program Federal Funding (ARPA)</vt:lpstr>
      <vt:lpstr>Grassroots Arts Program ARPA</vt:lpstr>
      <vt:lpstr>Grassroots Arts Program ARPA</vt:lpstr>
      <vt:lpstr>PowerPoint Presentation</vt:lpstr>
      <vt:lpstr>PowerPoint Presentation</vt:lpstr>
      <vt:lpstr>PowerPoint Presentation</vt:lpstr>
      <vt:lpstr>Examples of ARPA fund investments</vt:lpstr>
      <vt:lpstr>PowerPoint Presentation</vt:lpstr>
      <vt:lpstr>PowerPoint Presentation</vt:lpstr>
      <vt:lpstr>PowerPoint Presentation</vt:lpstr>
      <vt:lpstr>Application</vt:lpstr>
      <vt:lpstr>PowerPoint Presentation</vt:lpstr>
      <vt:lpstr>Application form</vt:lpstr>
      <vt:lpstr>Evaluation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McCallum, Brenna</dc:creator>
  <cp:lastModifiedBy>Chang, Ai-Ling</cp:lastModifiedBy>
  <cp:revision>8</cp:revision>
  <dcterms:created xsi:type="dcterms:W3CDTF">2020-09-16T18:37:35Z</dcterms:created>
  <dcterms:modified xsi:type="dcterms:W3CDTF">2023-08-25T19:39:28Z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0x010100C81A7BE11EB38E4299DD6EA58AED5D3F</vt:lpwstr>
  </property>
  <property fmtid="{D5CDD505-2E9C-101B-9397-08002B2CF9AE}" pid="3" name="MediaServiceImageTags">
    <vt:lpwstr/>
  </property>
</Properties>
</file>