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56" r:id="rId5"/>
    <p:sldId id="283" r:id="rId6"/>
    <p:sldId id="261" r:id="rId7"/>
    <p:sldId id="285" r:id="rId8"/>
    <p:sldId id="286" r:id="rId9"/>
    <p:sldId id="262" r:id="rId10"/>
    <p:sldId id="263" r:id="rId11"/>
    <p:sldId id="264" r:id="rId12"/>
    <p:sldId id="265" r:id="rId13"/>
    <p:sldId id="267" r:id="rId14"/>
    <p:sldId id="266" r:id="rId15"/>
    <p:sldId id="268" r:id="rId16"/>
    <p:sldId id="269" r:id="rId17"/>
    <p:sldId id="275" r:id="rId18"/>
    <p:sldId id="274" r:id="rId19"/>
    <p:sldId id="276" r:id="rId20"/>
    <p:sldId id="277" r:id="rId21"/>
    <p:sldId id="272" r:id="rId22"/>
    <p:sldId id="270" r:id="rId23"/>
    <p:sldId id="271" r:id="rId24"/>
    <p:sldId id="278" r:id="rId25"/>
    <p:sldId id="273"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64C45-9324-5EEA-6E62-F58E1C6C64E0}" name="Wienke, Janelle" initials="WJ" userId="S::janelle.wienke@dncr.nc.gov::801f46fd-2c27-4957-a85b-eaee048ccc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a:srgbClr val="E15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B7DE8-5B1A-41CB-A397-BF90D04D5D81}" v="2" dt="2025-03-19T16:33:09.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g, Ai-Ling" userId="283b28d8-91dd-456e-8554-4ef0384fe258" providerId="ADAL" clId="{0B9B7DE8-5B1A-41CB-A397-BF90D04D5D81}"/>
    <pc:docChg chg="modSld">
      <pc:chgData name="Chang, Ai-Ling" userId="283b28d8-91dd-456e-8554-4ef0384fe258" providerId="ADAL" clId="{0B9B7DE8-5B1A-41CB-A397-BF90D04D5D81}" dt="2025-03-19T16:36:10.383" v="18" actId="1076"/>
      <pc:docMkLst>
        <pc:docMk/>
      </pc:docMkLst>
      <pc:sldChg chg="addSp modSp mod">
        <pc:chgData name="Chang, Ai-Ling" userId="283b28d8-91dd-456e-8554-4ef0384fe258" providerId="ADAL" clId="{0B9B7DE8-5B1A-41CB-A397-BF90D04D5D81}" dt="2025-03-19T16:34:13.053" v="8" actId="14100"/>
        <pc:sldMkLst>
          <pc:docMk/>
          <pc:sldMk cId="4112414194" sldId="266"/>
        </pc:sldMkLst>
        <pc:picChg chg="add">
          <ac:chgData name="Chang, Ai-Ling" userId="283b28d8-91dd-456e-8554-4ef0384fe258" providerId="ADAL" clId="{0B9B7DE8-5B1A-41CB-A397-BF90D04D5D81}" dt="2025-03-19T16:33:08.488" v="0"/>
          <ac:picMkLst>
            <pc:docMk/>
            <pc:sldMk cId="4112414194" sldId="266"/>
            <ac:picMk id="2" creationId="{EA050C17-ADE0-76FB-FCB0-E6FC5FFD2FA6}"/>
          </ac:picMkLst>
        </pc:picChg>
        <pc:picChg chg="mod">
          <ac:chgData name="Chang, Ai-Ling" userId="283b28d8-91dd-456e-8554-4ef0384fe258" providerId="ADAL" clId="{0B9B7DE8-5B1A-41CB-A397-BF90D04D5D81}" dt="2025-03-19T16:34:13.053" v="8" actId="14100"/>
          <ac:picMkLst>
            <pc:docMk/>
            <pc:sldMk cId="4112414194" sldId="266"/>
            <ac:picMk id="4" creationId="{E51B35B8-A5D4-7801-71FA-C2FB3C2308FB}"/>
          </ac:picMkLst>
        </pc:picChg>
      </pc:sldChg>
      <pc:sldChg chg="modSp mod">
        <pc:chgData name="Chang, Ai-Ling" userId="283b28d8-91dd-456e-8554-4ef0384fe258" providerId="ADAL" clId="{0B9B7DE8-5B1A-41CB-A397-BF90D04D5D81}" dt="2025-03-19T16:35:16.771" v="11" actId="1076"/>
        <pc:sldMkLst>
          <pc:docMk/>
          <pc:sldMk cId="180198009" sldId="269"/>
        </pc:sldMkLst>
        <pc:picChg chg="mod">
          <ac:chgData name="Chang, Ai-Ling" userId="283b28d8-91dd-456e-8554-4ef0384fe258" providerId="ADAL" clId="{0B9B7DE8-5B1A-41CB-A397-BF90D04D5D81}" dt="2025-03-19T16:35:16.771" v="11" actId="1076"/>
          <ac:picMkLst>
            <pc:docMk/>
            <pc:sldMk cId="180198009" sldId="269"/>
            <ac:picMk id="4" creationId="{420C688B-4106-262E-16EA-AE0CB88407AC}"/>
          </ac:picMkLst>
        </pc:picChg>
      </pc:sldChg>
      <pc:sldChg chg="modSp mod">
        <pc:chgData name="Chang, Ai-Ling" userId="283b28d8-91dd-456e-8554-4ef0384fe258" providerId="ADAL" clId="{0B9B7DE8-5B1A-41CB-A397-BF90D04D5D81}" dt="2025-03-19T16:34:03.407" v="5" actId="14861"/>
        <pc:sldMkLst>
          <pc:docMk/>
          <pc:sldMk cId="3346443159" sldId="270"/>
        </pc:sldMkLst>
        <pc:picChg chg="mod">
          <ac:chgData name="Chang, Ai-Ling" userId="283b28d8-91dd-456e-8554-4ef0384fe258" providerId="ADAL" clId="{0B9B7DE8-5B1A-41CB-A397-BF90D04D5D81}" dt="2025-03-19T16:34:03.407" v="5" actId="14861"/>
          <ac:picMkLst>
            <pc:docMk/>
            <pc:sldMk cId="3346443159" sldId="270"/>
            <ac:picMk id="3" creationId="{00000000-0000-0000-0000-000000000000}"/>
          </ac:picMkLst>
        </pc:picChg>
      </pc:sldChg>
      <pc:sldChg chg="modSp mod">
        <pc:chgData name="Chang, Ai-Ling" userId="283b28d8-91dd-456e-8554-4ef0384fe258" providerId="ADAL" clId="{0B9B7DE8-5B1A-41CB-A397-BF90D04D5D81}" dt="2025-03-19T16:36:10.383" v="18" actId="1076"/>
        <pc:sldMkLst>
          <pc:docMk/>
          <pc:sldMk cId="2204426094" sldId="272"/>
        </pc:sldMkLst>
        <pc:picChg chg="mod">
          <ac:chgData name="Chang, Ai-Ling" userId="283b28d8-91dd-456e-8554-4ef0384fe258" providerId="ADAL" clId="{0B9B7DE8-5B1A-41CB-A397-BF90D04D5D81}" dt="2025-03-19T16:36:10.383" v="18" actId="1076"/>
          <ac:picMkLst>
            <pc:docMk/>
            <pc:sldMk cId="2204426094" sldId="272"/>
            <ac:picMk id="3" creationId="{B2B4D4C9-3E37-EBA6-BF5C-F7074ADF66EB}"/>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ncdcr.go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C9713F-F8FC-1CB8-3B5B-87B6E9605BD4}"/>
              </a:ext>
            </a:extLst>
          </p:cNvPr>
          <p:cNvSpPr/>
          <p:nvPr userDrawn="1"/>
        </p:nvSpPr>
        <p:spPr>
          <a:xfrm>
            <a:off x="4814888" y="-20171"/>
            <a:ext cx="7377111" cy="6878172"/>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5D3CD-483D-4FE0-F5AA-BA70DA4B1173}"/>
              </a:ext>
            </a:extLst>
          </p:cNvPr>
          <p:cNvSpPr>
            <a:spLocks noGrp="1"/>
          </p:cNvSpPr>
          <p:nvPr>
            <p:ph type="ctrTitle" hasCustomPrompt="1"/>
          </p:nvPr>
        </p:nvSpPr>
        <p:spPr>
          <a:xfrm>
            <a:off x="838200" y="685800"/>
            <a:ext cx="3962400" cy="2916238"/>
          </a:xfrm>
        </p:spPr>
        <p:txBody>
          <a:bodyPr anchor="t">
            <a:noAutofit/>
          </a:bodyPr>
          <a:lstStyle>
            <a:lvl1pPr algn="l">
              <a:lnSpc>
                <a:spcPct val="90000"/>
              </a:lnSpc>
              <a:defRPr sz="4800" b="1" i="0">
                <a:latin typeface="Fira Sans SemiBold" panose="020B0503050000020004" pitchFamily="34" charset="0"/>
                <a:ea typeface="Fira Sans SemiBold" panose="020B05030500000200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3A95C9ED-B6C4-9293-BA6A-2B294FD31CF5}"/>
              </a:ext>
            </a:extLst>
          </p:cNvPr>
          <p:cNvSpPr>
            <a:spLocks noGrp="1"/>
          </p:cNvSpPr>
          <p:nvPr>
            <p:ph type="subTitle" idx="1" hasCustomPrompt="1"/>
          </p:nvPr>
        </p:nvSpPr>
        <p:spPr>
          <a:xfrm>
            <a:off x="838200" y="3637190"/>
            <a:ext cx="3962400" cy="1183581"/>
          </a:xfrm>
        </p:spPr>
        <p:txBody>
          <a:bodyPr/>
          <a:lstStyle>
            <a:lvl1pPr marL="0" indent="0" algn="l">
              <a:lnSpc>
                <a:spcPct val="80000"/>
              </a:lnSpc>
              <a:buNone/>
              <a:defRPr sz="2400">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Rectangle 6">
            <a:extLst>
              <a:ext uri="{FF2B5EF4-FFF2-40B4-BE49-F238E27FC236}">
                <a16:creationId xmlns:a16="http://schemas.microsoft.com/office/drawing/2014/main" id="{D63B2121-24B6-D576-B492-8A7746A7711A}"/>
              </a:ext>
            </a:extLst>
          </p:cNvPr>
          <p:cNvSpPr/>
          <p:nvPr userDrawn="1"/>
        </p:nvSpPr>
        <p:spPr>
          <a:xfrm>
            <a:off x="0" y="4811615"/>
            <a:ext cx="4849045" cy="2046385"/>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F6082-3B07-2220-BD27-42D78CAB66AE}"/>
              </a:ext>
            </a:extLst>
          </p:cNvPr>
          <p:cNvSpPr/>
          <p:nvPr userDrawn="1"/>
        </p:nvSpPr>
        <p:spPr>
          <a:xfrm>
            <a:off x="4815191" y="4814514"/>
            <a:ext cx="2873126" cy="204348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96758F-DDFA-1A99-B4E8-60571970C33D}"/>
              </a:ext>
            </a:extLst>
          </p:cNvPr>
          <p:cNvSpPr/>
          <p:nvPr userDrawn="1"/>
        </p:nvSpPr>
        <p:spPr>
          <a:xfrm>
            <a:off x="9115037" y="4802928"/>
            <a:ext cx="1133691" cy="205507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2443B8-1429-D2AF-0C4E-957118F7A886}"/>
              </a:ext>
            </a:extLst>
          </p:cNvPr>
          <p:cNvSpPr/>
          <p:nvPr userDrawn="1"/>
        </p:nvSpPr>
        <p:spPr>
          <a:xfrm>
            <a:off x="10248728" y="2778033"/>
            <a:ext cx="1943272" cy="202256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33527F-4AAD-C3E5-56A1-9363E3260626}"/>
              </a:ext>
            </a:extLst>
          </p:cNvPr>
          <p:cNvSpPr/>
          <p:nvPr userDrawn="1"/>
        </p:nvSpPr>
        <p:spPr>
          <a:xfrm>
            <a:off x="7682753" y="2764575"/>
            <a:ext cx="1434353" cy="2043265"/>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CDE0DF-9AD8-23C2-BC91-957D196644B9}"/>
              </a:ext>
            </a:extLst>
          </p:cNvPr>
          <p:cNvSpPr/>
          <p:nvPr userDrawn="1"/>
        </p:nvSpPr>
        <p:spPr>
          <a:xfrm>
            <a:off x="4815479" y="-20170"/>
            <a:ext cx="5431179" cy="279362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9" descr="North Carolina Arts Council logo">
            <a:extLst>
              <a:ext uri="{FF2B5EF4-FFF2-40B4-BE49-F238E27FC236}">
                <a16:creationId xmlns:a16="http://schemas.microsoft.com/office/drawing/2014/main" id="{F658600D-4BCC-95B8-50F4-17B78965EF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2" r="432"/>
          <a:stretch/>
        </p:blipFill>
        <p:spPr>
          <a:xfrm>
            <a:off x="822959" y="5029201"/>
            <a:ext cx="2557451" cy="1619794"/>
          </a:xfrm>
          <a:prstGeom prst="rect">
            <a:avLst/>
          </a:prstGeom>
        </p:spPr>
      </p:pic>
    </p:spTree>
    <p:extLst>
      <p:ext uri="{BB962C8B-B14F-4D97-AF65-F5344CB8AC3E}">
        <p14:creationId xmlns:p14="http://schemas.microsoft.com/office/powerpoint/2010/main" val="76104120"/>
      </p:ext>
    </p:extLst>
  </p:cSld>
  <p:clrMapOvr>
    <a:masterClrMapping/>
  </p:clrMapOvr>
  <p:extLst>
    <p:ext uri="{DCECCB84-F9BA-43D5-87BE-67443E8EF086}">
      <p15:sldGuideLst xmlns:p15="http://schemas.microsoft.com/office/powerpoint/2012/main">
        <p15:guide id="1" orient="horz" pos="432">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153413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2 Images">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D979B7B6-8005-4DD5-6DD8-C693FF13DD58}"/>
              </a:ext>
            </a:extLst>
          </p:cNvPr>
          <p:cNvSpPr>
            <a:spLocks noGrp="1"/>
          </p:cNvSpPr>
          <p:nvPr>
            <p:ph type="pic" sz="quarter" idx="14"/>
          </p:nvPr>
        </p:nvSpPr>
        <p:spPr>
          <a:xfrm>
            <a:off x="8763000" y="0"/>
            <a:ext cx="3429000" cy="3429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4110318" cy="2338524"/>
          </a:xfrm>
        </p:spPr>
        <p:txBody>
          <a:bodyPr anchor="t"/>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3427549"/>
            <a:ext cx="4110318" cy="2749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5334000" y="3427548"/>
            <a:ext cx="3429000" cy="3429000"/>
          </a:xfrm>
        </p:spPr>
        <p:txBody>
          <a:bodyPr/>
          <a:lstStyle/>
          <a:p>
            <a:endParaRPr lang="en-US"/>
          </a:p>
        </p:txBody>
      </p:sp>
      <p:sp>
        <p:nvSpPr>
          <p:cNvPr id="4" name="Rectangle 3">
            <a:extLst>
              <a:ext uri="{FF2B5EF4-FFF2-40B4-BE49-F238E27FC236}">
                <a16:creationId xmlns:a16="http://schemas.microsoft.com/office/drawing/2014/main" id="{E529A838-D78B-D78E-44A1-ED76F33477AB}"/>
              </a:ext>
            </a:extLst>
          </p:cNvPr>
          <p:cNvSpPr/>
          <p:nvPr userDrawn="1"/>
        </p:nvSpPr>
        <p:spPr>
          <a:xfrm>
            <a:off x="5334000" y="0"/>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1BDD7A-95A8-C7F9-E536-A5123F15001E}"/>
              </a:ext>
            </a:extLst>
          </p:cNvPr>
          <p:cNvSpPr/>
          <p:nvPr userDrawn="1"/>
        </p:nvSpPr>
        <p:spPr>
          <a:xfrm>
            <a:off x="8763000" y="3427549"/>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4A57992D-70B4-E9DA-4797-973428B7826C}"/>
              </a:ext>
            </a:extLst>
          </p:cNvPr>
          <p:cNvSpPr>
            <a:spLocks noGrp="1"/>
          </p:cNvSpPr>
          <p:nvPr>
            <p:ph sz="half" idx="2"/>
          </p:nvPr>
        </p:nvSpPr>
        <p:spPr>
          <a:xfrm>
            <a:off x="5648187" y="1610139"/>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7E046450-28B3-96C2-EA8B-6DA435107F74}"/>
              </a:ext>
            </a:extLst>
          </p:cNvPr>
          <p:cNvSpPr>
            <a:spLocks noGrp="1"/>
          </p:cNvSpPr>
          <p:nvPr>
            <p:ph type="body" sz="quarter" idx="3"/>
          </p:nvPr>
        </p:nvSpPr>
        <p:spPr>
          <a:xfrm>
            <a:off x="5635487" y="438790"/>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452C00B5-3979-45BA-A2FF-D41CAD3891E8}"/>
              </a:ext>
            </a:extLst>
          </p:cNvPr>
          <p:cNvSpPr>
            <a:spLocks noGrp="1"/>
          </p:cNvSpPr>
          <p:nvPr>
            <p:ph sz="half" idx="15"/>
          </p:nvPr>
        </p:nvSpPr>
        <p:spPr>
          <a:xfrm>
            <a:off x="9118814" y="5012830"/>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EE36ADA5-7A56-ADC0-CDA5-93C4EE1CD406}"/>
              </a:ext>
            </a:extLst>
          </p:cNvPr>
          <p:cNvSpPr>
            <a:spLocks noGrp="1"/>
          </p:cNvSpPr>
          <p:nvPr>
            <p:ph type="body" sz="quarter" idx="16"/>
          </p:nvPr>
        </p:nvSpPr>
        <p:spPr>
          <a:xfrm>
            <a:off x="9106114" y="3841481"/>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6836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8FC2B-5763-A643-D4DF-169166EE9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19111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D459-F268-03D0-BB08-0ED34793C315}"/>
              </a:ext>
            </a:extLst>
          </p:cNvPr>
          <p:cNvSpPr>
            <a:spLocks noGrp="1"/>
          </p:cNvSpPr>
          <p:nvPr>
            <p:ph type="title"/>
          </p:nvPr>
        </p:nvSpPr>
        <p:spPr>
          <a:xfrm>
            <a:off x="839788" y="365125"/>
            <a:ext cx="10515600" cy="1325563"/>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92854DF3-5603-E3DD-5F10-2F2B54836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57E0F-4D58-0A72-1E10-7A9AFA84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54553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1"/>
            <a:ext cx="12238892" cy="46109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F3F4F4"/>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48304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06038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97095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B79B-F4D0-85D8-8B23-2A914AAA4E9A}"/>
              </a:ext>
            </a:extLst>
          </p:cNvPr>
          <p:cNvSpPr>
            <a:spLocks noGrp="1"/>
          </p:cNvSpPr>
          <p:nvPr>
            <p:ph type="title"/>
          </p:nvPr>
        </p:nvSpPr>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23D85C84-CB0B-9432-BFAA-C2A503A978EE}"/>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4" name="Footer Placeholder 3">
            <a:extLst>
              <a:ext uri="{FF2B5EF4-FFF2-40B4-BE49-F238E27FC236}">
                <a16:creationId xmlns:a16="http://schemas.microsoft.com/office/drawing/2014/main" id="{2347D865-3946-E53A-CE5B-117EAC4D0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DE2C-0C4D-20A1-7B18-855FB68C38F2}"/>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846514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7156A-6EF5-948C-9F06-61804B386DC0}"/>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3" name="Footer Placeholder 2">
            <a:extLst>
              <a:ext uri="{FF2B5EF4-FFF2-40B4-BE49-F238E27FC236}">
                <a16:creationId xmlns:a16="http://schemas.microsoft.com/office/drawing/2014/main" id="{AC1FB164-8B22-CB4F-967E-A0C6C6E7D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324E4-3FAF-7BD5-8944-8E197D535373}"/>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40974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EBCD-475C-B932-90A0-DCB0E472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55F6B-D8EC-E03D-CD45-1E8F50307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BE67E-9B39-1570-BD16-6ABB49B5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0EF4-6ED9-A94F-9239-B650C58F9D4C}"/>
              </a:ext>
            </a:extLst>
          </p:cNvPr>
          <p:cNvSpPr>
            <a:spLocks noGrp="1"/>
          </p:cNvSpPr>
          <p:nvPr>
            <p:ph type="dt" sz="half" idx="10"/>
          </p:nvPr>
        </p:nvSpPr>
        <p:spPr/>
        <p:txBody>
          <a:bodyPr/>
          <a:lstStyle/>
          <a:p>
            <a:fld id="{AA92E859-F596-3849-A458-D069CC798010}" type="datetimeFigureOut">
              <a:rPr lang="en-US" smtClean="0"/>
              <a:t>3/19/2025</a:t>
            </a:fld>
            <a:endParaRPr lang="en-US"/>
          </a:p>
        </p:txBody>
      </p:sp>
      <p:sp>
        <p:nvSpPr>
          <p:cNvPr id="6" name="Footer Placeholder 5">
            <a:extLst>
              <a:ext uri="{FF2B5EF4-FFF2-40B4-BE49-F238E27FC236}">
                <a16:creationId xmlns:a16="http://schemas.microsoft.com/office/drawing/2014/main" id="{B99D44D8-57ED-1641-7C15-954EBF88A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C36EB-B300-8144-8BFB-A36759A58C97}"/>
              </a:ext>
            </a:extLst>
          </p:cNvPr>
          <p:cNvSpPr>
            <a:spLocks noGrp="1"/>
          </p:cNvSpPr>
          <p:nvPr>
            <p:ph type="sldNum" sz="quarter" idx="12"/>
          </p:nvPr>
        </p:nvSpPr>
        <p:spPr/>
        <p:txBody>
          <a:bodyPr/>
          <a:lstStyle/>
          <a:p>
            <a:fld id="{5B19ABE1-7F7F-A34A-A268-64F9512036F8}" type="slidenum">
              <a:rPr lang="en-US" smtClean="0"/>
              <a:t>‹#›</a:t>
            </a:fld>
            <a:endParaRPr lang="en-US"/>
          </a:p>
        </p:txBody>
      </p:sp>
    </p:spTree>
    <p:extLst>
      <p:ext uri="{BB962C8B-B14F-4D97-AF65-F5344CB8AC3E}">
        <p14:creationId xmlns:p14="http://schemas.microsoft.com/office/powerpoint/2010/main" val="31331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4EA40-5952-42AD-F240-F28BEE714389}"/>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5" name="Footer Placeholder 4">
            <a:extLst>
              <a:ext uri="{FF2B5EF4-FFF2-40B4-BE49-F238E27FC236}">
                <a16:creationId xmlns:a16="http://schemas.microsoft.com/office/drawing/2014/main" id="{60F7F1E2-8070-7A5B-E5A0-E9F797A25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E002-03C7-5E6E-FE55-8D810F62CB5E}"/>
              </a:ext>
            </a:extLst>
          </p:cNvPr>
          <p:cNvSpPr>
            <a:spLocks noGrp="1"/>
          </p:cNvSpPr>
          <p:nvPr>
            <p:ph type="sldNum" sz="quarter" idx="12"/>
          </p:nvPr>
        </p:nvSpPr>
        <p:spPr>
          <a:xfrm>
            <a:off x="8610600" y="6356350"/>
            <a:ext cx="2150165" cy="365125"/>
          </a:xfrm>
        </p:spPr>
        <p:txBody>
          <a:bodyPr/>
          <a:lstStyle/>
          <a:p>
            <a:fld id="{FFE564D9-E137-614A-B143-7E1EFF5C44BE}" type="slidenum">
              <a:rPr lang="en-US" smtClean="0"/>
              <a:t>‹#›</a:t>
            </a:fld>
            <a:endParaRPr lang="en-US"/>
          </a:p>
        </p:txBody>
      </p:sp>
      <p:sp>
        <p:nvSpPr>
          <p:cNvPr id="13" name="Title 1">
            <a:extLst>
              <a:ext uri="{FF2B5EF4-FFF2-40B4-BE49-F238E27FC236}">
                <a16:creationId xmlns:a16="http://schemas.microsoft.com/office/drawing/2014/main" id="{426A101B-4E81-B133-3690-1AD11D235BAB}"/>
              </a:ext>
            </a:extLst>
          </p:cNvPr>
          <p:cNvSpPr>
            <a:spLocks noGrp="1"/>
          </p:cNvSpPr>
          <p:nvPr>
            <p:ph type="title"/>
          </p:nvPr>
        </p:nvSpPr>
        <p:spPr>
          <a:xfrm>
            <a:off x="838199" y="909638"/>
            <a:ext cx="9935096" cy="1325563"/>
          </a:xfrm>
        </p:spPr>
        <p:txBody>
          <a:bodyPr anchor="b"/>
          <a:lstStyle>
            <a:lvl1pPr>
              <a:lnSpc>
                <a:spcPct val="80000"/>
              </a:lnSpc>
              <a:defRPr/>
            </a:lvl1pPr>
          </a:lstStyle>
          <a:p>
            <a:r>
              <a:rPr lang="en-US"/>
              <a:t>Click to edit Master title style</a:t>
            </a:r>
          </a:p>
        </p:txBody>
      </p:sp>
      <p:sp>
        <p:nvSpPr>
          <p:cNvPr id="14" name="Content Placeholder 2">
            <a:extLst>
              <a:ext uri="{FF2B5EF4-FFF2-40B4-BE49-F238E27FC236}">
                <a16:creationId xmlns:a16="http://schemas.microsoft.com/office/drawing/2014/main" id="{C5CFAEB2-1670-A115-1514-C9ABAAD3E255}"/>
              </a:ext>
            </a:extLst>
          </p:cNvPr>
          <p:cNvSpPr>
            <a:spLocks noGrp="1"/>
          </p:cNvSpPr>
          <p:nvPr>
            <p:ph sz="half" idx="1"/>
          </p:nvPr>
        </p:nvSpPr>
        <p:spPr>
          <a:xfrm>
            <a:off x="838199" y="2519681"/>
            <a:ext cx="9935096"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52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524000" y="755091"/>
            <a:ext cx="9144000" cy="2387600"/>
          </a:xfrm>
        </p:spPr>
        <p:txBody>
          <a:bodyPr anchor="b"/>
          <a:lstStyle>
            <a:lvl1pPr algn="l">
              <a:defRPr sz="6000"/>
            </a:lvl1pPr>
          </a:lstStyle>
          <a:p>
            <a:r>
              <a:rPr lang="en-US"/>
              <a:t>End Slide: Repeat the title of your presentation</a:t>
            </a:r>
          </a:p>
        </p:txBody>
      </p:sp>
      <p:pic>
        <p:nvPicPr>
          <p:cNvPr id="1026" name="Picture 2" descr="NC Department of Natural and Cultural Resources">
            <a:hlinkClick r:id="rId2"/>
            <a:extLst>
              <a:ext uri="{FF2B5EF4-FFF2-40B4-BE49-F238E27FC236}">
                <a16:creationId xmlns:a16="http://schemas.microsoft.com/office/drawing/2014/main" id="{4A5312E1-8A43-458C-B06F-4356DD4190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7406" y="4828833"/>
            <a:ext cx="3418094" cy="7576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13E11F1D-9632-6A45-B168-723073A43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1298" y="3617258"/>
            <a:ext cx="4739672" cy="987432"/>
          </a:xfrm>
          <a:prstGeom prst="rect">
            <a:avLst/>
          </a:prstGeom>
        </p:spPr>
      </p:pic>
      <p:pic>
        <p:nvPicPr>
          <p:cNvPr id="7" name="Picture 6" descr="A close up of a sign&#10;&#10;Description automatically generated">
            <a:extLst>
              <a:ext uri="{FF2B5EF4-FFF2-40B4-BE49-F238E27FC236}">
                <a16:creationId xmlns:a16="http://schemas.microsoft.com/office/drawing/2014/main" id="{9223D313-D56D-214A-991E-25CFE72967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810" y="3757454"/>
            <a:ext cx="501692" cy="5016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7DDD550-87BD-894E-BF1A-281B6A4A9C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1817" y="4225851"/>
            <a:ext cx="757678" cy="7576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6F6FFCD0-E290-384B-B139-BAF3EB20E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58945" y="4995103"/>
            <a:ext cx="603422" cy="425138"/>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D9BEDB0C-6133-9D41-B79C-7324BE480C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1817" y="5431815"/>
            <a:ext cx="757678" cy="757678"/>
          </a:xfrm>
          <a:prstGeom prst="rect">
            <a:avLst/>
          </a:prstGeom>
        </p:spPr>
      </p:pic>
      <p:sp>
        <p:nvSpPr>
          <p:cNvPr id="19" name="TextBox 18">
            <a:extLst>
              <a:ext uri="{FF2B5EF4-FFF2-40B4-BE49-F238E27FC236}">
                <a16:creationId xmlns:a16="http://schemas.microsoft.com/office/drawing/2014/main" id="{2CC1E4CF-3448-4144-AE19-CD1835C56E8F}"/>
              </a:ext>
            </a:extLst>
          </p:cNvPr>
          <p:cNvSpPr txBox="1"/>
          <p:nvPr userDrawn="1"/>
        </p:nvSpPr>
        <p:spPr>
          <a:xfrm>
            <a:off x="8248388" y="3821047"/>
            <a:ext cx="2104373" cy="369332"/>
          </a:xfrm>
          <a:prstGeom prst="rect">
            <a:avLst/>
          </a:prstGeom>
          <a:noFill/>
        </p:spPr>
        <p:txBody>
          <a:bodyPr wrap="square" rtlCol="0">
            <a:spAutoFit/>
          </a:bodyPr>
          <a:lstStyle/>
          <a:p>
            <a:r>
              <a:rPr lang="en-US" b="1"/>
              <a:t>@</a:t>
            </a:r>
            <a:r>
              <a:rPr lang="en-US" b="1" err="1"/>
              <a:t>NCArts</a:t>
            </a:r>
            <a:endParaRPr lang="en-US" b="1"/>
          </a:p>
        </p:txBody>
      </p:sp>
      <p:sp>
        <p:nvSpPr>
          <p:cNvPr id="20" name="TextBox 19">
            <a:extLst>
              <a:ext uri="{FF2B5EF4-FFF2-40B4-BE49-F238E27FC236}">
                <a16:creationId xmlns:a16="http://schemas.microsoft.com/office/drawing/2014/main" id="{DF092480-7440-F14C-9F30-B05D581D6451}"/>
              </a:ext>
            </a:extLst>
          </p:cNvPr>
          <p:cNvSpPr txBox="1"/>
          <p:nvPr userDrawn="1"/>
        </p:nvSpPr>
        <p:spPr>
          <a:xfrm>
            <a:off x="8235862" y="4420024"/>
            <a:ext cx="1816274" cy="369332"/>
          </a:xfrm>
          <a:prstGeom prst="rect">
            <a:avLst/>
          </a:prstGeom>
          <a:noFill/>
        </p:spPr>
        <p:txBody>
          <a:bodyPr wrap="square" rtlCol="0">
            <a:spAutoFit/>
          </a:bodyPr>
          <a:lstStyle/>
          <a:p>
            <a:r>
              <a:rPr lang="en-US" b="1"/>
              <a:t>@</a:t>
            </a:r>
            <a:r>
              <a:rPr lang="en-US" b="1" err="1"/>
              <a:t>NCArtsCouncil</a:t>
            </a:r>
            <a:endParaRPr lang="en-US" b="1"/>
          </a:p>
        </p:txBody>
      </p:sp>
      <p:sp>
        <p:nvSpPr>
          <p:cNvPr id="21" name="TextBox 20">
            <a:extLst>
              <a:ext uri="{FF2B5EF4-FFF2-40B4-BE49-F238E27FC236}">
                <a16:creationId xmlns:a16="http://schemas.microsoft.com/office/drawing/2014/main" id="{B522F398-2DBC-6945-9D76-646C858F0874}"/>
              </a:ext>
            </a:extLst>
          </p:cNvPr>
          <p:cNvSpPr txBox="1"/>
          <p:nvPr userDrawn="1"/>
        </p:nvSpPr>
        <p:spPr>
          <a:xfrm>
            <a:off x="8235862" y="5023006"/>
            <a:ext cx="1654787" cy="369332"/>
          </a:xfrm>
          <a:prstGeom prst="rect">
            <a:avLst/>
          </a:prstGeom>
          <a:noFill/>
        </p:spPr>
        <p:txBody>
          <a:bodyPr wrap="square" rtlCol="0">
            <a:spAutoFit/>
          </a:bodyPr>
          <a:lstStyle/>
          <a:p>
            <a:r>
              <a:rPr lang="en-US" b="1"/>
              <a:t>@</a:t>
            </a:r>
            <a:r>
              <a:rPr lang="en-US" b="1" err="1"/>
              <a:t>NCArts</a:t>
            </a:r>
            <a:endParaRPr lang="en-US" b="1"/>
          </a:p>
        </p:txBody>
      </p:sp>
      <p:sp>
        <p:nvSpPr>
          <p:cNvPr id="22" name="TextBox 21">
            <a:extLst>
              <a:ext uri="{FF2B5EF4-FFF2-40B4-BE49-F238E27FC236}">
                <a16:creationId xmlns:a16="http://schemas.microsoft.com/office/drawing/2014/main" id="{FF6A967B-96DE-BF4E-BA71-F0E92D00E197}"/>
              </a:ext>
            </a:extLst>
          </p:cNvPr>
          <p:cNvSpPr txBox="1"/>
          <p:nvPr userDrawn="1"/>
        </p:nvSpPr>
        <p:spPr>
          <a:xfrm>
            <a:off x="8248388" y="5625988"/>
            <a:ext cx="2091847" cy="369332"/>
          </a:xfrm>
          <a:prstGeom prst="rect">
            <a:avLst/>
          </a:prstGeom>
          <a:noFill/>
        </p:spPr>
        <p:txBody>
          <a:bodyPr wrap="square" rtlCol="0">
            <a:spAutoFit/>
          </a:bodyPr>
          <a:lstStyle/>
          <a:p>
            <a:r>
              <a:rPr lang="en-US" b="1"/>
              <a:t>@</a:t>
            </a:r>
            <a:r>
              <a:rPr lang="en-US" b="1" err="1"/>
              <a:t>NCArtsCouncil</a:t>
            </a:r>
            <a:endParaRPr lang="en-US" b="1"/>
          </a:p>
        </p:txBody>
      </p:sp>
    </p:spTree>
    <p:extLst>
      <p:ext uri="{BB962C8B-B14F-4D97-AF65-F5344CB8AC3E}">
        <p14:creationId xmlns:p14="http://schemas.microsoft.com/office/powerpoint/2010/main" val="91019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Large Image on Righ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015397" y="0"/>
            <a:ext cx="5176603" cy="6858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373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4540470"/>
            <a:ext cx="12238892" cy="2317530"/>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2B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F3F4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36783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mall Image on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
        <p:nvSpPr>
          <p:cNvPr id="4" name="Title 1">
            <a:extLst>
              <a:ext uri="{FF2B5EF4-FFF2-40B4-BE49-F238E27FC236}">
                <a16:creationId xmlns:a16="http://schemas.microsoft.com/office/drawing/2014/main" id="{E21F9042-5610-6FF5-A06B-84A9D68F31C5}"/>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Tree>
    <p:extLst>
      <p:ext uri="{BB962C8B-B14F-4D97-AF65-F5344CB8AC3E}">
        <p14:creationId xmlns:p14="http://schemas.microsoft.com/office/powerpoint/2010/main" val="54280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mall Image on Righ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Tree>
    <p:extLst>
      <p:ext uri="{BB962C8B-B14F-4D97-AF65-F5344CB8AC3E}">
        <p14:creationId xmlns:p14="http://schemas.microsoft.com/office/powerpoint/2010/main" val="389440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52234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2754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FFC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3/19/2025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89281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CBAD-CEBA-488D-BFD1-EA6807BF7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05FE8A-A551-EAAC-E7BA-6A05A10C0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34295-FF29-6CCC-91A8-F5272FAA7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81B0-6222-BE42-BCD9-083C014380E1}" type="datetimeFigureOut">
              <a:rPr lang="en-US" smtClean="0"/>
              <a:t>3/19/2025</a:t>
            </a:fld>
            <a:endParaRPr lang="en-US"/>
          </a:p>
        </p:txBody>
      </p:sp>
      <p:sp>
        <p:nvSpPr>
          <p:cNvPr id="5" name="Footer Placeholder 4">
            <a:extLst>
              <a:ext uri="{FF2B5EF4-FFF2-40B4-BE49-F238E27FC236}">
                <a16:creationId xmlns:a16="http://schemas.microsoft.com/office/drawing/2014/main" id="{42FBBCCD-6A93-B04F-0AED-C5352AD6C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17EC2-579C-EC04-2ABC-9C3FE6BD4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564D9-E137-614A-B143-7E1EFF5C44BE}" type="slidenum">
              <a:rPr lang="en-US" smtClean="0"/>
              <a:t>‹#›</a:t>
            </a:fld>
            <a:endParaRPr lang="en-US"/>
          </a:p>
        </p:txBody>
      </p:sp>
    </p:spTree>
    <p:extLst>
      <p:ext uri="{BB962C8B-B14F-4D97-AF65-F5344CB8AC3E}">
        <p14:creationId xmlns:p14="http://schemas.microsoft.com/office/powerpoint/2010/main" val="26381129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b="1" i="0" kern="1200">
          <a:solidFill>
            <a:srgbClr val="2B2666"/>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Fira Sans" panose="020B0503050000020004" pitchFamily="34" charset="0"/>
                <a:ea typeface="Fira Sans" panose="020B0503050000020004" pitchFamily="34" charset="0"/>
              </a:rPr>
              <a:t>Grassroots Arts Program Subgranting Workshop</a:t>
            </a:r>
          </a:p>
        </p:txBody>
      </p:sp>
      <p:sp>
        <p:nvSpPr>
          <p:cNvPr id="8" name="Subtitle 2">
            <a:extLst>
              <a:ext uri="{FF2B5EF4-FFF2-40B4-BE49-F238E27FC236}">
                <a16:creationId xmlns:a16="http://schemas.microsoft.com/office/drawing/2014/main" id="{7D81EACA-2293-110C-D301-329B3449C4EE}"/>
              </a:ext>
            </a:extLst>
          </p:cNvPr>
          <p:cNvSpPr>
            <a:spLocks noGrp="1"/>
          </p:cNvSpPr>
          <p:nvPr>
            <p:ph type="subTitle" idx="1"/>
          </p:nvPr>
        </p:nvSpPr>
        <p:spPr/>
        <p:txBody>
          <a:bodyPr>
            <a:normAutofit/>
          </a:bodyPr>
          <a:lstStyle/>
          <a:p>
            <a:r>
              <a:rPr lang="en-US" sz="1800">
                <a:highlight>
                  <a:srgbClr val="FFFF00"/>
                </a:highlight>
              </a:rPr>
              <a:t>&lt;Your County Arts Council Name&gt;</a:t>
            </a:r>
            <a:br>
              <a:rPr lang="en-US" sz="1800">
                <a:highlight>
                  <a:srgbClr val="FFFF00"/>
                </a:highlight>
              </a:rPr>
            </a:br>
            <a:r>
              <a:rPr lang="en-US" sz="1800">
                <a:highlight>
                  <a:srgbClr val="FFFF00"/>
                </a:highlight>
              </a:rPr>
              <a:t>&lt;Misc. Info (date, location, etc.)&gt;</a:t>
            </a: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Application</a:t>
            </a:r>
          </a:p>
        </p:txBody>
      </p:sp>
      <p:sp>
        <p:nvSpPr>
          <p:cNvPr id="3" name="Text Placeholder 2"/>
          <p:cNvSpPr>
            <a:spLocks noGrp="1"/>
          </p:cNvSpPr>
          <p:nvPr>
            <p:ph type="body" idx="1"/>
          </p:nvPr>
        </p:nvSpPr>
        <p:spPr/>
        <p:txBody>
          <a:bodyPr/>
          <a:lstStyle/>
          <a:p>
            <a:r>
              <a:rPr lang="en-US"/>
              <a:t>Organizational Information &amp; Project Description</a:t>
            </a:r>
          </a:p>
        </p:txBody>
      </p:sp>
    </p:spTree>
    <p:extLst>
      <p:ext uri="{BB962C8B-B14F-4D97-AF65-F5344CB8AC3E}">
        <p14:creationId xmlns:p14="http://schemas.microsoft.com/office/powerpoint/2010/main" val="225517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B35B8-A5D4-7801-71FA-C2FB3C2308FB}"/>
              </a:ext>
            </a:extLst>
          </p:cNvPr>
          <p:cNvPicPr>
            <a:picLocks noChangeAspect="1"/>
          </p:cNvPicPr>
          <p:nvPr/>
        </p:nvPicPr>
        <p:blipFill rotWithShape="1">
          <a:blip r:embed="rId2">
            <a:extLst>
              <a:ext uri="{28A0092B-C50C-407E-A947-70E740481C1C}">
                <a14:useLocalDpi xmlns:a14="http://schemas.microsoft.com/office/drawing/2010/main" val="0"/>
              </a:ext>
            </a:extLst>
          </a:blip>
          <a:srcRect l="1953" r="1953"/>
          <a:stretch/>
        </p:blipFill>
        <p:spPr>
          <a:xfrm>
            <a:off x="1793221" y="793014"/>
            <a:ext cx="8597688" cy="5575786"/>
          </a:xfrm>
          <a:prstGeom prst="rect">
            <a:avLst/>
          </a:prstGeom>
          <a:effectLst/>
        </p:spPr>
      </p:pic>
    </p:spTree>
    <p:extLst>
      <p:ext uri="{BB962C8B-B14F-4D97-AF65-F5344CB8AC3E}">
        <p14:creationId xmlns:p14="http://schemas.microsoft.com/office/powerpoint/2010/main" val="411241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A7B24C-D865-9CDF-B791-406F0A256384}"/>
              </a:ext>
            </a:extLst>
          </p:cNvPr>
          <p:cNvPicPr>
            <a:picLocks noChangeAspect="1"/>
          </p:cNvPicPr>
          <p:nvPr/>
        </p:nvPicPr>
        <p:blipFill>
          <a:blip r:embed="rId2"/>
          <a:stretch>
            <a:fillRect/>
          </a:stretch>
        </p:blipFill>
        <p:spPr>
          <a:xfrm>
            <a:off x="1266479" y="2521522"/>
            <a:ext cx="9632460" cy="3599105"/>
          </a:xfrm>
          <a:prstGeom prst="rect">
            <a:avLst/>
          </a:prstGeom>
        </p:spPr>
      </p:pic>
      <p:sp>
        <p:nvSpPr>
          <p:cNvPr id="3" name="TextBox 2">
            <a:extLst>
              <a:ext uri="{FF2B5EF4-FFF2-40B4-BE49-F238E27FC236}">
                <a16:creationId xmlns:a16="http://schemas.microsoft.com/office/drawing/2014/main" id="{BBD565DD-57CF-4CC6-843A-5B51A1E71FCC}"/>
              </a:ext>
            </a:extLst>
          </p:cNvPr>
          <p:cNvSpPr txBox="1"/>
          <p:nvPr/>
        </p:nvSpPr>
        <p:spPr>
          <a:xfrm>
            <a:off x="2972119" y="4328614"/>
            <a:ext cx="1982318" cy="276999"/>
          </a:xfrm>
          <a:prstGeom prst="rect">
            <a:avLst/>
          </a:prstGeom>
          <a:noFill/>
        </p:spPr>
        <p:txBody>
          <a:bodyPr wrap="square" lIns="91440" tIns="45720" rIns="91440" bIns="45720" rtlCol="0" anchor="t">
            <a:spAutoFit/>
          </a:bodyPr>
          <a:lstStyle/>
          <a:p>
            <a:r>
              <a:rPr lang="en-US" sz="1200" dirty="0">
                <a:highlight>
                  <a:srgbClr val="FFFF00"/>
                </a:highlight>
              </a:rPr>
              <a:t>&lt;last completed fiscal year&gt;</a:t>
            </a:r>
          </a:p>
        </p:txBody>
      </p:sp>
      <p:sp>
        <p:nvSpPr>
          <p:cNvPr id="6" name="TextBox 5">
            <a:extLst>
              <a:ext uri="{FF2B5EF4-FFF2-40B4-BE49-F238E27FC236}">
                <a16:creationId xmlns:a16="http://schemas.microsoft.com/office/drawing/2014/main" id="{8B2F9014-6A04-4998-B777-35B752CD05EE}"/>
              </a:ext>
            </a:extLst>
          </p:cNvPr>
          <p:cNvSpPr txBox="1"/>
          <p:nvPr/>
        </p:nvSpPr>
        <p:spPr>
          <a:xfrm>
            <a:off x="6096000" y="4313226"/>
            <a:ext cx="1743066" cy="307777"/>
          </a:xfrm>
          <a:prstGeom prst="rect">
            <a:avLst/>
          </a:prstGeom>
          <a:noFill/>
        </p:spPr>
        <p:txBody>
          <a:bodyPr wrap="square" lIns="91440" tIns="45720" rIns="91440" bIns="45720" rtlCol="0" anchor="t">
            <a:spAutoFit/>
          </a:bodyPr>
          <a:lstStyle/>
          <a:p>
            <a:r>
              <a:rPr lang="en-US" sz="1400" dirty="0">
                <a:highlight>
                  <a:srgbClr val="FFFF00"/>
                </a:highlight>
              </a:rPr>
              <a:t>&lt;current fiscal year&gt;</a:t>
            </a:r>
          </a:p>
        </p:txBody>
      </p:sp>
      <p:sp>
        <p:nvSpPr>
          <p:cNvPr id="7" name="TextBox 6">
            <a:extLst>
              <a:ext uri="{FF2B5EF4-FFF2-40B4-BE49-F238E27FC236}">
                <a16:creationId xmlns:a16="http://schemas.microsoft.com/office/drawing/2014/main" id="{4F0E25DF-E367-4397-8894-F1CFB3C3DCB2}"/>
              </a:ext>
            </a:extLst>
          </p:cNvPr>
          <p:cNvSpPr txBox="1"/>
          <p:nvPr/>
        </p:nvSpPr>
        <p:spPr>
          <a:xfrm>
            <a:off x="8916621" y="4158445"/>
            <a:ext cx="1428937" cy="461665"/>
          </a:xfrm>
          <a:prstGeom prst="rect">
            <a:avLst/>
          </a:prstGeom>
          <a:noFill/>
        </p:spPr>
        <p:txBody>
          <a:bodyPr wrap="square" lIns="91440" tIns="45720" rIns="91440" bIns="45720" rtlCol="0" anchor="t">
            <a:spAutoFit/>
          </a:bodyPr>
          <a:lstStyle/>
          <a:p>
            <a:pPr algn="ctr"/>
            <a:r>
              <a:rPr lang="en-US" sz="1200" dirty="0">
                <a:highlight>
                  <a:srgbClr val="FFFF00"/>
                </a:highlight>
              </a:rPr>
              <a:t>&lt;fiscal year funding will be spent&gt;</a:t>
            </a:r>
            <a:endParaRPr lang="en-US" dirty="0"/>
          </a:p>
        </p:txBody>
      </p:sp>
      <p:sp>
        <p:nvSpPr>
          <p:cNvPr id="2" name="Rectangular Callout 1">
            <a:extLst>
              <a:ext uri="{FF2B5EF4-FFF2-40B4-BE49-F238E27FC236}">
                <a16:creationId xmlns:a16="http://schemas.microsoft.com/office/drawing/2014/main" id="{1277D89F-53A1-2E5E-B661-ABABA7B1090F}"/>
              </a:ext>
            </a:extLst>
          </p:cNvPr>
          <p:cNvSpPr/>
          <p:nvPr/>
        </p:nvSpPr>
        <p:spPr>
          <a:xfrm>
            <a:off x="7418716" y="1311216"/>
            <a:ext cx="3950899" cy="1138686"/>
          </a:xfrm>
          <a:prstGeom prst="wedgeRectCallout">
            <a:avLst>
              <a:gd name="adj1" fmla="val 21848"/>
              <a:gd name="adj2" fmla="val 97379"/>
            </a:avLst>
          </a:prstGeom>
          <a:solidFill>
            <a:srgbClr val="99C22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n w="0">
                  <a:noFill/>
                </a:ln>
                <a:solidFill>
                  <a:schemeClr val="tx1"/>
                </a:solidFill>
              </a:rPr>
              <a:t>Remember to include an attached financial statement from your most recent completed FY</a:t>
            </a:r>
          </a:p>
        </p:txBody>
      </p:sp>
    </p:spTree>
    <p:extLst>
      <p:ext uri="{BB962C8B-B14F-4D97-AF65-F5344CB8AC3E}">
        <p14:creationId xmlns:p14="http://schemas.microsoft.com/office/powerpoint/2010/main" val="175922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0C688B-4106-262E-16EA-AE0CB88407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2497" y="390487"/>
            <a:ext cx="6373655" cy="6172275"/>
          </a:xfrm>
          <a:prstGeom prst="rect">
            <a:avLst/>
          </a:prstGeom>
        </p:spPr>
      </p:pic>
    </p:spTree>
    <p:extLst>
      <p:ext uri="{BB962C8B-B14F-4D97-AF65-F5344CB8AC3E}">
        <p14:creationId xmlns:p14="http://schemas.microsoft.com/office/powerpoint/2010/main" val="18019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Audience and Location</a:t>
            </a:r>
          </a:p>
        </p:txBody>
      </p:sp>
      <p:sp>
        <p:nvSpPr>
          <p:cNvPr id="3" name="Content Placeholder 2"/>
          <p:cNvSpPr>
            <a:spLocks noGrp="1"/>
          </p:cNvSpPr>
          <p:nvPr>
            <p:ph sz="half" idx="1"/>
          </p:nvPr>
        </p:nvSpPr>
        <p:spPr/>
        <p:txBody>
          <a:bodyPr/>
          <a:lstStyle/>
          <a:p>
            <a:pPr>
              <a:lnSpc>
                <a:spcPct val="80000"/>
              </a:lnSpc>
              <a:spcAft>
                <a:spcPts val="1200"/>
              </a:spcAft>
              <a:buClr>
                <a:schemeClr val="tx1"/>
              </a:buClr>
              <a:defRPr/>
            </a:pPr>
            <a:r>
              <a:rPr lang="en-US" sz="2600" b="1"/>
              <a:t>Description of intended audience or participants: </a:t>
            </a:r>
          </a:p>
          <a:p>
            <a:pPr lvl="1">
              <a:lnSpc>
                <a:spcPct val="80000"/>
              </a:lnSpc>
              <a:spcBef>
                <a:spcPts val="1000"/>
              </a:spcBef>
              <a:spcAft>
                <a:spcPts val="1200"/>
              </a:spcAft>
              <a:buClr>
                <a:schemeClr val="tx1"/>
              </a:buClr>
              <a:defRPr/>
            </a:pPr>
            <a:r>
              <a:rPr lang="en-US" sz="2500"/>
              <a:t>Be specific: “We expect the community participation to be  200 adults and 300 middle-school-aged children, with approximately 64% Caucasian and 46% to be African  American.”</a:t>
            </a:r>
            <a:endParaRPr lang="en-US" sz="2600"/>
          </a:p>
          <a:p>
            <a:pPr>
              <a:spcAft>
                <a:spcPts val="1200"/>
              </a:spcAft>
              <a:buClr>
                <a:schemeClr val="tx1"/>
              </a:buClr>
              <a:defRPr/>
            </a:pPr>
            <a:r>
              <a:rPr lang="en-US" sz="2600" b="1"/>
              <a:t>Location of project</a:t>
            </a:r>
          </a:p>
        </p:txBody>
      </p:sp>
    </p:spTree>
    <p:extLst>
      <p:ext uri="{BB962C8B-B14F-4D97-AF65-F5344CB8AC3E}">
        <p14:creationId xmlns:p14="http://schemas.microsoft.com/office/powerpoint/2010/main" val="166638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Project Description</a:t>
            </a:r>
          </a:p>
        </p:txBody>
      </p:sp>
      <p:sp>
        <p:nvSpPr>
          <p:cNvPr id="3" name="Content Placeholder 2"/>
          <p:cNvSpPr>
            <a:spLocks noGrp="1"/>
          </p:cNvSpPr>
          <p:nvPr>
            <p:ph sz="half" idx="1"/>
          </p:nvPr>
        </p:nvSpPr>
        <p:spPr>
          <a:xfrm>
            <a:off x="838199" y="2519681"/>
            <a:ext cx="10565922" cy="3657282"/>
          </a:xfrm>
        </p:spPr>
        <p:txBody>
          <a:bodyPr/>
          <a:lstStyle/>
          <a:p>
            <a:pPr>
              <a:lnSpc>
                <a:spcPct val="80000"/>
              </a:lnSpc>
              <a:spcAft>
                <a:spcPts val="1200"/>
              </a:spcAft>
              <a:buClr>
                <a:schemeClr val="tx1"/>
              </a:buClr>
            </a:pPr>
            <a:r>
              <a:rPr lang="en-US" altLang="en-US" sz="2600" b="1"/>
              <a:t>Project title or summary description</a:t>
            </a:r>
          </a:p>
          <a:p>
            <a:pPr lvl="2">
              <a:lnSpc>
                <a:spcPct val="80000"/>
              </a:lnSpc>
              <a:buClr>
                <a:schemeClr val="tx1"/>
              </a:buClr>
            </a:pPr>
            <a:r>
              <a:rPr lang="en-US" altLang="en-US" sz="2500"/>
              <a:t>Why should the project be funded?</a:t>
            </a:r>
          </a:p>
          <a:p>
            <a:pPr lvl="2">
              <a:lnSpc>
                <a:spcPct val="80000"/>
              </a:lnSpc>
              <a:buClr>
                <a:schemeClr val="tx1"/>
              </a:buClr>
            </a:pPr>
            <a:r>
              <a:rPr lang="en-US" altLang="en-US" sz="2500"/>
              <a:t>Include any community partnerships</a:t>
            </a:r>
          </a:p>
          <a:p>
            <a:pPr marL="914400" lvl="2" indent="0">
              <a:lnSpc>
                <a:spcPct val="80000"/>
              </a:lnSpc>
              <a:buClr>
                <a:schemeClr val="tx1"/>
              </a:buClr>
              <a:buNone/>
            </a:pPr>
            <a:endParaRPr lang="en-US" altLang="en-US" sz="2600"/>
          </a:p>
          <a:p>
            <a:pPr>
              <a:lnSpc>
                <a:spcPct val="80000"/>
              </a:lnSpc>
              <a:spcAft>
                <a:spcPts val="1200"/>
              </a:spcAft>
              <a:buClr>
                <a:schemeClr val="tx1"/>
              </a:buClr>
            </a:pPr>
            <a:r>
              <a:rPr lang="en-US" altLang="en-US" sz="2600" b="1"/>
              <a:t>Project Goals</a:t>
            </a:r>
            <a:r>
              <a:rPr lang="en-US" altLang="en-US" sz="2600"/>
              <a:t> </a:t>
            </a:r>
          </a:p>
          <a:p>
            <a:pPr lvl="2">
              <a:lnSpc>
                <a:spcPct val="80000"/>
              </a:lnSpc>
              <a:buClr>
                <a:schemeClr val="tx1"/>
              </a:buClr>
            </a:pPr>
            <a:r>
              <a:rPr lang="en-US" altLang="en-US" sz="2500"/>
              <a:t>What will participants learn or gain from the arts experience?  </a:t>
            </a:r>
          </a:p>
          <a:p>
            <a:pPr lvl="2">
              <a:lnSpc>
                <a:spcPct val="80000"/>
              </a:lnSpc>
              <a:buClr>
                <a:schemeClr val="tx1"/>
              </a:buClr>
            </a:pPr>
            <a:r>
              <a:rPr lang="en-US" altLang="en-US" sz="2500"/>
              <a:t>How will the project impact the community? </a:t>
            </a:r>
          </a:p>
          <a:p>
            <a:pPr>
              <a:lnSpc>
                <a:spcPct val="80000"/>
              </a:lnSpc>
              <a:buClr>
                <a:schemeClr val="tx1"/>
              </a:buClr>
            </a:pPr>
            <a:endParaRPr lang="en-US" altLang="en-US" sz="2400"/>
          </a:p>
          <a:p>
            <a:endParaRPr lang="en-US"/>
          </a:p>
        </p:txBody>
      </p:sp>
    </p:spTree>
    <p:extLst>
      <p:ext uri="{BB962C8B-B14F-4D97-AF65-F5344CB8AC3E}">
        <p14:creationId xmlns:p14="http://schemas.microsoft.com/office/powerpoint/2010/main" val="240334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Activities and Artists</a:t>
            </a:r>
          </a:p>
        </p:txBody>
      </p:sp>
      <p:sp>
        <p:nvSpPr>
          <p:cNvPr id="3" name="Content Placeholder 2"/>
          <p:cNvSpPr>
            <a:spLocks noGrp="1"/>
          </p:cNvSpPr>
          <p:nvPr>
            <p:ph sz="half" idx="1"/>
          </p:nvPr>
        </p:nvSpPr>
        <p:spPr>
          <a:xfrm>
            <a:off x="838199" y="2139351"/>
            <a:ext cx="10583176" cy="4037612"/>
          </a:xfrm>
        </p:spPr>
        <p:txBody>
          <a:bodyPr>
            <a:noAutofit/>
          </a:bodyPr>
          <a:lstStyle/>
          <a:p>
            <a:pPr>
              <a:lnSpc>
                <a:spcPct val="100000"/>
              </a:lnSpc>
              <a:spcBef>
                <a:spcPts val="600"/>
              </a:spcBef>
              <a:spcAft>
                <a:spcPts val="1200"/>
              </a:spcAft>
              <a:buClr>
                <a:schemeClr val="tx1"/>
              </a:buClr>
            </a:pPr>
            <a:r>
              <a:rPr lang="en-US" altLang="en-US" sz="2000" b="1"/>
              <a:t>Description of Project activities</a:t>
            </a:r>
          </a:p>
          <a:p>
            <a:pPr marL="1371600" lvl="2" indent="-457200">
              <a:lnSpc>
                <a:spcPct val="100000"/>
              </a:lnSpc>
              <a:spcBef>
                <a:spcPts val="600"/>
              </a:spcBef>
              <a:spcAft>
                <a:spcPts val="1200"/>
              </a:spcAft>
              <a:buClr>
                <a:schemeClr val="tx1"/>
              </a:buClr>
            </a:pPr>
            <a:r>
              <a:rPr lang="en-US" altLang="en-US"/>
              <a:t>For example: Each art camp student will engage in a rotating schedule of visual and performing arts classes. This includes 20 hours a week of instruction, with at least 10 hours devoted to sculpture, drawing and painting and 10 hours to dance, theatre and musical instruction.  </a:t>
            </a:r>
          </a:p>
          <a:p>
            <a:pPr>
              <a:lnSpc>
                <a:spcPct val="100000"/>
              </a:lnSpc>
              <a:spcBef>
                <a:spcPts val="600"/>
              </a:spcBef>
              <a:spcAft>
                <a:spcPts val="1200"/>
              </a:spcAft>
              <a:buClr>
                <a:schemeClr val="tx1"/>
              </a:buClr>
            </a:pPr>
            <a:r>
              <a:rPr lang="en-US" altLang="en-US" sz="2000" b="1"/>
              <a:t>Description of the artists involved</a:t>
            </a:r>
          </a:p>
          <a:p>
            <a:pPr marL="1371600" lvl="2" indent="-457200">
              <a:lnSpc>
                <a:spcPct val="100000"/>
              </a:lnSpc>
              <a:spcBef>
                <a:spcPts val="600"/>
              </a:spcBef>
              <a:buClr>
                <a:schemeClr val="tx1"/>
              </a:buClr>
            </a:pPr>
            <a:r>
              <a:rPr lang="en-US" altLang="en-US"/>
              <a:t>How they were chosen (include credentials in  narrative)</a:t>
            </a:r>
          </a:p>
          <a:p>
            <a:pPr marL="1371600" lvl="2" indent="-457200">
              <a:lnSpc>
                <a:spcPct val="100000"/>
              </a:lnSpc>
              <a:spcBef>
                <a:spcPts val="600"/>
              </a:spcBef>
              <a:buClr>
                <a:schemeClr val="tx1"/>
              </a:buClr>
            </a:pPr>
            <a:r>
              <a:rPr lang="en-US" altLang="en-US"/>
              <a:t>Rate of Payment </a:t>
            </a:r>
          </a:p>
          <a:p>
            <a:pPr marL="1371600" lvl="2" indent="-457200">
              <a:lnSpc>
                <a:spcPct val="100000"/>
              </a:lnSpc>
              <a:spcBef>
                <a:spcPts val="600"/>
              </a:spcBef>
              <a:buClr>
                <a:schemeClr val="tx1"/>
              </a:buClr>
            </a:pPr>
            <a:r>
              <a:rPr lang="en-US" altLang="en-US"/>
              <a:t>If the artists have not been chosen yet, describe the process for choosing artists.</a:t>
            </a:r>
          </a:p>
        </p:txBody>
      </p:sp>
    </p:spTree>
    <p:extLst>
      <p:ext uri="{BB962C8B-B14F-4D97-AF65-F5344CB8AC3E}">
        <p14:creationId xmlns:p14="http://schemas.microsoft.com/office/powerpoint/2010/main" val="188883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Marketing and Evaluation</a:t>
            </a:r>
          </a:p>
        </p:txBody>
      </p:sp>
      <p:sp>
        <p:nvSpPr>
          <p:cNvPr id="3" name="Content Placeholder 2"/>
          <p:cNvSpPr>
            <a:spLocks noGrp="1"/>
          </p:cNvSpPr>
          <p:nvPr>
            <p:ph sz="half" idx="1"/>
          </p:nvPr>
        </p:nvSpPr>
        <p:spPr>
          <a:xfrm>
            <a:off x="838199" y="2139351"/>
            <a:ext cx="9935096" cy="4399472"/>
          </a:xfrm>
        </p:spPr>
        <p:txBody>
          <a:bodyPr>
            <a:normAutofit lnSpcReduction="10000"/>
          </a:bodyPr>
          <a:lstStyle/>
          <a:p>
            <a:pPr marL="609600" indent="-609600">
              <a:buNone/>
            </a:pPr>
            <a:r>
              <a:rPr lang="en-US" altLang="en-US" sz="2600" b="1"/>
              <a:t>How the project will be publicized and promoted</a:t>
            </a:r>
          </a:p>
          <a:p>
            <a:pPr marL="1371600" lvl="2" indent="-457200">
              <a:spcBef>
                <a:spcPts val="1000"/>
              </a:spcBef>
              <a:buClr>
                <a:schemeClr val="tx1"/>
              </a:buClr>
            </a:pPr>
            <a:r>
              <a:rPr lang="en-US" altLang="en-US" sz="2500"/>
              <a:t>Specific outreach to include intended audience?</a:t>
            </a:r>
          </a:p>
          <a:p>
            <a:pPr marL="1371600" lvl="2" indent="-457200">
              <a:buClr>
                <a:schemeClr val="tx1"/>
              </a:buClr>
            </a:pPr>
            <a:r>
              <a:rPr lang="en-US" altLang="en-US" sz="2500"/>
              <a:t>Community Partner’s newsletters?</a:t>
            </a:r>
          </a:p>
          <a:p>
            <a:pPr marL="1371600" lvl="2" indent="-457200">
              <a:spcAft>
                <a:spcPts val="1200"/>
              </a:spcAft>
              <a:buClr>
                <a:schemeClr val="tx1"/>
              </a:buClr>
            </a:pPr>
            <a:r>
              <a:rPr lang="en-US" altLang="en-US" sz="2500"/>
              <a:t>Press releases, website, advertising, PSAs</a:t>
            </a:r>
            <a:endParaRPr lang="en-US" altLang="en-US" sz="2600"/>
          </a:p>
          <a:p>
            <a:pPr marL="609600" indent="-609600">
              <a:buNone/>
            </a:pPr>
            <a:r>
              <a:rPr lang="en-US" altLang="en-US" sz="2600" b="1"/>
              <a:t>How will the project be evaluated?</a:t>
            </a:r>
          </a:p>
          <a:p>
            <a:pPr marL="1371600" lvl="2" indent="-457200">
              <a:spcBef>
                <a:spcPts val="1000"/>
              </a:spcBef>
              <a:buClr>
                <a:schemeClr val="tx1"/>
              </a:buClr>
            </a:pPr>
            <a:r>
              <a:rPr lang="en-US" altLang="en-US" sz="2500"/>
              <a:t>Surveys? Participant feedback?</a:t>
            </a:r>
          </a:p>
          <a:p>
            <a:pPr marL="1371600" lvl="2" indent="-457200">
              <a:buClr>
                <a:schemeClr val="tx1"/>
              </a:buClr>
            </a:pPr>
            <a:r>
              <a:rPr lang="en-US" altLang="en-US" sz="2500"/>
              <a:t>Revenue?</a:t>
            </a:r>
          </a:p>
          <a:p>
            <a:pPr marL="1371600" lvl="2" indent="-457200">
              <a:buClr>
                <a:schemeClr val="tx1"/>
              </a:buClr>
            </a:pPr>
            <a:r>
              <a:rPr lang="en-US" altLang="en-US" sz="2500"/>
              <a:t>Community Impact?</a:t>
            </a:r>
          </a:p>
          <a:p>
            <a:endParaRPr lang="en-US"/>
          </a:p>
        </p:txBody>
      </p:sp>
    </p:spTree>
    <p:extLst>
      <p:ext uri="{BB962C8B-B14F-4D97-AF65-F5344CB8AC3E}">
        <p14:creationId xmlns:p14="http://schemas.microsoft.com/office/powerpoint/2010/main" val="315748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4D4C9-3E37-EBA6-BF5C-F7074AD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61897" y="190328"/>
            <a:ext cx="5566468" cy="6477344"/>
          </a:xfrm>
          <a:prstGeom prst="rect">
            <a:avLst/>
          </a:prstGeom>
        </p:spPr>
      </p:pic>
    </p:spTree>
    <p:extLst>
      <p:ext uri="{BB962C8B-B14F-4D97-AF65-F5344CB8AC3E}">
        <p14:creationId xmlns:p14="http://schemas.microsoft.com/office/powerpoint/2010/main" val="220442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91" y="721289"/>
            <a:ext cx="10400066" cy="5489729"/>
          </a:xfrm>
          <a:prstGeom prst="rect">
            <a:avLst/>
          </a:prstGeom>
          <a:ln>
            <a:noFill/>
          </a:ln>
          <a:effectLst/>
        </p:spPr>
      </p:pic>
    </p:spTree>
    <p:extLst>
      <p:ext uri="{BB962C8B-B14F-4D97-AF65-F5344CB8AC3E}">
        <p14:creationId xmlns:p14="http://schemas.microsoft.com/office/powerpoint/2010/main" val="334644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395242-D27C-B5DE-033E-35762191C574}"/>
              </a:ext>
            </a:extLst>
          </p:cNvPr>
          <p:cNvSpPr>
            <a:spLocks noGrp="1"/>
          </p:cNvSpPr>
          <p:nvPr>
            <p:ph sz="half" idx="1"/>
          </p:nvPr>
        </p:nvSpPr>
        <p:spPr>
          <a:xfrm>
            <a:off x="838200" y="2146851"/>
            <a:ext cx="5181600" cy="4030111"/>
          </a:xfrm>
        </p:spPr>
        <p:txBody>
          <a:bodyPr>
            <a:normAutofit/>
          </a:bodyPr>
          <a:lstStyle/>
          <a:p>
            <a:pPr marL="0" indent="0">
              <a:lnSpc>
                <a:spcPct val="110000"/>
              </a:lnSpc>
              <a:buNone/>
            </a:pPr>
            <a:r>
              <a:rPr lang="en-US"/>
              <a:t>The Grassroots Arts program is a partnership between local arts councils and the North Carolina Arts Council. All 100 counties in N.C. receive program funds. </a:t>
            </a:r>
          </a:p>
        </p:txBody>
      </p:sp>
      <p:sp>
        <p:nvSpPr>
          <p:cNvPr id="3" name="Title 2"/>
          <p:cNvSpPr>
            <a:spLocks noGrp="1"/>
          </p:cNvSpPr>
          <p:nvPr>
            <p:ph type="title"/>
          </p:nvPr>
        </p:nvSpPr>
        <p:spPr>
          <a:xfrm>
            <a:off x="838200" y="365125"/>
            <a:ext cx="10515600" cy="1325563"/>
          </a:xfrm>
        </p:spPr>
        <p:txBody>
          <a:bodyPr anchor="b">
            <a:normAutofit/>
          </a:bodyPr>
          <a:lstStyle/>
          <a:p>
            <a:r>
              <a:rPr lang="en-US"/>
              <a:t>Grassroots Arts Program</a:t>
            </a:r>
          </a:p>
        </p:txBody>
      </p:sp>
      <p:pic>
        <p:nvPicPr>
          <p:cNvPr id="7" name="Picture 6" descr="A map of North Carolina with all 100 counties outlines">
            <a:extLst>
              <a:ext uri="{FF2B5EF4-FFF2-40B4-BE49-F238E27FC236}">
                <a16:creationId xmlns:a16="http://schemas.microsoft.com/office/drawing/2014/main" id="{0CC23782-E587-9273-1338-A064CFA58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971451"/>
            <a:ext cx="5181600" cy="2059686"/>
          </a:xfrm>
          <a:prstGeom prst="rect">
            <a:avLst/>
          </a:prstGeom>
          <a:noFill/>
        </p:spPr>
      </p:pic>
    </p:spTree>
    <p:extLst>
      <p:ext uri="{BB962C8B-B14F-4D97-AF65-F5344CB8AC3E}">
        <p14:creationId xmlns:p14="http://schemas.microsoft.com/office/powerpoint/2010/main" val="273254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76BDBC-68A1-9CED-8578-5376BF8620A6}"/>
              </a:ext>
            </a:extLst>
          </p:cNvPr>
          <p:cNvPicPr>
            <a:picLocks noChangeAspect="1"/>
          </p:cNvPicPr>
          <p:nvPr/>
        </p:nvPicPr>
        <p:blipFill>
          <a:blip r:embed="rId2"/>
          <a:stretch>
            <a:fillRect/>
          </a:stretch>
        </p:blipFill>
        <p:spPr>
          <a:xfrm>
            <a:off x="2241176" y="586029"/>
            <a:ext cx="7637930" cy="5739836"/>
          </a:xfrm>
          <a:prstGeom prst="rect">
            <a:avLst/>
          </a:prstGeom>
          <a:effectLst>
            <a:outerShdw blurRad="254000" dist="190500" dir="2700000" algn="tl" rotWithShape="0">
              <a:prstClr val="black">
                <a:alpha val="40000"/>
              </a:prstClr>
            </a:outerShdw>
          </a:effectLst>
        </p:spPr>
      </p:pic>
    </p:spTree>
    <p:extLst>
      <p:ext uri="{BB962C8B-B14F-4D97-AF65-F5344CB8AC3E}">
        <p14:creationId xmlns:p14="http://schemas.microsoft.com/office/powerpoint/2010/main" val="403186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p>
            <a:r>
              <a:rPr lang="en-US"/>
              <a:t>Evaluation</a:t>
            </a:r>
          </a:p>
        </p:txBody>
      </p:sp>
      <p:sp>
        <p:nvSpPr>
          <p:cNvPr id="3" name="Text Placeholder 2"/>
          <p:cNvSpPr>
            <a:spLocks noGrp="1"/>
          </p:cNvSpPr>
          <p:nvPr>
            <p:ph type="body" idx="1"/>
          </p:nvPr>
        </p:nvSpPr>
        <p:spPr>
          <a:xfrm>
            <a:off x="831850" y="4589463"/>
            <a:ext cx="10515600" cy="1068387"/>
          </a:xfrm>
        </p:spPr>
        <p:txBody>
          <a:bodyPr>
            <a:normAutofit/>
          </a:bodyPr>
          <a:lstStyle/>
          <a:p>
            <a:r>
              <a:rPr lang="en-US"/>
              <a:t>How Applications are Evaluated</a:t>
            </a:r>
          </a:p>
        </p:txBody>
      </p:sp>
    </p:spTree>
    <p:extLst>
      <p:ext uri="{BB962C8B-B14F-4D97-AF65-F5344CB8AC3E}">
        <p14:creationId xmlns:p14="http://schemas.microsoft.com/office/powerpoint/2010/main" val="239763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236580-380A-0223-1B57-6EEBE04E7F6E}"/>
              </a:ext>
            </a:extLst>
          </p:cNvPr>
          <p:cNvSpPr txBox="1">
            <a:spLocks/>
          </p:cNvSpPr>
          <p:nvPr/>
        </p:nvSpPr>
        <p:spPr>
          <a:xfrm>
            <a:off x="6184900" y="2075935"/>
            <a:ext cx="5479878" cy="4473146"/>
          </a:xfrm>
          <a:prstGeom prst="rect">
            <a:avLst/>
          </a:prstGeom>
        </p:spPr>
        <p:txBody>
          <a:bodyPr lIns="91440" tIns="45720" rIns="91440" bIns="4572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pPr>
            <a:r>
              <a:rPr lang="en-US" sz="2400">
                <a:solidFill>
                  <a:schemeClr val="bg1"/>
                </a:solidFill>
              </a:rPr>
              <a:t>Panel of community members review each grant</a:t>
            </a:r>
          </a:p>
          <a:p>
            <a:pPr>
              <a:lnSpc>
                <a:spcPct val="100000"/>
              </a:lnSpc>
              <a:spcBef>
                <a:spcPts val="800"/>
              </a:spcBef>
            </a:pPr>
            <a:r>
              <a:rPr lang="en-US" sz="2400">
                <a:solidFill>
                  <a:schemeClr val="bg1"/>
                </a:solidFill>
                <a:latin typeface="Fira Sans"/>
              </a:rPr>
              <a:t>Panelists base funding decisions on the quality of the grant application, not on their relationship with, or knowledge of the organization</a:t>
            </a:r>
          </a:p>
          <a:p>
            <a:pPr>
              <a:lnSpc>
                <a:spcPct val="100000"/>
              </a:lnSpc>
              <a:spcBef>
                <a:spcPts val="800"/>
              </a:spcBef>
            </a:pPr>
            <a:r>
              <a:rPr lang="en-US" sz="2400">
                <a:solidFill>
                  <a:schemeClr val="bg1"/>
                </a:solidFill>
              </a:rPr>
              <a:t>Panelists review overall completeness of the grant and score applications on specific criteria</a:t>
            </a:r>
          </a:p>
          <a:p>
            <a:pPr>
              <a:lnSpc>
                <a:spcPct val="100000"/>
              </a:lnSpc>
              <a:spcBef>
                <a:spcPts val="800"/>
              </a:spcBef>
            </a:pPr>
            <a:endParaRPr lang="en-US" sz="2400">
              <a:solidFill>
                <a:schemeClr val="bg1"/>
              </a:solidFill>
            </a:endParaRPr>
          </a:p>
        </p:txBody>
      </p:sp>
      <p:sp>
        <p:nvSpPr>
          <p:cNvPr id="5" name="Text Placeholder 2">
            <a:extLst>
              <a:ext uri="{FF2B5EF4-FFF2-40B4-BE49-F238E27FC236}">
                <a16:creationId xmlns:a16="http://schemas.microsoft.com/office/drawing/2014/main" id="{0D3431DF-6378-06DD-3BB0-6882EDF3D748}"/>
              </a:ext>
            </a:extLst>
          </p:cNvPr>
          <p:cNvSpPr txBox="1">
            <a:spLocks/>
          </p:cNvSpPr>
          <p:nvPr/>
        </p:nvSpPr>
        <p:spPr>
          <a:xfrm>
            <a:off x="6172200" y="1036062"/>
            <a:ext cx="5183188" cy="823912"/>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a:solidFill>
                  <a:schemeClr val="bg1"/>
                </a:solidFill>
              </a:rPr>
              <a:t>Subgrant Panels</a:t>
            </a:r>
          </a:p>
        </p:txBody>
      </p:sp>
      <p:pic>
        <p:nvPicPr>
          <p:cNvPr id="6" name="Picture Placeholder 6" descr="A circular icon of a group of people giving star ratings">
            <a:extLst>
              <a:ext uri="{FF2B5EF4-FFF2-40B4-BE49-F238E27FC236}">
                <a16:creationId xmlns:a16="http://schemas.microsoft.com/office/drawing/2014/main" id="{8CDB4B40-DC6F-6211-29F5-7F3293927D1C}"/>
              </a:ext>
            </a:extLst>
          </p:cNvPr>
          <p:cNvPicPr>
            <a:picLocks noChangeAspect="1"/>
          </p:cNvPicPr>
          <p:nvPr/>
        </p:nvPicPr>
        <p:blipFill rotWithShape="1">
          <a:blip r:embed="rId2">
            <a:extLst>
              <a:ext uri="{28A0092B-C50C-407E-A947-70E740481C1C}">
                <a14:useLocalDpi xmlns:a14="http://schemas.microsoft.com/office/drawing/2010/main" val="0"/>
              </a:ext>
            </a:extLst>
          </a:blip>
          <a:srcRect l="26030" r="26030"/>
          <a:stretch/>
        </p:blipFill>
        <p:spPr>
          <a:xfrm>
            <a:off x="815975" y="1448018"/>
            <a:ext cx="3516312" cy="4124960"/>
          </a:xfrm>
          <a:prstGeom prst="rect">
            <a:avLst/>
          </a:prstGeom>
        </p:spPr>
      </p:pic>
    </p:spTree>
    <p:extLst>
      <p:ext uri="{BB962C8B-B14F-4D97-AF65-F5344CB8AC3E}">
        <p14:creationId xmlns:p14="http://schemas.microsoft.com/office/powerpoint/2010/main" val="13263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84900" y="2015067"/>
            <a:ext cx="5499100" cy="3996266"/>
          </a:xfrm>
        </p:spPr>
        <p:txBody>
          <a:bodyPr>
            <a:noAutofit/>
          </a:bodyPr>
          <a:lstStyle/>
          <a:p>
            <a:pPr>
              <a:buClr>
                <a:schemeClr val="tx1"/>
              </a:buClr>
            </a:pPr>
            <a:r>
              <a:rPr lang="en-US" altLang="en-US" sz="2400"/>
              <a:t>Artistic quality of the proposed project</a:t>
            </a:r>
          </a:p>
          <a:p>
            <a:pPr>
              <a:buClr>
                <a:schemeClr val="tx1"/>
              </a:buClr>
            </a:pPr>
            <a:r>
              <a:rPr lang="en-US" altLang="en-US" sz="2400"/>
              <a:t>Community impact of project or program</a:t>
            </a:r>
          </a:p>
          <a:p>
            <a:pPr>
              <a:buClr>
                <a:schemeClr val="tx1"/>
              </a:buClr>
            </a:pPr>
            <a:r>
              <a:rPr lang="en-US" altLang="en-US" sz="2400"/>
              <a:t>Ability to plan and implement project</a:t>
            </a:r>
          </a:p>
          <a:p>
            <a:pPr>
              <a:buClr>
                <a:schemeClr val="tx1"/>
              </a:buClr>
            </a:pPr>
            <a:r>
              <a:rPr lang="en-US" altLang="en-US" sz="2400"/>
              <a:t>Stability and fiscal responsibility of the organization</a:t>
            </a:r>
          </a:p>
        </p:txBody>
      </p:sp>
      <p:sp>
        <p:nvSpPr>
          <p:cNvPr id="4" name="Text Placeholder 3">
            <a:extLst>
              <a:ext uri="{FF2B5EF4-FFF2-40B4-BE49-F238E27FC236}">
                <a16:creationId xmlns:a16="http://schemas.microsoft.com/office/drawing/2014/main" id="{5EA86CB7-50DA-D084-21E8-18435D0CD651}"/>
              </a:ext>
            </a:extLst>
          </p:cNvPr>
          <p:cNvSpPr>
            <a:spLocks noGrp="1"/>
          </p:cNvSpPr>
          <p:nvPr>
            <p:ph type="body" sz="quarter" idx="3"/>
          </p:nvPr>
        </p:nvSpPr>
        <p:spPr/>
        <p:txBody>
          <a:bodyPr>
            <a:noAutofit/>
          </a:bodyPr>
          <a:lstStyle/>
          <a:p>
            <a:r>
              <a:rPr lang="en-US" sz="4400"/>
              <a:t>Criteria</a:t>
            </a:r>
          </a:p>
        </p:txBody>
      </p:sp>
      <p:pic>
        <p:nvPicPr>
          <p:cNvPr id="6" name="Picture Placeholder 6" descr="A circular icon of a clipboard with a checklist">
            <a:extLst>
              <a:ext uri="{FF2B5EF4-FFF2-40B4-BE49-F238E27FC236}">
                <a16:creationId xmlns:a16="http://schemas.microsoft.com/office/drawing/2014/main" id="{80B68BCF-F077-35FB-5D79-EA63C6CE433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030" r="26030"/>
          <a:stretch/>
        </p:blipFill>
        <p:spPr>
          <a:prstGeom prst="rect">
            <a:avLst/>
          </a:prstGeom>
        </p:spPr>
      </p:pic>
    </p:spTree>
    <p:extLst>
      <p:ext uri="{BB962C8B-B14F-4D97-AF65-F5344CB8AC3E}">
        <p14:creationId xmlns:p14="http://schemas.microsoft.com/office/powerpoint/2010/main" val="244325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74219" y="126383"/>
            <a:ext cx="6802345" cy="6569718"/>
          </a:xfrm>
        </p:spPr>
        <p:txBody>
          <a:bodyPr vert="horz" lIns="91440" tIns="45720" rIns="91440" bIns="45720" rtlCol="0" anchor="t">
            <a:noAutofit/>
          </a:bodyPr>
          <a:lstStyle/>
          <a:p>
            <a:pPr>
              <a:buClr>
                <a:schemeClr val="tx1"/>
              </a:buClr>
            </a:pPr>
            <a:r>
              <a:rPr lang="en-US" sz="1800">
                <a:latin typeface="Fira Sans"/>
              </a:rPr>
              <a:t>The </a:t>
            </a:r>
            <a:r>
              <a:rPr lang="en-US" sz="1800" b="1">
                <a:latin typeface="Fira Sans"/>
              </a:rPr>
              <a:t>first priority</a:t>
            </a:r>
            <a:r>
              <a:rPr lang="en-US" sz="1800">
                <a:latin typeface="Fira Sans"/>
              </a:rPr>
              <a:t> is to provide program or operating support to qualified arts organizations (where they exist), such as theaters, symphonies, galleries, art guilds, choral societies, dance companies, folk arts societies, writer’s groups, and arts festivals. Subgrants of Grassroots funds may not be awarded to arts organizations that already receive operating support directly from the N.C. Arts Council. </a:t>
            </a:r>
            <a:endParaRPr lang="en-US" altLang="en-US" sz="1800">
              <a:latin typeface="Fira Sans"/>
            </a:endParaRPr>
          </a:p>
          <a:p>
            <a:pPr>
              <a:buClr>
                <a:srgbClr val="000000"/>
              </a:buClr>
            </a:pPr>
            <a:r>
              <a:rPr lang="en-US" sz="1800">
                <a:latin typeface="Fira Sans"/>
              </a:rPr>
              <a:t>The </a:t>
            </a:r>
            <a:r>
              <a:rPr lang="en-US" sz="1800" b="1">
                <a:latin typeface="Fira Sans"/>
              </a:rPr>
              <a:t>second priority</a:t>
            </a:r>
            <a:r>
              <a:rPr lang="en-US" sz="1800">
                <a:latin typeface="Fira Sans"/>
              </a:rPr>
              <a:t> funds is to support arts learning and arts-in-education programs conducted by qualified artists. These can be artist residencies in schools, after-school programs, summer camps, or adult arts learning classes. Grassroots funds may not be used for activities associated with a school’s internal arts programs such as in-school student performances, the purchase of supplies, or student art competitions and publications. </a:t>
            </a:r>
            <a:endParaRPr lang="en-US" sz="1800"/>
          </a:p>
          <a:p>
            <a:pPr>
              <a:buClr>
                <a:srgbClr val="000000"/>
              </a:buClr>
            </a:pPr>
            <a:r>
              <a:rPr lang="en-US" sz="1800">
                <a:latin typeface="Fira Sans"/>
              </a:rPr>
              <a:t>The </a:t>
            </a:r>
            <a:r>
              <a:rPr lang="en-US" sz="1800" b="1">
                <a:latin typeface="Fira Sans"/>
              </a:rPr>
              <a:t>third priority</a:t>
            </a:r>
            <a:r>
              <a:rPr lang="en-US" sz="1800">
                <a:latin typeface="Fira Sans"/>
              </a:rPr>
              <a:t> is to support other community, civic, and municipal organizations that provide high-quality experiences for the greater community. These programs must be conducted by qualified artists.</a:t>
            </a:r>
            <a:endParaRPr lang="en-US" altLang="en-US" sz="1800"/>
          </a:p>
        </p:txBody>
      </p:sp>
      <p:sp>
        <p:nvSpPr>
          <p:cNvPr id="4" name="Text Placeholder 3">
            <a:extLst>
              <a:ext uri="{FF2B5EF4-FFF2-40B4-BE49-F238E27FC236}">
                <a16:creationId xmlns:a16="http://schemas.microsoft.com/office/drawing/2014/main" id="{5006CFC1-A429-D21E-1102-A0368CBAEE4C}"/>
              </a:ext>
            </a:extLst>
          </p:cNvPr>
          <p:cNvSpPr>
            <a:spLocks noGrp="1"/>
          </p:cNvSpPr>
          <p:nvPr>
            <p:ph type="body" sz="quarter" idx="3"/>
          </p:nvPr>
        </p:nvSpPr>
        <p:spPr>
          <a:xfrm>
            <a:off x="85492" y="339111"/>
            <a:ext cx="5183188" cy="823912"/>
          </a:xfrm>
        </p:spPr>
        <p:txBody>
          <a:bodyPr>
            <a:noAutofit/>
          </a:bodyPr>
          <a:lstStyle/>
          <a:p>
            <a:r>
              <a:rPr lang="en-US" sz="4000"/>
              <a:t>Priorities for Funding</a:t>
            </a:r>
          </a:p>
        </p:txBody>
      </p:sp>
      <p:pic>
        <p:nvPicPr>
          <p:cNvPr id="6" name="Picture Placeholder 8" descr="A circular icon of a hand holding a bag of money">
            <a:extLst>
              <a:ext uri="{FF2B5EF4-FFF2-40B4-BE49-F238E27FC236}">
                <a16:creationId xmlns:a16="http://schemas.microsoft.com/office/drawing/2014/main" id="{5753CDC0-989C-3491-CA58-E3F8AEB7AE2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030" r="26030"/>
          <a:stretch/>
        </p:blipFill>
        <p:spPr>
          <a:prstGeom prst="rect">
            <a:avLst/>
          </a:prstGeom>
        </p:spPr>
      </p:pic>
    </p:spTree>
    <p:extLst>
      <p:ext uri="{BB962C8B-B14F-4D97-AF65-F5344CB8AC3E}">
        <p14:creationId xmlns:p14="http://schemas.microsoft.com/office/powerpoint/2010/main" val="232681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If you get funded…</a:t>
            </a:r>
          </a:p>
        </p:txBody>
      </p:sp>
      <p:sp>
        <p:nvSpPr>
          <p:cNvPr id="3" name="Content Placeholder 2"/>
          <p:cNvSpPr>
            <a:spLocks noGrp="1"/>
          </p:cNvSpPr>
          <p:nvPr>
            <p:ph sz="half" idx="1"/>
          </p:nvPr>
        </p:nvSpPr>
        <p:spPr>
          <a:xfrm>
            <a:off x="838198" y="2011680"/>
            <a:ext cx="10622281" cy="4165283"/>
          </a:xfrm>
        </p:spPr>
        <p:txBody>
          <a:bodyPr vert="horz" lIns="91440" tIns="45720" rIns="91440" bIns="45720" rtlCol="0" anchor="t">
            <a:normAutofit fontScale="77500" lnSpcReduction="20000"/>
          </a:bodyPr>
          <a:lstStyle/>
          <a:p>
            <a:pPr>
              <a:buClr>
                <a:schemeClr val="tx1"/>
              </a:buClr>
            </a:pPr>
            <a:r>
              <a:rPr lang="en-US" altLang="en-US" sz="2400" dirty="0">
                <a:latin typeface="Fira Sans"/>
              </a:rPr>
              <a:t>Your organization will enter into a contractual agreement with </a:t>
            </a:r>
            <a:r>
              <a:rPr lang="en-US" sz="2400" dirty="0">
                <a:latin typeface="Fira Sans"/>
              </a:rPr>
              <a:t>&lt;</a:t>
            </a:r>
            <a:r>
              <a:rPr lang="en-US" sz="2400" dirty="0">
                <a:highlight>
                  <a:srgbClr val="FFFF00"/>
                </a:highlight>
                <a:latin typeface="Fira Sans"/>
              </a:rPr>
              <a:t> arts council name</a:t>
            </a:r>
            <a:r>
              <a:rPr lang="en-US" sz="2400" dirty="0">
                <a:latin typeface="Fira Sans"/>
              </a:rPr>
              <a:t>&gt; </a:t>
            </a:r>
            <a:endParaRPr lang="en-US" altLang="en-US" sz="2400" dirty="0"/>
          </a:p>
          <a:p>
            <a:pPr>
              <a:buClr>
                <a:schemeClr val="tx1"/>
              </a:buClr>
            </a:pPr>
            <a:r>
              <a:rPr lang="en-US" altLang="en-US" sz="2400" dirty="0">
                <a:latin typeface="Fira Sans"/>
              </a:rPr>
              <a:t>Submittal of No Overdue Tax Debts Form</a:t>
            </a:r>
          </a:p>
          <a:p>
            <a:pPr>
              <a:buClr>
                <a:schemeClr val="tx1"/>
              </a:buClr>
            </a:pPr>
            <a:r>
              <a:rPr lang="en-US" altLang="en-US" sz="2400" dirty="0"/>
              <a:t>Your organization will complete a final report by June 30 with:</a:t>
            </a:r>
          </a:p>
          <a:p>
            <a:pPr lvl="2">
              <a:buClr>
                <a:schemeClr val="tx1"/>
              </a:buClr>
            </a:pPr>
            <a:r>
              <a:rPr lang="en-US" altLang="en-US" dirty="0"/>
              <a:t>Audience numbers</a:t>
            </a:r>
          </a:p>
          <a:p>
            <a:pPr lvl="2">
              <a:buClr>
                <a:schemeClr val="tx1"/>
              </a:buClr>
            </a:pPr>
            <a:r>
              <a:rPr lang="en-US" altLang="en-US" dirty="0"/>
              <a:t>Audience demographics</a:t>
            </a:r>
          </a:p>
          <a:p>
            <a:pPr>
              <a:buClr>
                <a:schemeClr val="tx1"/>
              </a:buClr>
            </a:pPr>
            <a:r>
              <a:rPr lang="en-US" altLang="en-US" sz="2400" dirty="0">
                <a:latin typeface="Fira Sans"/>
              </a:rPr>
              <a:t>Demonstrate use of N.C. Arts Council logo and credit line on promotional materials </a:t>
            </a:r>
            <a:endParaRPr lang="en-US" altLang="en-US" sz="2400" dirty="0"/>
          </a:p>
          <a:p>
            <a:pPr>
              <a:buClr>
                <a:schemeClr val="tx1"/>
              </a:buClr>
            </a:pPr>
            <a:r>
              <a:rPr lang="en-US" altLang="en-US" sz="2400" dirty="0">
                <a:latin typeface="Fira Sans"/>
              </a:rPr>
              <a:t>Grant payments may be distributed in installments </a:t>
            </a:r>
            <a:endParaRPr lang="en-US" altLang="en-US" sz="2400" dirty="0"/>
          </a:p>
          <a:p>
            <a:pPr>
              <a:buClr>
                <a:schemeClr val="tx1"/>
              </a:buClr>
            </a:pPr>
            <a:r>
              <a:rPr lang="en-US" altLang="en-US" sz="2400" dirty="0">
                <a:latin typeface="Fira Sans"/>
              </a:rPr>
              <a:t>Keep local arts council updated on the progress of your program. If something changes and you can’t use all the funds, your local arts council must know by April. They will need to roll the funds into one of their programs. </a:t>
            </a:r>
            <a:endParaRPr lang="en-US" altLang="en-US" sz="2400" dirty="0"/>
          </a:p>
          <a:p>
            <a:pPr>
              <a:buClr>
                <a:schemeClr val="tx1"/>
              </a:buClr>
            </a:pPr>
            <a:r>
              <a:rPr lang="en-US" altLang="en-US" sz="2400" b="1" dirty="0"/>
              <a:t>NOTE:  Late final reports=no funding next grant cycle.</a:t>
            </a:r>
          </a:p>
          <a:p>
            <a:endParaRPr lang="en-US" dirty="0"/>
          </a:p>
        </p:txBody>
      </p:sp>
    </p:spTree>
    <p:extLst>
      <p:ext uri="{BB962C8B-B14F-4D97-AF65-F5344CB8AC3E}">
        <p14:creationId xmlns:p14="http://schemas.microsoft.com/office/powerpoint/2010/main" val="76097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AE8FF5-8DE3-6DC4-1D42-5619B76C4509}"/>
              </a:ext>
            </a:extLst>
          </p:cNvPr>
          <p:cNvSpPr>
            <a:spLocks noGrp="1"/>
          </p:cNvSpPr>
          <p:nvPr>
            <p:ph type="ctrTitle"/>
          </p:nvPr>
        </p:nvSpPr>
        <p:spPr>
          <a:xfrm>
            <a:off x="1524000" y="755091"/>
            <a:ext cx="9144000" cy="2387600"/>
          </a:xfrm>
        </p:spPr>
        <p:txBody>
          <a:bodyPr anchor="ctr"/>
          <a:lstStyle/>
          <a:p>
            <a:r>
              <a:rPr lang="en-US"/>
              <a:t>Questions?</a:t>
            </a:r>
          </a:p>
        </p:txBody>
      </p:sp>
      <p:sp>
        <p:nvSpPr>
          <p:cNvPr id="13" name="TextBox 12">
            <a:extLst>
              <a:ext uri="{FF2B5EF4-FFF2-40B4-BE49-F238E27FC236}">
                <a16:creationId xmlns:a16="http://schemas.microsoft.com/office/drawing/2014/main" id="{8B8C0753-FD29-A34B-8453-F7FA394EF908}"/>
              </a:ext>
            </a:extLst>
          </p:cNvPr>
          <p:cNvSpPr txBox="1"/>
          <p:nvPr/>
        </p:nvSpPr>
        <p:spPr>
          <a:xfrm>
            <a:off x="1714500" y="2362486"/>
            <a:ext cx="8763000" cy="1523494"/>
          </a:xfrm>
          <a:prstGeom prst="rect">
            <a:avLst/>
          </a:prstGeom>
          <a:noFill/>
        </p:spPr>
        <p:txBody>
          <a:bodyPr wrap="square">
            <a:spAutoFit/>
          </a:bodyPr>
          <a:lstStyle/>
          <a:p>
            <a:pPr>
              <a:spcAft>
                <a:spcPts val="600"/>
              </a:spcAft>
            </a:pPr>
            <a:r>
              <a:rPr lang="en-US" sz="2000"/>
              <a:t>If you need help with your application, or have specific questions, contact: </a:t>
            </a:r>
          </a:p>
          <a:p>
            <a:pPr>
              <a:spcAft>
                <a:spcPts val="600"/>
              </a:spcAft>
            </a:pPr>
            <a:r>
              <a:rPr lang="en-US" sz="2000">
                <a:highlight>
                  <a:srgbClr val="FFFF00"/>
                </a:highlight>
              </a:rPr>
              <a:t>&lt;Contact Name&gt;</a:t>
            </a:r>
          </a:p>
          <a:p>
            <a:pPr>
              <a:spcAft>
                <a:spcPts val="600"/>
              </a:spcAft>
            </a:pPr>
            <a:r>
              <a:rPr lang="en-US" sz="2000">
                <a:highlight>
                  <a:srgbClr val="FFFF00"/>
                </a:highlight>
              </a:rPr>
              <a:t>&lt;Contact Information&gt;</a:t>
            </a:r>
          </a:p>
          <a:p>
            <a:pPr>
              <a:spcAft>
                <a:spcPts val="600"/>
              </a:spcAft>
            </a:pPr>
            <a:endParaRPr lang="en-US"/>
          </a:p>
        </p:txBody>
      </p:sp>
    </p:spTree>
    <p:extLst>
      <p:ext uri="{BB962C8B-B14F-4D97-AF65-F5344CB8AC3E}">
        <p14:creationId xmlns:p14="http://schemas.microsoft.com/office/powerpoint/2010/main" val="1938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395242-D27C-B5DE-033E-35762191C574}"/>
              </a:ext>
            </a:extLst>
          </p:cNvPr>
          <p:cNvSpPr>
            <a:spLocks noGrp="1"/>
          </p:cNvSpPr>
          <p:nvPr>
            <p:ph sz="half" idx="1"/>
          </p:nvPr>
        </p:nvSpPr>
        <p:spPr>
          <a:xfrm>
            <a:off x="838200" y="2246243"/>
            <a:ext cx="5181600" cy="3930720"/>
          </a:xfrm>
        </p:spPr>
        <p:txBody>
          <a:bodyPr vert="horz" lIns="91440" tIns="45720" rIns="91440" bIns="45720" rtlCol="0" anchor="t">
            <a:normAutofit/>
          </a:bodyPr>
          <a:lstStyle/>
          <a:p>
            <a:pPr marL="0" indent="0">
              <a:lnSpc>
                <a:spcPct val="110000"/>
              </a:lnSpc>
              <a:buNone/>
            </a:pPr>
            <a:r>
              <a:rPr lang="en-US">
                <a:latin typeface="Fira Sans"/>
              </a:rPr>
              <a:t>In counties with populations of 50,000 or more, the local arts council will distribute </a:t>
            </a:r>
            <a:br>
              <a:rPr lang="en-US">
                <a:latin typeface="Fira Sans"/>
              </a:rPr>
            </a:br>
            <a:r>
              <a:rPr lang="en-US">
                <a:latin typeface="Fira Sans"/>
              </a:rPr>
              <a:t>50 percent of the Grassroots funds to local arts organizations through a competitive grant process.  </a:t>
            </a:r>
            <a:endParaRPr lang="en-US"/>
          </a:p>
          <a:p>
            <a:pPr marL="0" indent="0">
              <a:lnSpc>
                <a:spcPct val="110000"/>
              </a:lnSpc>
              <a:buNone/>
            </a:pPr>
            <a:endParaRPr lang="en-US"/>
          </a:p>
        </p:txBody>
      </p:sp>
      <p:sp>
        <p:nvSpPr>
          <p:cNvPr id="3" name="Title 2"/>
          <p:cNvSpPr>
            <a:spLocks noGrp="1"/>
          </p:cNvSpPr>
          <p:nvPr>
            <p:ph type="title"/>
          </p:nvPr>
        </p:nvSpPr>
        <p:spPr>
          <a:xfrm>
            <a:off x="838200" y="365125"/>
            <a:ext cx="10515600" cy="1325563"/>
          </a:xfrm>
        </p:spPr>
        <p:txBody>
          <a:bodyPr anchor="b">
            <a:normAutofit/>
          </a:bodyPr>
          <a:lstStyle/>
          <a:p>
            <a:r>
              <a:rPr lang="en-US"/>
              <a:t>Grassroots Arts Program</a:t>
            </a:r>
          </a:p>
        </p:txBody>
      </p:sp>
      <p:pic>
        <p:nvPicPr>
          <p:cNvPr id="10" name="Picture 9" descr="The Grassroots program granting process">
            <a:extLst>
              <a:ext uri="{FF2B5EF4-FFF2-40B4-BE49-F238E27FC236}">
                <a16:creationId xmlns:a16="http://schemas.microsoft.com/office/drawing/2014/main" id="{D114F0F1-3FE9-50F6-0357-B2FA234DDFEC}"/>
              </a:ext>
            </a:extLst>
          </p:cNvPr>
          <p:cNvPicPr>
            <a:picLocks noChangeAspect="1"/>
          </p:cNvPicPr>
          <p:nvPr/>
        </p:nvPicPr>
        <p:blipFill rotWithShape="1">
          <a:blip r:embed="rId2">
            <a:extLst>
              <a:ext uri="{28A0092B-C50C-407E-A947-70E740481C1C}">
                <a14:useLocalDpi xmlns:a14="http://schemas.microsoft.com/office/drawing/2010/main" val="0"/>
              </a:ext>
            </a:extLst>
          </a:blip>
          <a:srcRect t="13416" b="45579"/>
          <a:stretch/>
        </p:blipFill>
        <p:spPr>
          <a:xfrm>
            <a:off x="6172200" y="3403718"/>
            <a:ext cx="5181600" cy="1195152"/>
          </a:xfrm>
          <a:prstGeom prst="rect">
            <a:avLst/>
          </a:prstGeom>
          <a:noFill/>
        </p:spPr>
      </p:pic>
    </p:spTree>
    <p:extLst>
      <p:ext uri="{BB962C8B-B14F-4D97-AF65-F5344CB8AC3E}">
        <p14:creationId xmlns:p14="http://schemas.microsoft.com/office/powerpoint/2010/main" val="201112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AFF-3705-1C4B-FF23-D062A0D98926}"/>
              </a:ext>
            </a:extLst>
          </p:cNvPr>
          <p:cNvSpPr>
            <a:spLocks noGrp="1"/>
          </p:cNvSpPr>
          <p:nvPr>
            <p:ph type="title"/>
          </p:nvPr>
        </p:nvSpPr>
        <p:spPr/>
        <p:txBody>
          <a:bodyPr/>
          <a:lstStyle/>
          <a:p>
            <a:r>
              <a:rPr lang="en-US">
                <a:latin typeface="Fira Sans SemiBold"/>
              </a:rPr>
              <a:t>Racial and Cultural Diversity</a:t>
            </a:r>
            <a:endParaRPr lang="en-US"/>
          </a:p>
        </p:txBody>
      </p:sp>
      <p:sp>
        <p:nvSpPr>
          <p:cNvPr id="3" name="Content Placeholder 2">
            <a:extLst>
              <a:ext uri="{FF2B5EF4-FFF2-40B4-BE49-F238E27FC236}">
                <a16:creationId xmlns:a16="http://schemas.microsoft.com/office/drawing/2014/main" id="{687D25A8-06BA-7CDE-5590-16F967570742}"/>
              </a:ext>
            </a:extLst>
          </p:cNvPr>
          <p:cNvSpPr>
            <a:spLocks noGrp="1"/>
          </p:cNvSpPr>
          <p:nvPr>
            <p:ph sz="half" idx="1"/>
          </p:nvPr>
        </p:nvSpPr>
        <p:spPr>
          <a:xfrm>
            <a:off x="522249" y="1825625"/>
            <a:ext cx="5804209" cy="4351338"/>
          </a:xfrm>
        </p:spPr>
        <p:txBody>
          <a:bodyPr vert="horz" lIns="91440" tIns="45720" rIns="91440" bIns="45720" rtlCol="0" anchor="t">
            <a:normAutofit/>
          </a:bodyPr>
          <a:lstStyle/>
          <a:p>
            <a:r>
              <a:rPr lang="en-US" sz="2150">
                <a:latin typeface="Fira Sans"/>
              </a:rPr>
              <a:t>Grassroots partners are required to spend a percentage of their grant on programing that reflects African America, Asian American, Latino, and Native American cultures. </a:t>
            </a:r>
          </a:p>
          <a:p>
            <a:r>
              <a:rPr lang="en-US" sz="2150">
                <a:latin typeface="Fira Sans"/>
              </a:rPr>
              <a:t>The minimum amount is included on the County Allotment chart annually</a:t>
            </a:r>
            <a:endParaRPr lang="en-US" sz="2150"/>
          </a:p>
          <a:p>
            <a:r>
              <a:rPr lang="en-US" sz="2150">
                <a:latin typeface="Fira Sans"/>
              </a:rPr>
              <a:t>Priority may be given to subgrant applicants that meet this requirement.</a:t>
            </a:r>
            <a:r>
              <a:rPr lang="en-US">
                <a:latin typeface="Fira Sans"/>
              </a:rPr>
              <a:t> </a:t>
            </a:r>
            <a:endParaRPr lang="en-US"/>
          </a:p>
        </p:txBody>
      </p:sp>
      <p:pic>
        <p:nvPicPr>
          <p:cNvPr id="5" name="Content Placeholder 4">
            <a:extLst>
              <a:ext uri="{FF2B5EF4-FFF2-40B4-BE49-F238E27FC236}">
                <a16:creationId xmlns:a16="http://schemas.microsoft.com/office/drawing/2014/main" id="{F49727D8-BCFA-F41C-FCCF-C844507140C2}"/>
              </a:ext>
            </a:extLst>
          </p:cNvPr>
          <p:cNvPicPr>
            <a:picLocks noGrp="1" noChangeAspect="1"/>
          </p:cNvPicPr>
          <p:nvPr>
            <p:ph sz="half" idx="2"/>
          </p:nvPr>
        </p:nvPicPr>
        <p:blipFill>
          <a:blip r:embed="rId2"/>
          <a:stretch>
            <a:fillRect/>
          </a:stretch>
        </p:blipFill>
        <p:spPr>
          <a:xfrm>
            <a:off x="6751203" y="1825625"/>
            <a:ext cx="4023593" cy="4351338"/>
          </a:xfrm>
        </p:spPr>
      </p:pic>
    </p:spTree>
    <p:extLst>
      <p:ext uri="{BB962C8B-B14F-4D97-AF65-F5344CB8AC3E}">
        <p14:creationId xmlns:p14="http://schemas.microsoft.com/office/powerpoint/2010/main" val="32059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AFF-3705-1C4B-FF23-D062A0D98926}"/>
              </a:ext>
            </a:extLst>
          </p:cNvPr>
          <p:cNvSpPr>
            <a:spLocks noGrp="1"/>
          </p:cNvSpPr>
          <p:nvPr>
            <p:ph type="title"/>
          </p:nvPr>
        </p:nvSpPr>
        <p:spPr/>
        <p:txBody>
          <a:bodyPr>
            <a:normAutofit/>
          </a:bodyPr>
          <a:lstStyle/>
          <a:p>
            <a:r>
              <a:rPr lang="en-US">
                <a:latin typeface="Fira Sans SemiBold"/>
              </a:rPr>
              <a:t>Racial and Cultural Diversity</a:t>
            </a:r>
            <a:endParaRPr lang="en-US"/>
          </a:p>
        </p:txBody>
      </p:sp>
      <p:sp>
        <p:nvSpPr>
          <p:cNvPr id="3" name="Content Placeholder 2">
            <a:extLst>
              <a:ext uri="{FF2B5EF4-FFF2-40B4-BE49-F238E27FC236}">
                <a16:creationId xmlns:a16="http://schemas.microsoft.com/office/drawing/2014/main" id="{687D25A8-06BA-7CDE-5590-16F967570742}"/>
              </a:ext>
            </a:extLst>
          </p:cNvPr>
          <p:cNvSpPr>
            <a:spLocks noGrp="1"/>
          </p:cNvSpPr>
          <p:nvPr>
            <p:ph sz="half" idx="1"/>
          </p:nvPr>
        </p:nvSpPr>
        <p:spPr>
          <a:xfrm>
            <a:off x="838200" y="1825625"/>
            <a:ext cx="10515600" cy="4351338"/>
          </a:xfrm>
        </p:spPr>
        <p:txBody>
          <a:bodyPr vert="horz" lIns="91440" tIns="45720" rIns="91440" bIns="45720" rtlCol="0" anchor="t">
            <a:normAutofit fontScale="85000" lnSpcReduction="10000"/>
          </a:bodyPr>
          <a:lstStyle/>
          <a:p>
            <a:pPr marL="0" indent="0">
              <a:buNone/>
            </a:pPr>
            <a:r>
              <a:rPr lang="en-US">
                <a:latin typeface="Fira Sans"/>
              </a:rPr>
              <a:t>The requirement can be met in several ways:</a:t>
            </a:r>
          </a:p>
          <a:p>
            <a:pPr marL="514350" indent="-514350">
              <a:buAutoNum type="arabicPeriod"/>
            </a:pPr>
            <a:r>
              <a:rPr lang="en-US">
                <a:latin typeface="Fira Sans"/>
              </a:rPr>
              <a:t>Grassroots Partner can hire artists or ensembles of color to conduct arts programs. </a:t>
            </a:r>
          </a:p>
          <a:p>
            <a:pPr marL="514350" indent="-514350">
              <a:buAutoNum type="arabicPeriod"/>
            </a:pPr>
            <a:r>
              <a:rPr lang="en-US">
                <a:latin typeface="Fira Sans"/>
              </a:rPr>
              <a:t>Grassroots Partner can award subgrants to multicultural organizations. The organization does not have to be an arts organization, but the funds must be used for arts programming.</a:t>
            </a:r>
          </a:p>
          <a:p>
            <a:pPr marL="514350" indent="-514350">
              <a:buAutoNum type="arabicPeriod"/>
            </a:pPr>
            <a:r>
              <a:rPr lang="en-US">
                <a:latin typeface="Fira Sans"/>
              </a:rPr>
              <a:t>The Grassroots partners can award subgrants to other organizations to hire artists or ensembles of color to conduct arts programs.</a:t>
            </a:r>
            <a:endParaRPr lang="en-US"/>
          </a:p>
        </p:txBody>
      </p:sp>
    </p:spTree>
    <p:extLst>
      <p:ext uri="{BB962C8B-B14F-4D97-AF65-F5344CB8AC3E}">
        <p14:creationId xmlns:p14="http://schemas.microsoft.com/office/powerpoint/2010/main" val="46327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Eligibility for Application</a:t>
            </a:r>
          </a:p>
        </p:txBody>
      </p:sp>
      <p:sp>
        <p:nvSpPr>
          <p:cNvPr id="3" name="Content Placeholder 2">
            <a:extLst>
              <a:ext uri="{FF2B5EF4-FFF2-40B4-BE49-F238E27FC236}">
                <a16:creationId xmlns:a16="http://schemas.microsoft.com/office/drawing/2014/main" id="{24A9F0EB-C1F0-4721-0B81-393F5A8DD6E7}"/>
              </a:ext>
            </a:extLst>
          </p:cNvPr>
          <p:cNvSpPr>
            <a:spLocks noGrp="1"/>
          </p:cNvSpPr>
          <p:nvPr>
            <p:ph sz="half" idx="1"/>
          </p:nvPr>
        </p:nvSpPr>
        <p:spPr>
          <a:xfrm>
            <a:off x="3555999" y="2519681"/>
            <a:ext cx="8026401" cy="3657282"/>
          </a:xfrm>
        </p:spPr>
        <p:txBody>
          <a:bodyPr vert="horz" lIns="91440" tIns="45720" rIns="91440" bIns="45720" rtlCol="0" anchor="t">
            <a:normAutofit lnSpcReduction="10000"/>
          </a:bodyPr>
          <a:lstStyle/>
          <a:p>
            <a:pPr indent="-285750">
              <a:lnSpc>
                <a:spcPct val="110000"/>
              </a:lnSpc>
              <a:buFont typeface="Arial" panose="020B0604020202020204" pitchFamily="34" charset="0"/>
              <a:buChar char="•"/>
            </a:pPr>
            <a:r>
              <a:rPr lang="en-US" sz="2400" dirty="0"/>
              <a:t>While nonprofit status is preferred, organizations that have been in operation for a least one year may apply. </a:t>
            </a:r>
          </a:p>
          <a:p>
            <a:pPr indent="-285750">
              <a:lnSpc>
                <a:spcPct val="110000"/>
              </a:lnSpc>
              <a:buFont typeface="Arial" panose="020B0604020202020204" pitchFamily="34" charset="0"/>
              <a:buChar char="•"/>
            </a:pPr>
            <a:r>
              <a:rPr lang="en-US" sz="2400" dirty="0"/>
              <a:t>All organizations must reside and carry out projects in </a:t>
            </a:r>
            <a:r>
              <a:rPr lang="en-US" sz="2400" dirty="0">
                <a:highlight>
                  <a:srgbClr val="FFFF00"/>
                </a:highlight>
              </a:rPr>
              <a:t>&lt;your county name&gt;. </a:t>
            </a:r>
          </a:p>
          <a:p>
            <a:pPr indent="-285750">
              <a:lnSpc>
                <a:spcPct val="110000"/>
              </a:lnSpc>
              <a:buFont typeface="Arial" panose="020B0604020202020204" pitchFamily="34" charset="0"/>
              <a:buChar char="•"/>
            </a:pPr>
            <a:r>
              <a:rPr lang="en-US" sz="2400" dirty="0">
                <a:latin typeface="Fira Sans"/>
              </a:rPr>
              <a:t>Projects must take place between July 1, </a:t>
            </a:r>
            <a:r>
              <a:rPr lang="en-US" sz="2400" dirty="0">
                <a:highlight>
                  <a:srgbClr val="FFFF00"/>
                </a:highlight>
                <a:latin typeface="Fira Sans"/>
              </a:rPr>
              <a:t>&lt;fiscal year&gt; </a:t>
            </a:r>
            <a:r>
              <a:rPr lang="en-US" sz="2400" dirty="0">
                <a:latin typeface="Fira Sans"/>
              </a:rPr>
              <a:t>and June 15, </a:t>
            </a:r>
            <a:r>
              <a:rPr lang="en-US" sz="2400" dirty="0">
                <a:highlight>
                  <a:srgbClr val="FFFF00"/>
                </a:highlight>
                <a:latin typeface="Fira Sans"/>
              </a:rPr>
              <a:t>&lt;fiscal year&gt;.</a:t>
            </a:r>
          </a:p>
          <a:p>
            <a:pPr indent="-285750">
              <a:lnSpc>
                <a:spcPct val="110000"/>
              </a:lnSpc>
              <a:buFont typeface="Arial" panose="020B0604020202020204" pitchFamily="34" charset="0"/>
              <a:buChar char="•"/>
            </a:pPr>
            <a:r>
              <a:rPr lang="en-US" sz="2400" dirty="0"/>
              <a:t>Only complete applications received by the due date will be considered. </a:t>
            </a:r>
          </a:p>
        </p:txBody>
      </p:sp>
      <p:pic>
        <p:nvPicPr>
          <p:cNvPr id="4" name="Picture 3" descr="Checkmark in a circle">
            <a:extLst>
              <a:ext uri="{FF2B5EF4-FFF2-40B4-BE49-F238E27FC236}">
                <a16:creationId xmlns:a16="http://schemas.microsoft.com/office/drawing/2014/main" id="{0381C747-9064-5847-9F62-BA6CF3121CFE}"/>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303183" y="2604897"/>
            <a:ext cx="1797941" cy="1840103"/>
          </a:xfrm>
          <a:prstGeom prst="rect">
            <a:avLst/>
          </a:prstGeom>
          <a:noFill/>
        </p:spPr>
      </p:pic>
    </p:spTree>
    <p:extLst>
      <p:ext uri="{BB962C8B-B14F-4D97-AF65-F5344CB8AC3E}">
        <p14:creationId xmlns:p14="http://schemas.microsoft.com/office/powerpoint/2010/main" val="294989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206441D-6997-8680-91FA-0DD23252F162}"/>
              </a:ext>
            </a:extLst>
          </p:cNvPr>
          <p:cNvGrpSpPr/>
          <p:nvPr/>
        </p:nvGrpSpPr>
        <p:grpSpPr>
          <a:xfrm>
            <a:off x="1323831" y="2634343"/>
            <a:ext cx="1774371" cy="1774371"/>
            <a:chOff x="7975600" y="1473200"/>
            <a:chExt cx="1651000" cy="1651000"/>
          </a:xfrm>
        </p:grpSpPr>
        <p:sp>
          <p:nvSpPr>
            <p:cNvPr id="18" name="Oval 17">
              <a:extLst>
                <a:ext uri="{FF2B5EF4-FFF2-40B4-BE49-F238E27FC236}">
                  <a16:creationId xmlns:a16="http://schemas.microsoft.com/office/drawing/2014/main" id="{AD1362DC-6FDD-06E6-2E85-7C20FBC63806}"/>
                </a:ext>
              </a:extLst>
            </p:cNvPr>
            <p:cNvSpPr/>
            <p:nvPr/>
          </p:nvSpPr>
          <p:spPr>
            <a:xfrm>
              <a:off x="7975600" y="1473200"/>
              <a:ext cx="1651000" cy="1651000"/>
            </a:xfrm>
            <a:prstGeom prst="ellipse">
              <a:avLst/>
            </a:prstGeom>
            <a:solidFill>
              <a:srgbClr val="E15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ipboard Checked with solid fill">
              <a:extLst>
                <a:ext uri="{FF2B5EF4-FFF2-40B4-BE49-F238E27FC236}">
                  <a16:creationId xmlns:a16="http://schemas.microsoft.com/office/drawing/2014/main" id="{6B0C2309-F2B6-07C0-9FF0-A076CB8398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4164" y="1616363"/>
              <a:ext cx="1320800" cy="1320800"/>
            </a:xfrm>
            <a:prstGeom prst="rect">
              <a:avLst/>
            </a:prstGeom>
          </p:spPr>
        </p:pic>
      </p:grpSp>
      <p:sp>
        <p:nvSpPr>
          <p:cNvPr id="2" name="Title 1"/>
          <p:cNvSpPr>
            <a:spLocks noGrp="1"/>
          </p:cNvSpPr>
          <p:nvPr>
            <p:ph type="title"/>
          </p:nvPr>
        </p:nvSpPr>
        <p:spPr/>
        <p:txBody>
          <a:bodyPr anchor="ctr"/>
          <a:lstStyle/>
          <a:p>
            <a:r>
              <a:rPr lang="en-US"/>
              <a:t>Subgrant Requirements</a:t>
            </a:r>
          </a:p>
        </p:txBody>
      </p:sp>
      <p:sp>
        <p:nvSpPr>
          <p:cNvPr id="3" name="Content Placeholder 2">
            <a:extLst>
              <a:ext uri="{FF2B5EF4-FFF2-40B4-BE49-F238E27FC236}">
                <a16:creationId xmlns:a16="http://schemas.microsoft.com/office/drawing/2014/main" id="{07B7086E-A88E-BCBF-DBF0-BD2C36A52C4E}"/>
              </a:ext>
            </a:extLst>
          </p:cNvPr>
          <p:cNvSpPr>
            <a:spLocks noGrp="1"/>
          </p:cNvSpPr>
          <p:nvPr>
            <p:ph sz="half" idx="1"/>
          </p:nvPr>
        </p:nvSpPr>
        <p:spPr>
          <a:xfrm>
            <a:off x="3561117" y="2519681"/>
            <a:ext cx="8345961" cy="3657282"/>
          </a:xfrm>
        </p:spPr>
        <p:txBody>
          <a:bodyPr>
            <a:noAutofit/>
          </a:bodyPr>
          <a:lstStyle/>
          <a:p>
            <a:pPr marL="285750" indent="-285750">
              <a:lnSpc>
                <a:spcPct val="100000"/>
              </a:lnSpc>
              <a:buFont typeface="Arial" panose="020B0604020202020204" pitchFamily="34" charset="0"/>
              <a:buChar char="•"/>
            </a:pPr>
            <a:r>
              <a:rPr lang="en-US" sz="2400"/>
              <a:t>Matching Requirement</a:t>
            </a:r>
          </a:p>
          <a:p>
            <a:pPr marL="742950" lvl="1" indent="-285750">
              <a:lnSpc>
                <a:spcPct val="100000"/>
              </a:lnSpc>
              <a:buFont typeface="Arial" panose="020B0604020202020204" pitchFamily="34" charset="0"/>
              <a:buChar char="•"/>
            </a:pPr>
            <a:r>
              <a:rPr lang="en-US"/>
              <a:t>One – to – one cash match</a:t>
            </a:r>
          </a:p>
          <a:p>
            <a:pPr marL="285750" indent="-285750">
              <a:lnSpc>
                <a:spcPct val="100000"/>
              </a:lnSpc>
              <a:buFont typeface="Arial" panose="020B0604020202020204" pitchFamily="34" charset="0"/>
              <a:buChar char="•"/>
            </a:pPr>
            <a:r>
              <a:rPr lang="en-US" sz="2400"/>
              <a:t>N.C. Arts Council and Local Arts Council Recognition</a:t>
            </a:r>
          </a:p>
          <a:p>
            <a:pPr marL="742950" lvl="1" indent="-285750">
              <a:lnSpc>
                <a:spcPct val="100000"/>
              </a:lnSpc>
              <a:buFont typeface="Arial" panose="020B0604020202020204" pitchFamily="34" charset="0"/>
              <a:buChar char="•"/>
            </a:pPr>
            <a:r>
              <a:rPr lang="en-US"/>
              <a:t>Logos and credit line according to guidelines</a:t>
            </a:r>
          </a:p>
          <a:p>
            <a:pPr marL="285750" indent="-285750">
              <a:lnSpc>
                <a:spcPct val="100000"/>
              </a:lnSpc>
              <a:buFont typeface="Arial" panose="020B0604020202020204" pitchFamily="34" charset="0"/>
              <a:buChar char="•"/>
            </a:pPr>
            <a:r>
              <a:rPr lang="en-US" sz="2400"/>
              <a:t>Reporting Requirements </a:t>
            </a:r>
          </a:p>
          <a:p>
            <a:pPr marL="742950" lvl="1" indent="-285750">
              <a:lnSpc>
                <a:spcPct val="100000"/>
              </a:lnSpc>
              <a:buFont typeface="Arial" panose="020B0604020202020204" pitchFamily="34" charset="0"/>
              <a:buChar char="•"/>
            </a:pPr>
            <a:r>
              <a:rPr lang="en-US"/>
              <a:t>Final Report to </a:t>
            </a:r>
            <a:r>
              <a:rPr lang="en-US">
                <a:highlight>
                  <a:srgbClr val="FFFF00"/>
                </a:highlight>
              </a:rPr>
              <a:t>&lt;your arts council name&gt; </a:t>
            </a:r>
          </a:p>
          <a:p>
            <a:pPr marL="742950" lvl="1" indent="-285750">
              <a:lnSpc>
                <a:spcPct val="100000"/>
              </a:lnSpc>
              <a:buFont typeface="Arial" panose="020B0604020202020204" pitchFamily="34" charset="0"/>
              <a:buChar char="•"/>
            </a:pPr>
            <a:r>
              <a:rPr lang="en-US"/>
              <a:t>Thank you letters to state legislators</a:t>
            </a:r>
          </a:p>
          <a:p>
            <a:pPr marL="742950" lvl="1" indent="-285750">
              <a:lnSpc>
                <a:spcPct val="100000"/>
              </a:lnSpc>
              <a:buFont typeface="Arial" panose="020B0604020202020204" pitchFamily="34" charset="0"/>
              <a:buChar char="•"/>
            </a:pPr>
            <a:r>
              <a:rPr lang="en-US"/>
              <a:t>No Overdue Tax Form </a:t>
            </a:r>
          </a:p>
          <a:p>
            <a:pPr>
              <a:lnSpc>
                <a:spcPct val="100000"/>
              </a:lnSpc>
            </a:pPr>
            <a:endParaRPr lang="en-US" sz="2400"/>
          </a:p>
        </p:txBody>
      </p:sp>
    </p:spTree>
    <p:extLst>
      <p:ext uri="{BB962C8B-B14F-4D97-AF65-F5344CB8AC3E}">
        <p14:creationId xmlns:p14="http://schemas.microsoft.com/office/powerpoint/2010/main" val="394865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What the Grant Will Fund</a:t>
            </a:r>
          </a:p>
        </p:txBody>
      </p:sp>
      <p:sp>
        <p:nvSpPr>
          <p:cNvPr id="4" name="Content Placeholder 3"/>
          <p:cNvSpPr>
            <a:spLocks noGrp="1"/>
          </p:cNvSpPr>
          <p:nvPr>
            <p:ph sz="half" idx="1"/>
          </p:nvPr>
        </p:nvSpPr>
        <p:spPr/>
        <p:txBody>
          <a:bodyPr vert="horz" lIns="91440" tIns="45720" rIns="91440" bIns="45720" rtlCol="0" anchor="t">
            <a:normAutofit fontScale="92500"/>
          </a:bodyPr>
          <a:lstStyle/>
          <a:p>
            <a:pPr>
              <a:buClr>
                <a:schemeClr val="tx1"/>
              </a:buClr>
            </a:pPr>
            <a:r>
              <a:rPr lang="en-US" altLang="en-US">
                <a:latin typeface="Fira Sans"/>
              </a:rPr>
              <a:t>Program expenses for projects of high artistic merit including artist fees and travel, space rental, marketing, advertising, costumes, sets, props, music and equipment rental.</a:t>
            </a:r>
          </a:p>
          <a:p>
            <a:pPr>
              <a:buClr>
                <a:schemeClr val="tx1"/>
              </a:buClr>
            </a:pPr>
            <a:r>
              <a:rPr lang="en-US" altLang="en-US" dirty="0">
                <a:latin typeface="Fira Sans"/>
              </a:rPr>
              <a:t>Limited operating expenses for arts organizations only. Organizations receiving N.C. Arts Council Sustaining Support funding are not eligible to receive GAP subgrant funding. </a:t>
            </a:r>
            <a:endParaRPr lang="en-US" altLang="en-US" dirty="0"/>
          </a:p>
          <a:p>
            <a:endParaRPr lang="en-US"/>
          </a:p>
        </p:txBody>
      </p:sp>
    </p:spTree>
    <p:extLst>
      <p:ext uri="{BB962C8B-B14F-4D97-AF65-F5344CB8AC3E}">
        <p14:creationId xmlns:p14="http://schemas.microsoft.com/office/powerpoint/2010/main" val="306470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What the Grant Will NOT Fund</a:t>
            </a:r>
          </a:p>
        </p:txBody>
      </p:sp>
      <p:sp>
        <p:nvSpPr>
          <p:cNvPr id="3" name="Content Placeholder 2"/>
          <p:cNvSpPr>
            <a:spLocks noGrp="1"/>
          </p:cNvSpPr>
          <p:nvPr>
            <p:ph sz="half" idx="1"/>
          </p:nvPr>
        </p:nvSpPr>
        <p:spPr>
          <a:xfrm>
            <a:off x="838198" y="2206488"/>
            <a:ext cx="10432775" cy="4373216"/>
          </a:xfrm>
        </p:spPr>
        <p:txBody>
          <a:bodyPr>
            <a:normAutofit fontScale="77500" lnSpcReduction="20000"/>
          </a:bodyPr>
          <a:lstStyle/>
          <a:p>
            <a:pPr>
              <a:buClr>
                <a:schemeClr val="tx1"/>
              </a:buClr>
            </a:pPr>
            <a:r>
              <a:rPr lang="en-US" altLang="en-US"/>
              <a:t>Individual applicants</a:t>
            </a:r>
          </a:p>
          <a:p>
            <a:pPr>
              <a:buClr>
                <a:schemeClr val="tx1"/>
              </a:buClr>
            </a:pPr>
            <a:r>
              <a:rPr lang="en-US" altLang="en-US"/>
              <a:t>Art supplies</a:t>
            </a:r>
          </a:p>
          <a:p>
            <a:pPr>
              <a:buClr>
                <a:schemeClr val="tx1"/>
              </a:buClr>
            </a:pPr>
            <a:r>
              <a:rPr lang="en-US" altLang="en-US"/>
              <a:t>Fundraising events or expenses</a:t>
            </a:r>
          </a:p>
          <a:p>
            <a:pPr>
              <a:buClr>
                <a:schemeClr val="tx1"/>
              </a:buClr>
            </a:pPr>
            <a:r>
              <a:rPr lang="en-US" altLang="en-US"/>
              <a:t>Food or beverages </a:t>
            </a:r>
          </a:p>
          <a:p>
            <a:pPr>
              <a:buClr>
                <a:schemeClr val="tx1"/>
              </a:buClr>
            </a:pPr>
            <a:r>
              <a:rPr lang="en-US" altLang="en-US"/>
              <a:t>Prizes, tuition or scholarships</a:t>
            </a:r>
          </a:p>
          <a:p>
            <a:pPr>
              <a:buClr>
                <a:schemeClr val="tx1"/>
              </a:buClr>
            </a:pPr>
            <a:r>
              <a:rPr lang="en-US" altLang="en-US"/>
              <a:t>School band activities or equipment</a:t>
            </a:r>
          </a:p>
          <a:p>
            <a:pPr>
              <a:buClr>
                <a:schemeClr val="tx1"/>
              </a:buClr>
            </a:pPr>
            <a:r>
              <a:rPr lang="en-US" altLang="en-US"/>
              <a:t>Purchase of artwork</a:t>
            </a:r>
          </a:p>
          <a:p>
            <a:pPr>
              <a:buClr>
                <a:schemeClr val="tx1"/>
              </a:buClr>
            </a:pPr>
            <a:r>
              <a:rPr lang="en-US" altLang="en-US"/>
              <a:t>Internal programs for schools, colleges, universities, or libraries</a:t>
            </a:r>
          </a:p>
          <a:p>
            <a:pPr>
              <a:buClr>
                <a:schemeClr val="tx1"/>
              </a:buClr>
            </a:pPr>
            <a:r>
              <a:rPr lang="en-US" altLang="en-US"/>
              <a:t>Programs with religious content</a:t>
            </a:r>
          </a:p>
        </p:txBody>
      </p:sp>
    </p:spTree>
    <p:extLst>
      <p:ext uri="{BB962C8B-B14F-4D97-AF65-F5344CB8AC3E}">
        <p14:creationId xmlns:p14="http://schemas.microsoft.com/office/powerpoint/2010/main" val="9759343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C-PowerPoint-Template-2023" id="{21422257-70F1-9C4C-8FAC-DA355449A85A}" vid="{1A8E56C8-6D4B-5242-96CD-14A8CFDAC2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b6f0f2-89fb-4381-9cb2-a2abf7f796a9" xsi:nil="true"/>
    <lcf76f155ced4ddcb4097134ff3c332f xmlns="9bf525fb-8aec-463c-8437-5573e00e06f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1A7BE11EB38E4299DD6EA58AED5D3F" ma:contentTypeVersion="16" ma:contentTypeDescription="Create a new document." ma:contentTypeScope="" ma:versionID="670c53c4b6a1e8bc5e1e480c9871699f">
  <xsd:schema xmlns:xsd="http://www.w3.org/2001/XMLSchema" xmlns:xs="http://www.w3.org/2001/XMLSchema" xmlns:p="http://schemas.microsoft.com/office/2006/metadata/properties" xmlns:ns2="9bf525fb-8aec-463c-8437-5573e00e06f0" xmlns:ns3="4cb6f0f2-89fb-4381-9cb2-a2abf7f796a9" targetNamespace="http://schemas.microsoft.com/office/2006/metadata/properties" ma:root="true" ma:fieldsID="171de61a566244e7eae4c215e5cc5843" ns2:_="" ns3:_="">
    <xsd:import namespace="9bf525fb-8aec-463c-8437-5573e00e06f0"/>
    <xsd:import namespace="4cb6f0f2-89fb-4381-9cb2-a2abf7f796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525fb-8aec-463c-8437-5573e00e0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b6f0f2-89fb-4381-9cb2-a2abf7f796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61abb9-490a-40d2-b969-a516ea1ea38e}" ma:internalName="TaxCatchAll" ma:showField="CatchAllData" ma:web="4cb6f0f2-89fb-4381-9cb2-a2abf7f79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868CC1-AA2F-4A00-BB2D-687A351E01F7}">
  <ds:schemaRefs>
    <ds:schemaRef ds:uri="4cb6f0f2-89fb-4381-9cb2-a2abf7f796a9"/>
    <ds:schemaRef ds:uri="9bf525fb-8aec-463c-8437-5573e00e06f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1F0B1DC-3909-4670-AA53-4603702A395D}">
  <ds:schemaRefs>
    <ds:schemaRef ds:uri="http://schemas.microsoft.com/sharepoint/v3/contenttype/forms"/>
  </ds:schemaRefs>
</ds:datastoreItem>
</file>

<file path=customXml/itemProps3.xml><?xml version="1.0" encoding="utf-8"?>
<ds:datastoreItem xmlns:ds="http://schemas.openxmlformats.org/officeDocument/2006/customXml" ds:itemID="{55453793-F34A-458F-B02B-50141E2718D3}">
  <ds:schemaRefs>
    <ds:schemaRef ds:uri="4cb6f0f2-89fb-4381-9cb2-a2abf7f796a9"/>
    <ds:schemaRef ds:uri="9bf525fb-8aec-463c-8437-5573e00e06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NCAC 50th powerpoint template</Template>
  <TotalTime>5</TotalTime>
  <Words>1117</Words>
  <Application>Microsoft Office PowerPoint</Application>
  <PresentationFormat>Widescreen</PresentationFormat>
  <Paragraphs>105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Fira Sans</vt:lpstr>
      <vt:lpstr>Fira Sans SemiBold</vt:lpstr>
      <vt:lpstr>1_Office Theme</vt:lpstr>
      <vt:lpstr>Grassroots Arts Program Subgranting Workshop</vt:lpstr>
      <vt:lpstr>Grassroots Arts Program</vt:lpstr>
      <vt:lpstr>Grassroots Arts Program</vt:lpstr>
      <vt:lpstr>Racial and Cultural Diversity</vt:lpstr>
      <vt:lpstr>Racial and Cultural Diversity</vt:lpstr>
      <vt:lpstr>Eligibility for Application</vt:lpstr>
      <vt:lpstr>Subgrant Requirements</vt:lpstr>
      <vt:lpstr>What the Grant Will Fund</vt:lpstr>
      <vt:lpstr>What the Grant Will NOT Fund</vt:lpstr>
      <vt:lpstr>The Application</vt:lpstr>
      <vt:lpstr>PowerPoint Presentation</vt:lpstr>
      <vt:lpstr>PowerPoint Presentation</vt:lpstr>
      <vt:lpstr>PowerPoint Presentation</vt:lpstr>
      <vt:lpstr>Audience and Location</vt:lpstr>
      <vt:lpstr>Project Description</vt:lpstr>
      <vt:lpstr>Activities and Artists</vt:lpstr>
      <vt:lpstr>Marketing and Evaluation</vt:lpstr>
      <vt:lpstr>PowerPoint Presentation</vt:lpstr>
      <vt:lpstr>PowerPoint Presentation</vt:lpstr>
      <vt:lpstr>PowerPoint Presentation</vt:lpstr>
      <vt:lpstr>Evaluation</vt:lpstr>
      <vt:lpstr>PowerPoint Presentation</vt:lpstr>
      <vt:lpstr>PowerPoint Presentation</vt:lpstr>
      <vt:lpstr>PowerPoint Presentation</vt:lpstr>
      <vt:lpstr>If you get funded…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Catherine</dc:creator>
  <cp:lastModifiedBy>Chang, Ai-Ling</cp:lastModifiedBy>
  <cp:revision>21</cp:revision>
  <dcterms:created xsi:type="dcterms:W3CDTF">2017-08-30T17:48:32Z</dcterms:created>
  <dcterms:modified xsi:type="dcterms:W3CDTF">2025-03-19T21:04:56Z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0x010100C81A7BE11EB38E4299DD6EA58AED5D3F</vt:lpwstr>
  </property>
  <property fmtid="{D5CDD505-2E9C-101B-9397-08002B2CF9AE}" pid="3" name="MediaServiceImageTags">
    <vt:lpwstr/>
  </property>
</Properties>
</file>