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4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8"/>
  </p:notesMasterIdLst>
  <p:sldIdLst>
    <p:sldId id="257" r:id="rId5"/>
    <p:sldId id="284" r:id="rId6"/>
    <p:sldId id="260" r:id="rId7"/>
    <p:sldId id="303" r:id="rId8"/>
    <p:sldId id="305" r:id="rId9"/>
    <p:sldId id="307" r:id="rId10"/>
    <p:sldId id="304" r:id="rId11"/>
    <p:sldId id="308" r:id="rId12"/>
    <p:sldId id="266" r:id="rId13"/>
    <p:sldId id="268" r:id="rId14"/>
    <p:sldId id="269" r:id="rId15"/>
    <p:sldId id="346" r:id="rId16"/>
    <p:sldId id="347" r:id="rId17"/>
    <p:sldId id="348" r:id="rId18"/>
    <p:sldId id="349" r:id="rId19"/>
    <p:sldId id="270" r:id="rId20"/>
    <p:sldId id="271" r:id="rId21"/>
    <p:sldId id="312" r:id="rId22"/>
    <p:sldId id="314" r:id="rId23"/>
    <p:sldId id="315" r:id="rId24"/>
    <p:sldId id="317" r:id="rId25"/>
    <p:sldId id="318" r:id="rId26"/>
    <p:sldId id="34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664C45-9324-5EEA-6E62-F58E1C6C64E0}" name="Wienke, Janelle" initials="WJ" userId="S::janelle.wienke@dncr.nc.gov::801f46fd-2c27-4957-a85b-eaee048ccc7e" providerId="AD"/>
  <p188:author id="{94B7298D-9D82-119B-2C8F-413E3AF29371}" name="Gerweck, Sam" initials="GS" userId="S::sam.gerweck@dncr.nc.gov::4f028c6d-8a87-49cc-8993-0202c9f40bda" providerId="AD"/>
  <p188:author id="{68EAF1D6-41C7-5FB0-2725-BEEE6BAB3A43}" name="Wilder, Leigh" initials="WL" userId="S::leighann.wilder@dncr.nc.gov::86d499e1-76ca-4381-a960-64cc29a71e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93"/>
    <a:srgbClr val="F8954E"/>
    <a:srgbClr val="99C221"/>
    <a:srgbClr val="E15F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CA47B-D71D-FEEC-FE91-35D9D48C8E40}" v="12" dt="2026-08-12T17:26:47.631"/>
    <p1510:client id="{372CA661-BC2C-68DB-F559-4FF2CCFCE8B9}" v="11" dt="2026-08-14T13:53:40.463"/>
    <p1510:client id="{87F683B2-A6B1-3C9D-6B05-85F5BE13017E}" v="2" dt="2026-08-14T13:26:40.977"/>
    <p1510:client id="{EF029358-6EAD-32FC-5E77-8302643F21B5}" v="3" dt="2026-08-14T13:16:20.730"/>
    <p1510:client id="{F8CB6F22-858F-64AB-B218-A01393C73F92}" v="139" dt="2026-08-14T13:39:28.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92"/>
    <p:restoredTop sz="94690"/>
  </p:normalViewPr>
  <p:slideViewPr>
    <p:cSldViewPr snapToGrid="0">
      <p:cViewPr varScale="1">
        <p:scale>
          <a:sx n="83" d="100"/>
          <a:sy n="83" d="100"/>
        </p:scale>
        <p:origin x="232" y="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omments/modernComment_104_0.xml><?xml version="1.0" encoding="utf-8"?>
<p188:cmLst xmlns:a="http://schemas.openxmlformats.org/drawingml/2006/main" xmlns:r="http://schemas.openxmlformats.org/officeDocument/2006/relationships" xmlns:p188="http://schemas.microsoft.com/office/powerpoint/2018/8/main">
  <p188:cm id="{82B8A47C-D0E4-4097-8822-5E4589D60E89}" authorId="{90664C45-9324-5EEA-6E62-F58E1C6C64E0}" created="2026-08-14T13:11:01.530">
    <ac:txMkLst xmlns:ac="http://schemas.microsoft.com/office/drawing/2013/main/command">
      <pc:docMk xmlns:pc="http://schemas.microsoft.com/office/powerpoint/2013/main/command"/>
      <pc:sldMk xmlns:pc="http://schemas.microsoft.com/office/powerpoint/2013/main/command" cId="0" sldId="260"/>
      <ac:spMk id="4" creationId="{00000000-0000-0000-0000-000000000000}"/>
      <ac:txMk cp="52" len="17">
        <ac:context len="199" hash="4124676910"/>
      </ac:txMk>
    </ac:txMkLst>
    <p188:pos x="6361043" y="176695"/>
    <p188:txBody>
      <a:bodyPr/>
      <a:lstStyle/>
      <a:p>
        <a:r>
          <a:rPr lang="en-US"/>
          <a:t>replace with Grassroots partner</a:t>
        </a:r>
      </a:p>
    </p188:txBody>
  </p188:cm>
  <p188:cm id="{45480C19-923E-469B-ABF5-2EE30EF67C9E}" authorId="{90664C45-9324-5EEA-6E62-F58E1C6C64E0}" created="2026-08-14T13:13:22.973">
    <ac:txMkLst xmlns:ac="http://schemas.microsoft.com/office/drawing/2013/main/command">
      <pc:docMk xmlns:pc="http://schemas.microsoft.com/office/powerpoint/2013/main/command"/>
      <pc:sldMk xmlns:pc="http://schemas.microsoft.com/office/powerpoint/2013/main/command" cId="0" sldId="260"/>
      <ac:spMk id="4" creationId="{00000000-0000-0000-0000-000000000000}"/>
      <ac:txMk cp="134" len="25">
        <ac:context len="199" hash="4124676910"/>
      </ac:txMk>
    </ac:txMkLst>
    <p188:pos x="5400260" y="541130"/>
    <p188:txBody>
      <a:bodyPr/>
      <a:lstStyle/>
      <a:p>
        <a:r>
          <a:rPr lang="en-US"/>
          <a:t>also wonder if we should add: and other community arts programming proposals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9AE693-E6E8-2A4B-BA57-72522AD129C5}"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8C02E-1A70-164B-98E6-11755811F7EE}" type="slidenum">
              <a:rPr lang="en-US" smtClean="0"/>
              <a:t>‹#›</a:t>
            </a:fld>
            <a:endParaRPr lang="en-US"/>
          </a:p>
        </p:txBody>
      </p:sp>
    </p:spTree>
    <p:extLst>
      <p:ext uri="{BB962C8B-B14F-4D97-AF65-F5344CB8AC3E}">
        <p14:creationId xmlns:p14="http://schemas.microsoft.com/office/powerpoint/2010/main" val="4222183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3D8DD-F74E-B270-DF8B-DD0615427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B4F76-0036-2938-AD48-AD147CA7A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1D0A9E-8BB5-BD10-78EE-7AD0272E73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0ACC7E-D766-9318-D03C-008610A04DA3}"/>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464687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22BFF-296F-11AC-9A7E-C3AB38585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D71F2-76BB-75B9-197A-E44F29EDD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38E24-5B49-0177-7040-A1DCDEE099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307367-4F9E-7E0E-E79B-6A91A33B56A1}"/>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378744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CB6BE-2488-2DAB-86C9-82034944F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96128-C0CF-3AAC-A79C-E1BA2B66A0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7B909-E26C-13C4-2E70-810B439DBA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D20B0A-CD15-009E-5723-44AF1D5642ED}"/>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786800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0C20E-907A-0E51-1D3F-698BC5BA6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53322-4FF7-FFCE-8565-1C00507C7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12C612-F7B2-4B10-8D22-F45A3F97B6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6AC6CF-0C57-7491-7E98-D413CE0E2295}"/>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773614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1AC1-0C8E-8FC8-6C28-CC245E388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FEAAF-B225-2E99-03B1-26358294CF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2C26B-19B5-FDA8-DDD0-13DC55161A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DDBF26-4AD6-200F-8E2C-9D8D9E8AE40A}"/>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984945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A147-F81B-E99F-7B92-61A0ED208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1B93A-519C-A2A9-E61A-08E695FDE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CC3B1-C3E8-8163-7A63-0E64741D27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675D88-DA9D-D484-6CE8-85A892E81E6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451043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22BBF-AD0A-D175-5D4D-F205CF372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A0F91-A483-690F-9642-F7BF8F55E8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66AF1-DFE6-BADD-34ED-6097A06413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710420-CB67-F9C6-2005-6638C61B7A2D}"/>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911430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2544-1BFD-160D-E9D7-E1153BC1F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4D153-FB0A-18DA-1536-7FDD92824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0DF2B-1480-D81A-8A78-58026285D4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53C0E32-467D-7D4E-FBFA-B726D132990E}"/>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70002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BEDDA-1F49-F444-CEC3-6EA81CEFD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3B235-31F5-B5D3-4044-2B4338A2D1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84D3D-B1B1-E349-BCEB-84551F5D44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7E881C-8E08-CAD5-D8FC-C15FB00C3DD6}"/>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55417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7A1B9-93CB-0406-03FD-E0597DF11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8957A-E7D8-4738-C885-791EC4B00D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D16FB-E524-7280-DA7E-BC261D4056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BFB9BD-9950-E472-0804-099C7A71AC17}"/>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618911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040CA-75BC-5F83-48CC-EAC3241CF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922EF-0ABE-3096-D557-89071134A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09D66F-E476-710F-FB9A-F69B82CC86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9DF4F9-9FDC-402C-4731-9BCFE3FA312C}"/>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829249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8C890-D25B-A615-5AB5-612BC7AB5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129CD-882B-B7A6-721B-C512672F0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4A37D8-7A9A-EEDC-50C8-6DB922D129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81A9D6-63F8-F0A4-C027-E3F06B1AA68F}"/>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845833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1C5E6-BFD5-585B-9F4E-3E8EC65A2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84880-50D5-C2B5-6BDC-5F3B5DDFB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F7E501-0DA7-8502-FD0C-507A2366F6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011F24-88FC-A402-256F-C0302CD50CDE}"/>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520417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0E61-ED1F-E94E-ED04-C3805B977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8D3FF-5587-78D4-A0DE-41961F780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735E3-DC20-80B7-5804-3A7A549462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698B49-3336-D113-456A-129327B922D9}"/>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744862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hyperlink" Target="https://www.ncdcr.gov/" TargetMode="External"/><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C9713F-F8FC-1CB8-3B5B-87B6E9605BD4}"/>
              </a:ext>
            </a:extLst>
          </p:cNvPr>
          <p:cNvSpPr/>
          <p:nvPr userDrawn="1"/>
        </p:nvSpPr>
        <p:spPr>
          <a:xfrm>
            <a:off x="4814888" y="-20171"/>
            <a:ext cx="7377111" cy="6878172"/>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F5D3CD-483D-4FE0-F5AA-BA70DA4B1173}"/>
              </a:ext>
            </a:extLst>
          </p:cNvPr>
          <p:cNvSpPr>
            <a:spLocks noGrp="1"/>
          </p:cNvSpPr>
          <p:nvPr>
            <p:ph type="ctrTitle" hasCustomPrompt="1"/>
          </p:nvPr>
        </p:nvSpPr>
        <p:spPr>
          <a:xfrm>
            <a:off x="838200" y="685800"/>
            <a:ext cx="3962400" cy="2916238"/>
          </a:xfrm>
        </p:spPr>
        <p:txBody>
          <a:bodyPr anchor="t">
            <a:noAutofit/>
          </a:bodyPr>
          <a:lstStyle>
            <a:lvl1pPr algn="l">
              <a:lnSpc>
                <a:spcPct val="90000"/>
              </a:lnSpc>
              <a:defRPr sz="4800" b="1" i="0">
                <a:latin typeface="Fira Sans SemiBold" panose="020B0503050000020004" pitchFamily="34" charset="0"/>
                <a:ea typeface="Fira Sans SemiBold" panose="020B0503050000020004" pitchFamily="34" charset="0"/>
              </a:defRPr>
            </a:lvl1pPr>
          </a:lstStyle>
          <a:p>
            <a:r>
              <a:rPr lang="en-US"/>
              <a:t>Presentation</a:t>
            </a:r>
            <a:br>
              <a:rPr lang="en-US"/>
            </a:br>
            <a:r>
              <a:rPr lang="en-US"/>
              <a:t>Title</a:t>
            </a:r>
          </a:p>
        </p:txBody>
      </p:sp>
      <p:sp>
        <p:nvSpPr>
          <p:cNvPr id="3" name="Subtitle 2">
            <a:extLst>
              <a:ext uri="{FF2B5EF4-FFF2-40B4-BE49-F238E27FC236}">
                <a16:creationId xmlns:a16="http://schemas.microsoft.com/office/drawing/2014/main" id="{3A95C9ED-B6C4-9293-BA6A-2B294FD31CF5}"/>
              </a:ext>
            </a:extLst>
          </p:cNvPr>
          <p:cNvSpPr>
            <a:spLocks noGrp="1"/>
          </p:cNvSpPr>
          <p:nvPr>
            <p:ph type="subTitle" idx="1" hasCustomPrompt="1"/>
          </p:nvPr>
        </p:nvSpPr>
        <p:spPr>
          <a:xfrm>
            <a:off x="838200" y="3637190"/>
            <a:ext cx="3962400" cy="1183581"/>
          </a:xfrm>
        </p:spPr>
        <p:txBody>
          <a:bodyPr/>
          <a:lstStyle>
            <a:lvl1pPr marL="0" indent="0" algn="l">
              <a:lnSpc>
                <a:spcPct val="80000"/>
              </a:lnSpc>
              <a:buNone/>
              <a:defRPr sz="2400">
                <a:latin typeface="Fira Sans" panose="020B0503050000020004" pitchFamily="34" charset="0"/>
                <a:ea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7" name="Rectangle 6">
            <a:extLst>
              <a:ext uri="{FF2B5EF4-FFF2-40B4-BE49-F238E27FC236}">
                <a16:creationId xmlns:a16="http://schemas.microsoft.com/office/drawing/2014/main" id="{D63B2121-24B6-D576-B492-8A7746A7711A}"/>
              </a:ext>
            </a:extLst>
          </p:cNvPr>
          <p:cNvSpPr/>
          <p:nvPr userDrawn="1"/>
        </p:nvSpPr>
        <p:spPr>
          <a:xfrm>
            <a:off x="92597" y="4811615"/>
            <a:ext cx="4849045" cy="2046385"/>
          </a:xfrm>
          <a:prstGeom prst="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DF6082-3B07-2220-BD27-42D78CAB66AE}"/>
              </a:ext>
            </a:extLst>
          </p:cNvPr>
          <p:cNvSpPr/>
          <p:nvPr userDrawn="1"/>
        </p:nvSpPr>
        <p:spPr>
          <a:xfrm>
            <a:off x="4815191" y="4814514"/>
            <a:ext cx="2873126" cy="2043485"/>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96758F-DDFA-1A99-B4E8-60571970C33D}"/>
              </a:ext>
            </a:extLst>
          </p:cNvPr>
          <p:cNvSpPr/>
          <p:nvPr userDrawn="1"/>
        </p:nvSpPr>
        <p:spPr>
          <a:xfrm>
            <a:off x="9115037" y="4802928"/>
            <a:ext cx="1133691" cy="2055072"/>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82443B8-1429-D2AF-0C4E-957118F7A886}"/>
              </a:ext>
            </a:extLst>
          </p:cNvPr>
          <p:cNvSpPr/>
          <p:nvPr userDrawn="1"/>
        </p:nvSpPr>
        <p:spPr>
          <a:xfrm>
            <a:off x="10248728" y="2778033"/>
            <a:ext cx="1943272" cy="2022565"/>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33527F-4AAD-C3E5-56A1-9363E3260626}"/>
              </a:ext>
            </a:extLst>
          </p:cNvPr>
          <p:cNvSpPr/>
          <p:nvPr userDrawn="1"/>
        </p:nvSpPr>
        <p:spPr>
          <a:xfrm>
            <a:off x="7682753" y="2764575"/>
            <a:ext cx="1434353" cy="2043265"/>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7CDE0DF-9AD8-23C2-BC91-957D196644B9}"/>
              </a:ext>
            </a:extLst>
          </p:cNvPr>
          <p:cNvSpPr/>
          <p:nvPr userDrawn="1"/>
        </p:nvSpPr>
        <p:spPr>
          <a:xfrm>
            <a:off x="4815479" y="-20170"/>
            <a:ext cx="5431179" cy="2793622"/>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North Carolina Arts Council and DNCR logos">
            <a:extLst>
              <a:ext uri="{FF2B5EF4-FFF2-40B4-BE49-F238E27FC236}">
                <a16:creationId xmlns:a16="http://schemas.microsoft.com/office/drawing/2014/main" id="{7925F3CD-5647-6F97-7C9D-C9644181196E}"/>
              </a:ext>
            </a:extLst>
          </p:cNvPr>
          <p:cNvPicPr>
            <a:picLocks noChangeAspect="1"/>
          </p:cNvPicPr>
          <p:nvPr userDrawn="1"/>
        </p:nvPicPr>
        <p:blipFill>
          <a:blip r:embed="rId2"/>
          <a:stretch>
            <a:fillRect/>
          </a:stretch>
        </p:blipFill>
        <p:spPr>
          <a:xfrm>
            <a:off x="771764" y="5172746"/>
            <a:ext cx="3510111" cy="1371600"/>
          </a:xfrm>
          <a:prstGeom prst="rect">
            <a:avLst/>
          </a:prstGeom>
        </p:spPr>
      </p:pic>
    </p:spTree>
    <p:extLst>
      <p:ext uri="{BB962C8B-B14F-4D97-AF65-F5344CB8AC3E}">
        <p14:creationId xmlns:p14="http://schemas.microsoft.com/office/powerpoint/2010/main" val="3336607173"/>
      </p:ext>
    </p:extLst>
  </p:cSld>
  <p:clrMapOvr>
    <a:masterClrMapping/>
  </p:clrMapOvr>
  <p:extLst>
    <p:ext uri="{DCECCB84-F9BA-43D5-87BE-67443E8EF086}">
      <p15:sldGuideLst xmlns:p15="http://schemas.microsoft.com/office/powerpoint/2012/main">
        <p15:guide id="1" orient="horz" pos="432">
          <p15:clr>
            <a:srgbClr val="FBAE40"/>
          </p15:clr>
        </p15:guide>
        <p15:guide id="2"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C9713F-F8FC-1CB8-3B5B-87B6E9605BD4}"/>
              </a:ext>
            </a:extLst>
          </p:cNvPr>
          <p:cNvSpPr/>
          <p:nvPr userDrawn="1"/>
        </p:nvSpPr>
        <p:spPr>
          <a:xfrm>
            <a:off x="4814888" y="-20171"/>
            <a:ext cx="7377111" cy="6878172"/>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F5D3CD-483D-4FE0-F5AA-BA70DA4B1173}"/>
              </a:ext>
            </a:extLst>
          </p:cNvPr>
          <p:cNvSpPr>
            <a:spLocks noGrp="1"/>
          </p:cNvSpPr>
          <p:nvPr>
            <p:ph type="ctrTitle" hasCustomPrompt="1"/>
          </p:nvPr>
        </p:nvSpPr>
        <p:spPr>
          <a:xfrm>
            <a:off x="838200" y="685800"/>
            <a:ext cx="3962400" cy="2916238"/>
          </a:xfrm>
        </p:spPr>
        <p:txBody>
          <a:bodyPr anchor="t">
            <a:noAutofit/>
          </a:bodyPr>
          <a:lstStyle>
            <a:lvl1pPr algn="l">
              <a:lnSpc>
                <a:spcPct val="90000"/>
              </a:lnSpc>
              <a:defRPr sz="4800" b="1" i="0">
                <a:latin typeface="Fira Sans SemiBold" panose="020B0503050000020004" pitchFamily="34" charset="0"/>
                <a:ea typeface="Fira Sans SemiBold" panose="020B0503050000020004" pitchFamily="34" charset="0"/>
              </a:defRPr>
            </a:lvl1pPr>
          </a:lstStyle>
          <a:p>
            <a:r>
              <a:rPr lang="en-US"/>
              <a:t>Presentation</a:t>
            </a:r>
            <a:br>
              <a:rPr lang="en-US"/>
            </a:br>
            <a:r>
              <a:rPr lang="en-US"/>
              <a:t>Title</a:t>
            </a:r>
          </a:p>
        </p:txBody>
      </p:sp>
      <p:sp>
        <p:nvSpPr>
          <p:cNvPr id="3" name="Subtitle 2">
            <a:extLst>
              <a:ext uri="{FF2B5EF4-FFF2-40B4-BE49-F238E27FC236}">
                <a16:creationId xmlns:a16="http://schemas.microsoft.com/office/drawing/2014/main" id="{3A95C9ED-B6C4-9293-BA6A-2B294FD31CF5}"/>
              </a:ext>
            </a:extLst>
          </p:cNvPr>
          <p:cNvSpPr>
            <a:spLocks noGrp="1"/>
          </p:cNvSpPr>
          <p:nvPr>
            <p:ph type="subTitle" idx="1" hasCustomPrompt="1"/>
          </p:nvPr>
        </p:nvSpPr>
        <p:spPr>
          <a:xfrm>
            <a:off x="838200" y="3637190"/>
            <a:ext cx="3962400" cy="1183581"/>
          </a:xfrm>
        </p:spPr>
        <p:txBody>
          <a:bodyPr/>
          <a:lstStyle>
            <a:lvl1pPr marL="0" indent="0" algn="l">
              <a:lnSpc>
                <a:spcPct val="80000"/>
              </a:lnSpc>
              <a:buNone/>
              <a:defRPr sz="2400">
                <a:latin typeface="Fira Sans" panose="020B0503050000020004" pitchFamily="34" charset="0"/>
                <a:ea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7" name="Rectangle 6">
            <a:extLst>
              <a:ext uri="{FF2B5EF4-FFF2-40B4-BE49-F238E27FC236}">
                <a16:creationId xmlns:a16="http://schemas.microsoft.com/office/drawing/2014/main" id="{D63B2121-24B6-D576-B492-8A7746A7711A}"/>
              </a:ext>
            </a:extLst>
          </p:cNvPr>
          <p:cNvSpPr/>
          <p:nvPr userDrawn="1"/>
        </p:nvSpPr>
        <p:spPr>
          <a:xfrm>
            <a:off x="0" y="4811615"/>
            <a:ext cx="4849045" cy="2046385"/>
          </a:xfrm>
          <a:prstGeom prst="rect">
            <a:avLst/>
          </a:prstGeom>
          <a:solidFill>
            <a:srgbClr val="F3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DF6082-3B07-2220-BD27-42D78CAB66AE}"/>
              </a:ext>
            </a:extLst>
          </p:cNvPr>
          <p:cNvSpPr/>
          <p:nvPr userDrawn="1"/>
        </p:nvSpPr>
        <p:spPr>
          <a:xfrm>
            <a:off x="4815191" y="4814514"/>
            <a:ext cx="2873126" cy="2043485"/>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96758F-DDFA-1A99-B4E8-60571970C33D}"/>
              </a:ext>
            </a:extLst>
          </p:cNvPr>
          <p:cNvSpPr/>
          <p:nvPr userDrawn="1"/>
        </p:nvSpPr>
        <p:spPr>
          <a:xfrm>
            <a:off x="9115037" y="4802928"/>
            <a:ext cx="1133691" cy="2055072"/>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82443B8-1429-D2AF-0C4E-957118F7A886}"/>
              </a:ext>
            </a:extLst>
          </p:cNvPr>
          <p:cNvSpPr/>
          <p:nvPr userDrawn="1"/>
        </p:nvSpPr>
        <p:spPr>
          <a:xfrm>
            <a:off x="10248728" y="2778033"/>
            <a:ext cx="1943272" cy="2022565"/>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B33527F-4AAD-C3E5-56A1-9363E3260626}"/>
              </a:ext>
            </a:extLst>
          </p:cNvPr>
          <p:cNvSpPr/>
          <p:nvPr userDrawn="1"/>
        </p:nvSpPr>
        <p:spPr>
          <a:xfrm>
            <a:off x="7682753" y="2764575"/>
            <a:ext cx="1434353" cy="2043265"/>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7CDE0DF-9AD8-23C2-BC91-957D196644B9}"/>
              </a:ext>
            </a:extLst>
          </p:cNvPr>
          <p:cNvSpPr/>
          <p:nvPr userDrawn="1"/>
        </p:nvSpPr>
        <p:spPr>
          <a:xfrm>
            <a:off x="4815479" y="-20170"/>
            <a:ext cx="5431179" cy="2793622"/>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9" descr="North Carolina Arts Council logo">
            <a:extLst>
              <a:ext uri="{FF2B5EF4-FFF2-40B4-BE49-F238E27FC236}">
                <a16:creationId xmlns:a16="http://schemas.microsoft.com/office/drawing/2014/main" id="{F658600D-4BCC-95B8-50F4-17B78965E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62" r="432"/>
          <a:stretch/>
        </p:blipFill>
        <p:spPr>
          <a:xfrm>
            <a:off x="822959" y="5029201"/>
            <a:ext cx="2557451" cy="1619794"/>
          </a:xfrm>
          <a:prstGeom prst="rect">
            <a:avLst/>
          </a:prstGeom>
        </p:spPr>
      </p:pic>
    </p:spTree>
    <p:extLst>
      <p:ext uri="{BB962C8B-B14F-4D97-AF65-F5344CB8AC3E}">
        <p14:creationId xmlns:p14="http://schemas.microsoft.com/office/powerpoint/2010/main" val="76104120"/>
      </p:ext>
    </p:extLst>
  </p:cSld>
  <p:clrMapOvr>
    <a:masterClrMapping/>
  </p:clrMapOvr>
  <p:extLst>
    <p:ext uri="{DCECCB84-F9BA-43D5-87BE-67443E8EF086}">
      <p15:sldGuideLst xmlns:p15="http://schemas.microsoft.com/office/powerpoint/2012/main">
        <p15:guide id="1" orient="horz" pos="432">
          <p15:clr>
            <a:srgbClr val="FBAE40"/>
          </p15:clr>
        </p15:guide>
        <p15:guide id="2" pos="52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604EA40-5952-42AD-F240-F28BEE714389}"/>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5" name="Footer Placeholder 4">
            <a:extLst>
              <a:ext uri="{FF2B5EF4-FFF2-40B4-BE49-F238E27FC236}">
                <a16:creationId xmlns:a16="http://schemas.microsoft.com/office/drawing/2014/main" id="{60F7F1E2-8070-7A5B-E5A0-E9F797A252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0E002-03C7-5E6E-FE55-8D810F62CB5E}"/>
              </a:ext>
            </a:extLst>
          </p:cNvPr>
          <p:cNvSpPr>
            <a:spLocks noGrp="1"/>
          </p:cNvSpPr>
          <p:nvPr>
            <p:ph type="sldNum" sz="quarter" idx="12"/>
          </p:nvPr>
        </p:nvSpPr>
        <p:spPr>
          <a:xfrm>
            <a:off x="8610600" y="6356350"/>
            <a:ext cx="2150165" cy="365125"/>
          </a:xfrm>
        </p:spPr>
        <p:txBody>
          <a:bodyPr/>
          <a:lstStyle/>
          <a:p>
            <a:fld id="{FFE564D9-E137-614A-B143-7E1EFF5C44BE}" type="slidenum">
              <a:rPr lang="en-US" smtClean="0"/>
              <a:t>‹#›</a:t>
            </a:fld>
            <a:endParaRPr lang="en-US"/>
          </a:p>
        </p:txBody>
      </p:sp>
      <p:sp>
        <p:nvSpPr>
          <p:cNvPr id="13" name="Title 1">
            <a:extLst>
              <a:ext uri="{FF2B5EF4-FFF2-40B4-BE49-F238E27FC236}">
                <a16:creationId xmlns:a16="http://schemas.microsoft.com/office/drawing/2014/main" id="{426A101B-4E81-B133-3690-1AD11D235BAB}"/>
              </a:ext>
            </a:extLst>
          </p:cNvPr>
          <p:cNvSpPr>
            <a:spLocks noGrp="1"/>
          </p:cNvSpPr>
          <p:nvPr>
            <p:ph type="title"/>
          </p:nvPr>
        </p:nvSpPr>
        <p:spPr>
          <a:xfrm>
            <a:off x="838199" y="909638"/>
            <a:ext cx="9935096" cy="1325563"/>
          </a:xfrm>
        </p:spPr>
        <p:txBody>
          <a:bodyPr anchor="b"/>
          <a:lstStyle>
            <a:lvl1pPr>
              <a:lnSpc>
                <a:spcPct val="80000"/>
              </a:lnSpc>
              <a:defRPr/>
            </a:lvl1pPr>
          </a:lstStyle>
          <a:p>
            <a:r>
              <a:rPr lang="en-US"/>
              <a:t>Click to edit Master title style</a:t>
            </a:r>
          </a:p>
        </p:txBody>
      </p:sp>
      <p:sp>
        <p:nvSpPr>
          <p:cNvPr id="14" name="Content Placeholder 2">
            <a:extLst>
              <a:ext uri="{FF2B5EF4-FFF2-40B4-BE49-F238E27FC236}">
                <a16:creationId xmlns:a16="http://schemas.microsoft.com/office/drawing/2014/main" id="{C5CFAEB2-1670-A115-1514-C9ABAAD3E255}"/>
              </a:ext>
            </a:extLst>
          </p:cNvPr>
          <p:cNvSpPr>
            <a:spLocks noGrp="1"/>
          </p:cNvSpPr>
          <p:nvPr>
            <p:ph sz="half" idx="1"/>
          </p:nvPr>
        </p:nvSpPr>
        <p:spPr>
          <a:xfrm>
            <a:off x="838199" y="2519681"/>
            <a:ext cx="9935096"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528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 Large Image on Right">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7015397" y="0"/>
            <a:ext cx="5176603" cy="6858000"/>
          </a:xfrm>
        </p:spPr>
        <p:txBody>
          <a:bodyPr/>
          <a:lstStyle/>
          <a:p>
            <a:r>
              <a:rPr lang="en-US"/>
              <a:t>Click icon to add picture</a:t>
            </a:r>
          </a:p>
        </p:txBody>
      </p:sp>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a:xfrm>
            <a:off x="838200" y="909638"/>
            <a:ext cx="5181600" cy="1325563"/>
          </a:xfrm>
        </p:spPr>
        <p:txBody>
          <a:bodyPr anchor="b"/>
          <a:lstStyle>
            <a:lvl1pPr>
              <a:lnSpc>
                <a:spcPct val="8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2519681"/>
            <a:ext cx="5181600"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9280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 Large Image on Right">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7015397" y="0"/>
            <a:ext cx="5176603" cy="6858000"/>
          </a:xfrm>
        </p:spPr>
        <p:txBody>
          <a:bodyPr/>
          <a:lstStyle/>
          <a:p>
            <a:endParaRPr lang="en-US"/>
          </a:p>
        </p:txBody>
      </p:sp>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a:xfrm>
            <a:off x="838200" y="909638"/>
            <a:ext cx="5181600" cy="1325563"/>
          </a:xfrm>
        </p:spPr>
        <p:txBody>
          <a:bodyPr anchor="b"/>
          <a:lstStyle>
            <a:lvl1pPr>
              <a:lnSpc>
                <a:spcPct val="8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2519681"/>
            <a:ext cx="5181600"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373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CBFED0-D509-84BB-952B-97422749A16F}"/>
              </a:ext>
            </a:extLst>
          </p:cNvPr>
          <p:cNvSpPr/>
          <p:nvPr userDrawn="1"/>
        </p:nvSpPr>
        <p:spPr>
          <a:xfrm>
            <a:off x="0" y="4540470"/>
            <a:ext cx="12238892" cy="2317530"/>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B2666"/>
              </a:solidFill>
            </a:endParaRPr>
          </a:p>
        </p:txBody>
      </p:sp>
      <p:sp>
        <p:nvSpPr>
          <p:cNvPr id="2" name="Title 1">
            <a:extLst>
              <a:ext uri="{FF2B5EF4-FFF2-40B4-BE49-F238E27FC236}">
                <a16:creationId xmlns:a16="http://schemas.microsoft.com/office/drawing/2014/main" id="{B906B4F5-661D-421F-4E70-1C455C684DF5}"/>
              </a:ext>
            </a:extLst>
          </p:cNvPr>
          <p:cNvSpPr>
            <a:spLocks noGrp="1"/>
          </p:cNvSpPr>
          <p:nvPr>
            <p:ph type="title"/>
          </p:nvPr>
        </p:nvSpPr>
        <p:spPr>
          <a:xfrm>
            <a:off x="831850" y="1709738"/>
            <a:ext cx="10515600" cy="2852737"/>
          </a:xfrm>
        </p:spPr>
        <p:txBody>
          <a:bodyPr anchor="b"/>
          <a:lstStyle>
            <a:lvl1pPr>
              <a:defRPr sz="6000">
                <a:solidFill>
                  <a:srgbClr val="2B2666"/>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847E56-990B-4986-101D-26566EECA1E6}"/>
              </a:ext>
            </a:extLst>
          </p:cNvPr>
          <p:cNvSpPr>
            <a:spLocks noGrp="1"/>
          </p:cNvSpPr>
          <p:nvPr>
            <p:ph type="body" idx="1"/>
          </p:nvPr>
        </p:nvSpPr>
        <p:spPr>
          <a:xfrm>
            <a:off x="831850" y="4589463"/>
            <a:ext cx="10515600" cy="1068387"/>
          </a:xfrm>
        </p:spPr>
        <p:txBody>
          <a:bodyPr/>
          <a:lstStyle>
            <a:lvl1pPr marL="0" indent="0">
              <a:buNone/>
              <a:defRPr sz="2400" b="1">
                <a:solidFill>
                  <a:srgbClr val="F3F4F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C54801-1D6C-DCC1-4B21-EEAC8E0C170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5" name="Footer Placeholder 4">
            <a:extLst>
              <a:ext uri="{FF2B5EF4-FFF2-40B4-BE49-F238E27FC236}">
                <a16:creationId xmlns:a16="http://schemas.microsoft.com/office/drawing/2014/main" id="{4741D418-2040-1F32-6B17-554F341FB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20E028-1C43-A033-7C5C-48B578424C78}"/>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236783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 Small Image on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3BE637-8747-7129-2321-DFBE02D909EC}"/>
              </a:ext>
            </a:extLst>
          </p:cNvPr>
          <p:cNvSpPr/>
          <p:nvPr userDrawn="1"/>
        </p:nvSpPr>
        <p:spPr>
          <a:xfrm>
            <a:off x="0" y="1280160"/>
            <a:ext cx="7010400" cy="5598011"/>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2519681"/>
            <a:ext cx="5181600"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008C7E-C6DA-A07B-3BCF-650A49A3DCCF}"/>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6" name="Footer Placeholder 5">
            <a:extLst>
              <a:ext uri="{FF2B5EF4-FFF2-40B4-BE49-F238E27FC236}">
                <a16:creationId xmlns:a16="http://schemas.microsoft.com/office/drawing/2014/main" id="{F63B1656-B092-1CC7-5A13-E38E678DF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C1CA9-BCCB-4360-AE8E-24E976C37527}"/>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7837488" y="1584960"/>
            <a:ext cx="3516312" cy="4124960"/>
          </a:xfrm>
        </p:spPr>
        <p:txBody>
          <a:bodyPr/>
          <a:lstStyle/>
          <a:p>
            <a:r>
              <a:rPr lang="en-US"/>
              <a:t>Click icon to add picture</a:t>
            </a:r>
          </a:p>
        </p:txBody>
      </p:sp>
      <p:sp>
        <p:nvSpPr>
          <p:cNvPr id="4" name="Title 1">
            <a:extLst>
              <a:ext uri="{FF2B5EF4-FFF2-40B4-BE49-F238E27FC236}">
                <a16:creationId xmlns:a16="http://schemas.microsoft.com/office/drawing/2014/main" id="{E21F9042-5610-6FF5-A06B-84A9D68F31C5}"/>
              </a:ext>
            </a:extLst>
          </p:cNvPr>
          <p:cNvSpPr>
            <a:spLocks noGrp="1"/>
          </p:cNvSpPr>
          <p:nvPr>
            <p:ph type="title"/>
          </p:nvPr>
        </p:nvSpPr>
        <p:spPr>
          <a:xfrm>
            <a:off x="838200" y="867435"/>
            <a:ext cx="5181600" cy="1325563"/>
          </a:xfrm>
        </p:spPr>
        <p:txBody>
          <a:bodyPr anchor="b"/>
          <a:lstStyle>
            <a:lvl1pPr>
              <a:lnSpc>
                <a:spcPct val="80000"/>
              </a:lnSpc>
              <a:defRPr/>
            </a:lvl1pPr>
          </a:lstStyle>
          <a:p>
            <a:r>
              <a:rPr lang="en-US"/>
              <a:t>Click to edit Master title style</a:t>
            </a:r>
          </a:p>
        </p:txBody>
      </p:sp>
    </p:spTree>
    <p:extLst>
      <p:ext uri="{BB962C8B-B14F-4D97-AF65-F5344CB8AC3E}">
        <p14:creationId xmlns:p14="http://schemas.microsoft.com/office/powerpoint/2010/main" val="928994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 Small Image on Righ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3BE637-8747-7129-2321-DFBE02D909EC}"/>
              </a:ext>
            </a:extLst>
          </p:cNvPr>
          <p:cNvSpPr/>
          <p:nvPr userDrawn="1"/>
        </p:nvSpPr>
        <p:spPr>
          <a:xfrm>
            <a:off x="0" y="1280160"/>
            <a:ext cx="7010400" cy="5598011"/>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a:xfrm>
            <a:off x="838200" y="867435"/>
            <a:ext cx="5181600" cy="1325563"/>
          </a:xfrm>
        </p:spPr>
        <p:txBody>
          <a:bodyPr anchor="b"/>
          <a:lstStyle>
            <a:lvl1pPr>
              <a:lnSpc>
                <a:spcPct val="8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2519681"/>
            <a:ext cx="5181600"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008C7E-C6DA-A07B-3BCF-650A49A3DCCF}"/>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6" name="Footer Placeholder 5">
            <a:extLst>
              <a:ext uri="{FF2B5EF4-FFF2-40B4-BE49-F238E27FC236}">
                <a16:creationId xmlns:a16="http://schemas.microsoft.com/office/drawing/2014/main" id="{F63B1656-B092-1CC7-5A13-E38E678DF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C1CA9-BCCB-4360-AE8E-24E976C37527}"/>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7837488" y="1584960"/>
            <a:ext cx="3516312" cy="4124960"/>
          </a:xfrm>
        </p:spPr>
        <p:txBody>
          <a:bodyPr/>
          <a:lstStyle/>
          <a:p>
            <a:r>
              <a:rPr lang="en-US"/>
              <a:t>Click icon to add picture</a:t>
            </a:r>
          </a:p>
        </p:txBody>
      </p:sp>
    </p:spTree>
    <p:extLst>
      <p:ext uri="{BB962C8B-B14F-4D97-AF65-F5344CB8AC3E}">
        <p14:creationId xmlns:p14="http://schemas.microsoft.com/office/powerpoint/2010/main" val="2470859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r>
              <a:rPr lang="en-US"/>
              <a:t>Click icon to add picture</a:t>
            </a:r>
          </a:p>
        </p:txBody>
      </p:sp>
    </p:spTree>
    <p:extLst>
      <p:ext uri="{BB962C8B-B14F-4D97-AF65-F5344CB8AC3E}">
        <p14:creationId xmlns:p14="http://schemas.microsoft.com/office/powerpoint/2010/main" val="334138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r>
              <a:rPr lang="en-US"/>
              <a:t>Click icon to add picture</a:t>
            </a:r>
          </a:p>
        </p:txBody>
      </p:sp>
    </p:spTree>
    <p:extLst>
      <p:ext uri="{BB962C8B-B14F-4D97-AF65-F5344CB8AC3E}">
        <p14:creationId xmlns:p14="http://schemas.microsoft.com/office/powerpoint/2010/main" val="2010740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FFCA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r>
              <a:rPr lang="en-US"/>
              <a:t>Click icon to add picture</a:t>
            </a:r>
          </a:p>
        </p:txBody>
      </p:sp>
    </p:spTree>
    <p:extLst>
      <p:ext uri="{BB962C8B-B14F-4D97-AF65-F5344CB8AC3E}">
        <p14:creationId xmlns:p14="http://schemas.microsoft.com/office/powerpoint/2010/main" val="1305395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r>
              <a:rPr lang="en-US"/>
              <a:t>Click icon to add picture</a:t>
            </a:r>
          </a:p>
        </p:txBody>
      </p:sp>
    </p:spTree>
    <p:extLst>
      <p:ext uri="{BB962C8B-B14F-4D97-AF65-F5344CB8AC3E}">
        <p14:creationId xmlns:p14="http://schemas.microsoft.com/office/powerpoint/2010/main" val="2961952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 2 Images">
    <p:spTree>
      <p:nvGrpSpPr>
        <p:cNvPr id="1" name=""/>
        <p:cNvGrpSpPr/>
        <p:nvPr/>
      </p:nvGrpSpPr>
      <p:grpSpPr>
        <a:xfrm>
          <a:off x="0" y="0"/>
          <a:ext cx="0" cy="0"/>
          <a:chOff x="0" y="0"/>
          <a:chExt cx="0" cy="0"/>
        </a:xfrm>
      </p:grpSpPr>
      <p:sp>
        <p:nvSpPr>
          <p:cNvPr id="11" name="Picture Placeholder 12">
            <a:extLst>
              <a:ext uri="{FF2B5EF4-FFF2-40B4-BE49-F238E27FC236}">
                <a16:creationId xmlns:a16="http://schemas.microsoft.com/office/drawing/2014/main" id="{D979B7B6-8005-4DD5-6DD8-C693FF13DD58}"/>
              </a:ext>
            </a:extLst>
          </p:cNvPr>
          <p:cNvSpPr>
            <a:spLocks noGrp="1"/>
          </p:cNvSpPr>
          <p:nvPr>
            <p:ph type="pic" sz="quarter" idx="14"/>
          </p:nvPr>
        </p:nvSpPr>
        <p:spPr>
          <a:xfrm>
            <a:off x="8763000" y="0"/>
            <a:ext cx="3429000" cy="3429000"/>
          </a:xfrm>
        </p:spPr>
        <p:txBody>
          <a:bodyPr/>
          <a:lstStyle/>
          <a:p>
            <a:r>
              <a:rPr lang="en-US"/>
              <a:t>Click icon to add picture</a:t>
            </a:r>
          </a:p>
        </p:txBody>
      </p:sp>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a:xfrm>
            <a:off x="838200" y="909638"/>
            <a:ext cx="4110318" cy="2338524"/>
          </a:xfrm>
        </p:spPr>
        <p:txBody>
          <a:bodyPr anchor="t"/>
          <a:lstStyle>
            <a:lvl1pPr>
              <a:lnSpc>
                <a:spcPct val="8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3427549"/>
            <a:ext cx="4110318" cy="2749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5334000" y="3427548"/>
            <a:ext cx="3429000" cy="3429000"/>
          </a:xfrm>
        </p:spPr>
        <p:txBody>
          <a:bodyPr/>
          <a:lstStyle/>
          <a:p>
            <a:r>
              <a:rPr lang="en-US"/>
              <a:t>Click icon to add picture</a:t>
            </a:r>
          </a:p>
        </p:txBody>
      </p:sp>
      <p:sp>
        <p:nvSpPr>
          <p:cNvPr id="4" name="Rectangle 3">
            <a:extLst>
              <a:ext uri="{FF2B5EF4-FFF2-40B4-BE49-F238E27FC236}">
                <a16:creationId xmlns:a16="http://schemas.microsoft.com/office/drawing/2014/main" id="{E529A838-D78B-D78E-44A1-ED76F33477AB}"/>
              </a:ext>
            </a:extLst>
          </p:cNvPr>
          <p:cNvSpPr/>
          <p:nvPr userDrawn="1"/>
        </p:nvSpPr>
        <p:spPr>
          <a:xfrm>
            <a:off x="5334000" y="0"/>
            <a:ext cx="3429000" cy="3429000"/>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01BDD7A-95A8-C7F9-E536-A5123F15001E}"/>
              </a:ext>
            </a:extLst>
          </p:cNvPr>
          <p:cNvSpPr/>
          <p:nvPr userDrawn="1"/>
        </p:nvSpPr>
        <p:spPr>
          <a:xfrm>
            <a:off x="8763000" y="3427549"/>
            <a:ext cx="3429000" cy="3429000"/>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3">
            <a:extLst>
              <a:ext uri="{FF2B5EF4-FFF2-40B4-BE49-F238E27FC236}">
                <a16:creationId xmlns:a16="http://schemas.microsoft.com/office/drawing/2014/main" id="{4A57992D-70B4-E9DA-4797-973428B7826C}"/>
              </a:ext>
            </a:extLst>
          </p:cNvPr>
          <p:cNvSpPr>
            <a:spLocks noGrp="1"/>
          </p:cNvSpPr>
          <p:nvPr>
            <p:ph sz="half" idx="2"/>
          </p:nvPr>
        </p:nvSpPr>
        <p:spPr>
          <a:xfrm>
            <a:off x="5648187" y="1610139"/>
            <a:ext cx="2729331" cy="1431236"/>
          </a:xfrm>
        </p:spPr>
        <p:txBody>
          <a:bodyPr/>
          <a:lstStyle>
            <a:lvl1pPr algn="ctr">
              <a:defRPr>
                <a:solidFill>
                  <a:srgbClr val="2B2666"/>
                </a:solidFill>
              </a:defRPr>
            </a:lvl1pPr>
            <a:lvl2pPr algn="ctr">
              <a:defRPr>
                <a:solidFill>
                  <a:srgbClr val="F3F4F4"/>
                </a:solidFill>
              </a:defRPr>
            </a:lvl2pPr>
            <a:lvl3pPr algn="ctr">
              <a:defRPr>
                <a:solidFill>
                  <a:srgbClr val="F3F4F4"/>
                </a:solidFill>
              </a:defRPr>
            </a:lvl3pPr>
            <a:lvl4pPr algn="ctr">
              <a:defRPr>
                <a:solidFill>
                  <a:srgbClr val="F3F4F4"/>
                </a:solidFill>
              </a:defRPr>
            </a:lvl4pPr>
            <a:lvl5pPr algn="ctr">
              <a:defRPr>
                <a:solidFill>
                  <a:srgbClr val="F3F4F4"/>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7E046450-28B3-96C2-EA8B-6DA435107F74}"/>
              </a:ext>
            </a:extLst>
          </p:cNvPr>
          <p:cNvSpPr>
            <a:spLocks noGrp="1"/>
          </p:cNvSpPr>
          <p:nvPr>
            <p:ph type="body" sz="quarter" idx="3"/>
          </p:nvPr>
        </p:nvSpPr>
        <p:spPr>
          <a:xfrm>
            <a:off x="5635487" y="438790"/>
            <a:ext cx="2742772" cy="952687"/>
          </a:xfrm>
        </p:spPr>
        <p:txBody>
          <a:bodyPr anchor="t"/>
          <a:lstStyle>
            <a:lvl1pPr marL="0" indent="0" algn="ctr">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52C00B5-3979-45BA-A2FF-D41CAD3891E8}"/>
              </a:ext>
            </a:extLst>
          </p:cNvPr>
          <p:cNvSpPr>
            <a:spLocks noGrp="1"/>
          </p:cNvSpPr>
          <p:nvPr>
            <p:ph sz="half" idx="15"/>
          </p:nvPr>
        </p:nvSpPr>
        <p:spPr>
          <a:xfrm>
            <a:off x="9118814" y="5012830"/>
            <a:ext cx="2729331" cy="1431236"/>
          </a:xfrm>
        </p:spPr>
        <p:txBody>
          <a:bodyPr/>
          <a:lstStyle>
            <a:lvl1pPr algn="ctr">
              <a:defRPr>
                <a:solidFill>
                  <a:srgbClr val="2B2666"/>
                </a:solidFill>
              </a:defRPr>
            </a:lvl1pPr>
            <a:lvl2pPr algn="ctr">
              <a:defRPr>
                <a:solidFill>
                  <a:srgbClr val="F3F4F4"/>
                </a:solidFill>
              </a:defRPr>
            </a:lvl2pPr>
            <a:lvl3pPr algn="ctr">
              <a:defRPr>
                <a:solidFill>
                  <a:srgbClr val="F3F4F4"/>
                </a:solidFill>
              </a:defRPr>
            </a:lvl3pPr>
            <a:lvl4pPr algn="ctr">
              <a:defRPr>
                <a:solidFill>
                  <a:srgbClr val="F3F4F4"/>
                </a:solidFill>
              </a:defRPr>
            </a:lvl4pPr>
            <a:lvl5pPr algn="ctr">
              <a:defRPr>
                <a:solidFill>
                  <a:srgbClr val="F3F4F4"/>
                </a:solidFill>
              </a:defRPr>
            </a:lvl5pPr>
          </a:lstStyle>
          <a:p>
            <a:pPr lvl="0"/>
            <a:r>
              <a:rPr lang="en-US"/>
              <a:t>Click to edit Master text styles</a:t>
            </a:r>
          </a:p>
        </p:txBody>
      </p:sp>
      <p:sp>
        <p:nvSpPr>
          <p:cNvPr id="15" name="Text Placeholder 4">
            <a:extLst>
              <a:ext uri="{FF2B5EF4-FFF2-40B4-BE49-F238E27FC236}">
                <a16:creationId xmlns:a16="http://schemas.microsoft.com/office/drawing/2014/main" id="{EE36ADA5-7A56-ADC0-CDA5-93C4EE1CD406}"/>
              </a:ext>
            </a:extLst>
          </p:cNvPr>
          <p:cNvSpPr>
            <a:spLocks noGrp="1"/>
          </p:cNvSpPr>
          <p:nvPr>
            <p:ph type="body" sz="quarter" idx="16"/>
          </p:nvPr>
        </p:nvSpPr>
        <p:spPr>
          <a:xfrm>
            <a:off x="9106114" y="3841481"/>
            <a:ext cx="2742772" cy="952687"/>
          </a:xfrm>
        </p:spPr>
        <p:txBody>
          <a:bodyPr anchor="t"/>
          <a:lstStyle>
            <a:lvl1pPr marL="0" indent="0" algn="ctr">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52562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 Small Image on R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3BE637-8747-7129-2321-DFBE02D909EC}"/>
              </a:ext>
            </a:extLst>
          </p:cNvPr>
          <p:cNvSpPr/>
          <p:nvPr userDrawn="1"/>
        </p:nvSpPr>
        <p:spPr>
          <a:xfrm>
            <a:off x="0" y="1280160"/>
            <a:ext cx="7010400" cy="5598011"/>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2519681"/>
            <a:ext cx="5181600"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008C7E-C6DA-A07B-3BCF-650A49A3DCCF}"/>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6" name="Footer Placeholder 5">
            <a:extLst>
              <a:ext uri="{FF2B5EF4-FFF2-40B4-BE49-F238E27FC236}">
                <a16:creationId xmlns:a16="http://schemas.microsoft.com/office/drawing/2014/main" id="{F63B1656-B092-1CC7-5A13-E38E678DF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C1CA9-BCCB-4360-AE8E-24E976C37527}"/>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7837488" y="1584960"/>
            <a:ext cx="3516312" cy="4124960"/>
          </a:xfrm>
        </p:spPr>
        <p:txBody>
          <a:bodyPr/>
          <a:lstStyle/>
          <a:p>
            <a:endParaRPr lang="en-US"/>
          </a:p>
        </p:txBody>
      </p:sp>
      <p:sp>
        <p:nvSpPr>
          <p:cNvPr id="4" name="Title 1">
            <a:extLst>
              <a:ext uri="{FF2B5EF4-FFF2-40B4-BE49-F238E27FC236}">
                <a16:creationId xmlns:a16="http://schemas.microsoft.com/office/drawing/2014/main" id="{E21F9042-5610-6FF5-A06B-84A9D68F31C5}"/>
              </a:ext>
            </a:extLst>
          </p:cNvPr>
          <p:cNvSpPr>
            <a:spLocks noGrp="1"/>
          </p:cNvSpPr>
          <p:nvPr>
            <p:ph type="title"/>
          </p:nvPr>
        </p:nvSpPr>
        <p:spPr>
          <a:xfrm>
            <a:off x="838200" y="867435"/>
            <a:ext cx="5181600" cy="1325563"/>
          </a:xfrm>
        </p:spPr>
        <p:txBody>
          <a:bodyPr anchor="b"/>
          <a:lstStyle>
            <a:lvl1pPr>
              <a:lnSpc>
                <a:spcPct val="80000"/>
              </a:lnSpc>
              <a:defRPr/>
            </a:lvl1pPr>
          </a:lstStyle>
          <a:p>
            <a:r>
              <a:rPr lang="en-US"/>
              <a:t>Click to edit Master title style</a:t>
            </a:r>
          </a:p>
        </p:txBody>
      </p:sp>
    </p:spTree>
    <p:extLst>
      <p:ext uri="{BB962C8B-B14F-4D97-AF65-F5344CB8AC3E}">
        <p14:creationId xmlns:p14="http://schemas.microsoft.com/office/powerpoint/2010/main" val="542801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 Small Image on Right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3BE637-8747-7129-2321-DFBE02D909EC}"/>
              </a:ext>
            </a:extLst>
          </p:cNvPr>
          <p:cNvSpPr/>
          <p:nvPr userDrawn="1"/>
        </p:nvSpPr>
        <p:spPr>
          <a:xfrm>
            <a:off x="0" y="1280160"/>
            <a:ext cx="7010400" cy="5598011"/>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a:xfrm>
            <a:off x="838200" y="867435"/>
            <a:ext cx="5181600" cy="1325563"/>
          </a:xfrm>
        </p:spPr>
        <p:txBody>
          <a:bodyPr anchor="b"/>
          <a:lstStyle>
            <a:lvl1pPr>
              <a:lnSpc>
                <a:spcPct val="8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2519681"/>
            <a:ext cx="5181600" cy="3657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008C7E-C6DA-A07B-3BCF-650A49A3DCCF}"/>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6" name="Footer Placeholder 5">
            <a:extLst>
              <a:ext uri="{FF2B5EF4-FFF2-40B4-BE49-F238E27FC236}">
                <a16:creationId xmlns:a16="http://schemas.microsoft.com/office/drawing/2014/main" id="{F63B1656-B092-1CC7-5A13-E38E678DF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C1CA9-BCCB-4360-AE8E-24E976C37527}"/>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7837488" y="1584960"/>
            <a:ext cx="3516312" cy="4124960"/>
          </a:xfrm>
        </p:spPr>
        <p:txBody>
          <a:bodyPr/>
          <a:lstStyle/>
          <a:p>
            <a:endParaRPr lang="en-US"/>
          </a:p>
        </p:txBody>
      </p:sp>
    </p:spTree>
    <p:extLst>
      <p:ext uri="{BB962C8B-B14F-4D97-AF65-F5344CB8AC3E}">
        <p14:creationId xmlns:p14="http://schemas.microsoft.com/office/powerpoint/2010/main" val="3894401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endParaRPr lang="en-US"/>
          </a:p>
        </p:txBody>
      </p:sp>
    </p:spTree>
    <p:extLst>
      <p:ext uri="{BB962C8B-B14F-4D97-AF65-F5344CB8AC3E}">
        <p14:creationId xmlns:p14="http://schemas.microsoft.com/office/powerpoint/2010/main" val="3522341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endParaRPr lang="en-US"/>
          </a:p>
        </p:txBody>
      </p:sp>
    </p:spTree>
    <p:extLst>
      <p:ext uri="{BB962C8B-B14F-4D97-AF65-F5344CB8AC3E}">
        <p14:creationId xmlns:p14="http://schemas.microsoft.com/office/powerpoint/2010/main" val="3275441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FFCA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endParaRPr lang="en-US"/>
          </a:p>
        </p:txBody>
      </p:sp>
    </p:spTree>
    <p:extLst>
      <p:ext uri="{BB962C8B-B14F-4D97-AF65-F5344CB8AC3E}">
        <p14:creationId xmlns:p14="http://schemas.microsoft.com/office/powerpoint/2010/main" val="3892813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w/ Image on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439FA5-4271-0A33-0804-C5122E637A5E}"/>
              </a:ext>
            </a:extLst>
          </p:cNvPr>
          <p:cNvSpPr/>
          <p:nvPr userDrawn="1"/>
        </p:nvSpPr>
        <p:spPr>
          <a:xfrm>
            <a:off x="5181600" y="-20171"/>
            <a:ext cx="7010400" cy="6878171"/>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6184900" y="2505075"/>
            <a:ext cx="5157787" cy="3091684"/>
          </a:xfrm>
        </p:spPr>
        <p:txBody>
          <a:bodyPr/>
          <a:lstStyle>
            <a:lvl1pPr>
              <a:defRPr>
                <a:solidFill>
                  <a:srgbClr val="2B2666"/>
                </a:solidFill>
              </a:defRPr>
            </a:lvl1pPr>
            <a:lvl2pPr>
              <a:defRPr>
                <a:solidFill>
                  <a:srgbClr val="2B2666"/>
                </a:solidFill>
              </a:defRPr>
            </a:lvl2pPr>
            <a:lvl3pPr>
              <a:defRPr>
                <a:solidFill>
                  <a:srgbClr val="2B2666"/>
                </a:solidFill>
              </a:defRPr>
            </a:lvl3pPr>
            <a:lvl4pPr>
              <a:defRPr>
                <a:solidFill>
                  <a:srgbClr val="2B2666"/>
                </a:solidFill>
              </a:defRPr>
            </a:lvl4pPr>
            <a:lvl5pPr>
              <a:defRPr>
                <a:solidFill>
                  <a:srgbClr val="2B266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036062"/>
            <a:ext cx="5183188" cy="823912"/>
          </a:xfrm>
        </p:spPr>
        <p:txBody>
          <a:bodyPr anchor="b"/>
          <a:lstStyle>
            <a:lvl1pPr marL="0" indent="0">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
        <p:nvSpPr>
          <p:cNvPr id="12" name="Picture Placeholder 12">
            <a:extLst>
              <a:ext uri="{FF2B5EF4-FFF2-40B4-BE49-F238E27FC236}">
                <a16:creationId xmlns:a16="http://schemas.microsoft.com/office/drawing/2014/main" id="{49DDCB93-2415-8509-B2BD-014829099D48}"/>
              </a:ext>
            </a:extLst>
          </p:cNvPr>
          <p:cNvSpPr>
            <a:spLocks noGrp="1"/>
          </p:cNvSpPr>
          <p:nvPr>
            <p:ph type="pic" sz="quarter" idx="13"/>
          </p:nvPr>
        </p:nvSpPr>
        <p:spPr>
          <a:xfrm>
            <a:off x="815975" y="1448018"/>
            <a:ext cx="3516312" cy="4124960"/>
          </a:xfrm>
        </p:spPr>
        <p:txBody>
          <a:bodyPr/>
          <a:lstStyle/>
          <a:p>
            <a:endParaRPr lang="en-US"/>
          </a:p>
        </p:txBody>
      </p:sp>
    </p:spTree>
    <p:extLst>
      <p:ext uri="{BB962C8B-B14F-4D97-AF65-F5344CB8AC3E}">
        <p14:creationId xmlns:p14="http://schemas.microsoft.com/office/powerpoint/2010/main" val="15341308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 2 Images">
    <p:spTree>
      <p:nvGrpSpPr>
        <p:cNvPr id="1" name=""/>
        <p:cNvGrpSpPr/>
        <p:nvPr/>
      </p:nvGrpSpPr>
      <p:grpSpPr>
        <a:xfrm>
          <a:off x="0" y="0"/>
          <a:ext cx="0" cy="0"/>
          <a:chOff x="0" y="0"/>
          <a:chExt cx="0" cy="0"/>
        </a:xfrm>
      </p:grpSpPr>
      <p:sp>
        <p:nvSpPr>
          <p:cNvPr id="11" name="Picture Placeholder 12">
            <a:extLst>
              <a:ext uri="{FF2B5EF4-FFF2-40B4-BE49-F238E27FC236}">
                <a16:creationId xmlns:a16="http://schemas.microsoft.com/office/drawing/2014/main" id="{D979B7B6-8005-4DD5-6DD8-C693FF13DD58}"/>
              </a:ext>
            </a:extLst>
          </p:cNvPr>
          <p:cNvSpPr>
            <a:spLocks noGrp="1"/>
          </p:cNvSpPr>
          <p:nvPr>
            <p:ph type="pic" sz="quarter" idx="14"/>
          </p:nvPr>
        </p:nvSpPr>
        <p:spPr>
          <a:xfrm>
            <a:off x="8763000" y="0"/>
            <a:ext cx="3429000" cy="3429000"/>
          </a:xfrm>
        </p:spPr>
        <p:txBody>
          <a:bodyPr/>
          <a:lstStyle/>
          <a:p>
            <a:endParaRPr lang="en-US"/>
          </a:p>
        </p:txBody>
      </p:sp>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a:xfrm>
            <a:off x="838200" y="909638"/>
            <a:ext cx="4110318" cy="2338524"/>
          </a:xfrm>
        </p:spPr>
        <p:txBody>
          <a:bodyPr anchor="t"/>
          <a:lstStyle>
            <a:lvl1pPr>
              <a:lnSpc>
                <a:spcPct val="8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3427549"/>
            <a:ext cx="4110318" cy="2749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12">
            <a:extLst>
              <a:ext uri="{FF2B5EF4-FFF2-40B4-BE49-F238E27FC236}">
                <a16:creationId xmlns:a16="http://schemas.microsoft.com/office/drawing/2014/main" id="{992F6F98-9C7E-666E-362A-C1EBD1B1BCBF}"/>
              </a:ext>
            </a:extLst>
          </p:cNvPr>
          <p:cNvSpPr>
            <a:spLocks noGrp="1"/>
          </p:cNvSpPr>
          <p:nvPr>
            <p:ph type="pic" sz="quarter" idx="13"/>
          </p:nvPr>
        </p:nvSpPr>
        <p:spPr>
          <a:xfrm>
            <a:off x="5334000" y="3427548"/>
            <a:ext cx="3429000" cy="3429000"/>
          </a:xfrm>
        </p:spPr>
        <p:txBody>
          <a:bodyPr/>
          <a:lstStyle/>
          <a:p>
            <a:endParaRPr lang="en-US"/>
          </a:p>
        </p:txBody>
      </p:sp>
      <p:sp>
        <p:nvSpPr>
          <p:cNvPr id="4" name="Rectangle 3">
            <a:extLst>
              <a:ext uri="{FF2B5EF4-FFF2-40B4-BE49-F238E27FC236}">
                <a16:creationId xmlns:a16="http://schemas.microsoft.com/office/drawing/2014/main" id="{E529A838-D78B-D78E-44A1-ED76F33477AB}"/>
              </a:ext>
            </a:extLst>
          </p:cNvPr>
          <p:cNvSpPr/>
          <p:nvPr userDrawn="1"/>
        </p:nvSpPr>
        <p:spPr>
          <a:xfrm>
            <a:off x="5334000" y="0"/>
            <a:ext cx="3429000" cy="3429000"/>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01BDD7A-95A8-C7F9-E536-A5123F15001E}"/>
              </a:ext>
            </a:extLst>
          </p:cNvPr>
          <p:cNvSpPr/>
          <p:nvPr userDrawn="1"/>
        </p:nvSpPr>
        <p:spPr>
          <a:xfrm>
            <a:off x="8763000" y="3427549"/>
            <a:ext cx="3429000" cy="3429000"/>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3">
            <a:extLst>
              <a:ext uri="{FF2B5EF4-FFF2-40B4-BE49-F238E27FC236}">
                <a16:creationId xmlns:a16="http://schemas.microsoft.com/office/drawing/2014/main" id="{4A57992D-70B4-E9DA-4797-973428B7826C}"/>
              </a:ext>
            </a:extLst>
          </p:cNvPr>
          <p:cNvSpPr>
            <a:spLocks noGrp="1"/>
          </p:cNvSpPr>
          <p:nvPr>
            <p:ph sz="half" idx="2"/>
          </p:nvPr>
        </p:nvSpPr>
        <p:spPr>
          <a:xfrm>
            <a:off x="5648187" y="1610139"/>
            <a:ext cx="2729331" cy="1431236"/>
          </a:xfrm>
        </p:spPr>
        <p:txBody>
          <a:bodyPr/>
          <a:lstStyle>
            <a:lvl1pPr algn="ctr">
              <a:defRPr>
                <a:solidFill>
                  <a:srgbClr val="2B2666"/>
                </a:solidFill>
              </a:defRPr>
            </a:lvl1pPr>
            <a:lvl2pPr algn="ctr">
              <a:defRPr>
                <a:solidFill>
                  <a:srgbClr val="F3F4F4"/>
                </a:solidFill>
              </a:defRPr>
            </a:lvl2pPr>
            <a:lvl3pPr algn="ctr">
              <a:defRPr>
                <a:solidFill>
                  <a:srgbClr val="F3F4F4"/>
                </a:solidFill>
              </a:defRPr>
            </a:lvl3pPr>
            <a:lvl4pPr algn="ctr">
              <a:defRPr>
                <a:solidFill>
                  <a:srgbClr val="F3F4F4"/>
                </a:solidFill>
              </a:defRPr>
            </a:lvl4pPr>
            <a:lvl5pPr algn="ctr">
              <a:defRPr>
                <a:solidFill>
                  <a:srgbClr val="F3F4F4"/>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7E046450-28B3-96C2-EA8B-6DA435107F74}"/>
              </a:ext>
            </a:extLst>
          </p:cNvPr>
          <p:cNvSpPr>
            <a:spLocks noGrp="1"/>
          </p:cNvSpPr>
          <p:nvPr>
            <p:ph type="body" sz="quarter" idx="3"/>
          </p:nvPr>
        </p:nvSpPr>
        <p:spPr>
          <a:xfrm>
            <a:off x="5635487" y="438790"/>
            <a:ext cx="2742772" cy="952687"/>
          </a:xfrm>
        </p:spPr>
        <p:txBody>
          <a:bodyPr anchor="t"/>
          <a:lstStyle>
            <a:lvl1pPr marL="0" indent="0" algn="ctr">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52C00B5-3979-45BA-A2FF-D41CAD3891E8}"/>
              </a:ext>
            </a:extLst>
          </p:cNvPr>
          <p:cNvSpPr>
            <a:spLocks noGrp="1"/>
          </p:cNvSpPr>
          <p:nvPr>
            <p:ph sz="half" idx="15"/>
          </p:nvPr>
        </p:nvSpPr>
        <p:spPr>
          <a:xfrm>
            <a:off x="9118814" y="5012830"/>
            <a:ext cx="2729331" cy="1431236"/>
          </a:xfrm>
        </p:spPr>
        <p:txBody>
          <a:bodyPr/>
          <a:lstStyle>
            <a:lvl1pPr algn="ctr">
              <a:defRPr>
                <a:solidFill>
                  <a:srgbClr val="2B2666"/>
                </a:solidFill>
              </a:defRPr>
            </a:lvl1pPr>
            <a:lvl2pPr algn="ctr">
              <a:defRPr>
                <a:solidFill>
                  <a:srgbClr val="F3F4F4"/>
                </a:solidFill>
              </a:defRPr>
            </a:lvl2pPr>
            <a:lvl3pPr algn="ctr">
              <a:defRPr>
                <a:solidFill>
                  <a:srgbClr val="F3F4F4"/>
                </a:solidFill>
              </a:defRPr>
            </a:lvl3pPr>
            <a:lvl4pPr algn="ctr">
              <a:defRPr>
                <a:solidFill>
                  <a:srgbClr val="F3F4F4"/>
                </a:solidFill>
              </a:defRPr>
            </a:lvl4pPr>
            <a:lvl5pPr algn="ctr">
              <a:defRPr>
                <a:solidFill>
                  <a:srgbClr val="F3F4F4"/>
                </a:solidFill>
              </a:defRPr>
            </a:lvl5pPr>
          </a:lstStyle>
          <a:p>
            <a:pPr lvl="0"/>
            <a:r>
              <a:rPr lang="en-US"/>
              <a:t>Click to edit Master text styles</a:t>
            </a:r>
          </a:p>
        </p:txBody>
      </p:sp>
      <p:sp>
        <p:nvSpPr>
          <p:cNvPr id="15" name="Text Placeholder 4">
            <a:extLst>
              <a:ext uri="{FF2B5EF4-FFF2-40B4-BE49-F238E27FC236}">
                <a16:creationId xmlns:a16="http://schemas.microsoft.com/office/drawing/2014/main" id="{EE36ADA5-7A56-ADC0-CDA5-93C4EE1CD406}"/>
              </a:ext>
            </a:extLst>
          </p:cNvPr>
          <p:cNvSpPr>
            <a:spLocks noGrp="1"/>
          </p:cNvSpPr>
          <p:nvPr>
            <p:ph type="body" sz="quarter" idx="16"/>
          </p:nvPr>
        </p:nvSpPr>
        <p:spPr>
          <a:xfrm>
            <a:off x="9106114" y="3841481"/>
            <a:ext cx="2742772" cy="952687"/>
          </a:xfrm>
        </p:spPr>
        <p:txBody>
          <a:bodyPr anchor="t"/>
          <a:lstStyle>
            <a:lvl1pPr marL="0" indent="0" algn="ctr">
              <a:buNone/>
              <a:defRPr sz="2400" b="1" u="sng">
                <a:solidFill>
                  <a:srgbClr val="2B2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68362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1BC46-2837-1F14-57C3-7D92642A782B}"/>
              </a:ext>
            </a:extLst>
          </p:cNvPr>
          <p:cNvSpPr>
            <a:spLocks noGrp="1"/>
          </p:cNvSpPr>
          <p:nvPr>
            <p:ph type="title"/>
          </p:nvPr>
        </p:nvSpPr>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7C9EF48C-7A75-8F53-EF74-49E9E835C6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A8FC2B-5763-A643-D4DF-169166EE9F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008C7E-C6DA-A07B-3BCF-650A49A3DCCF}"/>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6" name="Footer Placeholder 5">
            <a:extLst>
              <a:ext uri="{FF2B5EF4-FFF2-40B4-BE49-F238E27FC236}">
                <a16:creationId xmlns:a16="http://schemas.microsoft.com/office/drawing/2014/main" id="{F63B1656-B092-1CC7-5A13-E38E678DF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C1CA9-BCCB-4360-AE8E-24E976C37527}"/>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31911105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9D459-F268-03D0-BB08-0ED34793C315}"/>
              </a:ext>
            </a:extLst>
          </p:cNvPr>
          <p:cNvSpPr>
            <a:spLocks noGrp="1"/>
          </p:cNvSpPr>
          <p:nvPr>
            <p:ph type="title"/>
          </p:nvPr>
        </p:nvSpPr>
        <p:spPr>
          <a:xfrm>
            <a:off x="839788" y="365125"/>
            <a:ext cx="10515600" cy="1325563"/>
          </a:xfrm>
        </p:spPr>
        <p:txBody>
          <a:bodyPr anchor="b"/>
          <a:lstStyle/>
          <a:p>
            <a:r>
              <a:rPr lang="en-US"/>
              <a:t>Click to edit Master title style</a:t>
            </a:r>
          </a:p>
        </p:txBody>
      </p:sp>
      <p:sp>
        <p:nvSpPr>
          <p:cNvPr id="3" name="Text Placeholder 2">
            <a:extLst>
              <a:ext uri="{FF2B5EF4-FFF2-40B4-BE49-F238E27FC236}">
                <a16:creationId xmlns:a16="http://schemas.microsoft.com/office/drawing/2014/main" id="{92854DF3-5603-E3DD-5F10-2F2B548363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4A944-C01C-09EE-C0B4-1087CBE212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91B0E-84B2-64B3-8B29-2576A20905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057E0F-4D58-0A72-1E10-7A9AFA847C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9E56F0-361E-E474-AC71-E1F23AF5A6D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8" name="Footer Placeholder 7">
            <a:extLst>
              <a:ext uri="{FF2B5EF4-FFF2-40B4-BE49-F238E27FC236}">
                <a16:creationId xmlns:a16="http://schemas.microsoft.com/office/drawing/2014/main" id="{1D037BB0-27FB-E998-7C06-92D5BED4F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3F2D2-7EBF-62C9-93D8-91D1B73946ED}"/>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3545537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CBFED0-D509-84BB-952B-97422749A16F}"/>
              </a:ext>
            </a:extLst>
          </p:cNvPr>
          <p:cNvSpPr/>
          <p:nvPr userDrawn="1"/>
        </p:nvSpPr>
        <p:spPr>
          <a:xfrm>
            <a:off x="0" y="-1"/>
            <a:ext cx="12238892" cy="4610911"/>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B2666"/>
              </a:solidFill>
            </a:endParaRPr>
          </a:p>
        </p:txBody>
      </p:sp>
      <p:sp>
        <p:nvSpPr>
          <p:cNvPr id="2" name="Title 1">
            <a:extLst>
              <a:ext uri="{FF2B5EF4-FFF2-40B4-BE49-F238E27FC236}">
                <a16:creationId xmlns:a16="http://schemas.microsoft.com/office/drawing/2014/main" id="{B906B4F5-661D-421F-4E70-1C455C684DF5}"/>
              </a:ext>
            </a:extLst>
          </p:cNvPr>
          <p:cNvSpPr>
            <a:spLocks noGrp="1"/>
          </p:cNvSpPr>
          <p:nvPr>
            <p:ph type="title"/>
          </p:nvPr>
        </p:nvSpPr>
        <p:spPr>
          <a:xfrm>
            <a:off x="831850" y="1709738"/>
            <a:ext cx="10515600" cy="2852737"/>
          </a:xfrm>
        </p:spPr>
        <p:txBody>
          <a:bodyPr anchor="b"/>
          <a:lstStyle>
            <a:lvl1pPr>
              <a:defRPr sz="6000">
                <a:solidFill>
                  <a:srgbClr val="F3F4F4"/>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847E56-990B-4986-101D-26566EECA1E6}"/>
              </a:ext>
            </a:extLst>
          </p:cNvPr>
          <p:cNvSpPr>
            <a:spLocks noGrp="1"/>
          </p:cNvSpPr>
          <p:nvPr>
            <p:ph type="body" idx="1"/>
          </p:nvPr>
        </p:nvSpPr>
        <p:spPr>
          <a:xfrm>
            <a:off x="831850" y="4589463"/>
            <a:ext cx="10515600" cy="1068387"/>
          </a:xfrm>
        </p:spPr>
        <p:txBody>
          <a:bodyPr/>
          <a:lstStyle>
            <a:lvl1pPr marL="0" indent="0">
              <a:buNone/>
              <a:defRPr sz="2400" b="1">
                <a:solidFill>
                  <a:srgbClr val="2B2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C54801-1D6C-DCC1-4B21-EEAC8E0C170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5" name="Footer Placeholder 4">
            <a:extLst>
              <a:ext uri="{FF2B5EF4-FFF2-40B4-BE49-F238E27FC236}">
                <a16:creationId xmlns:a16="http://schemas.microsoft.com/office/drawing/2014/main" id="{4741D418-2040-1F32-6B17-554F341FB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20E028-1C43-A033-7C5C-48B578424C78}"/>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34830434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2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CBFED0-D509-84BB-952B-97422749A16F}"/>
              </a:ext>
            </a:extLst>
          </p:cNvPr>
          <p:cNvSpPr/>
          <p:nvPr userDrawn="1"/>
        </p:nvSpPr>
        <p:spPr>
          <a:xfrm>
            <a:off x="-46892" y="0"/>
            <a:ext cx="12238892" cy="4610911"/>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B2666"/>
              </a:solidFill>
            </a:endParaRPr>
          </a:p>
        </p:txBody>
      </p:sp>
      <p:sp>
        <p:nvSpPr>
          <p:cNvPr id="2" name="Title 1">
            <a:extLst>
              <a:ext uri="{FF2B5EF4-FFF2-40B4-BE49-F238E27FC236}">
                <a16:creationId xmlns:a16="http://schemas.microsoft.com/office/drawing/2014/main" id="{B906B4F5-661D-421F-4E70-1C455C684DF5}"/>
              </a:ext>
            </a:extLst>
          </p:cNvPr>
          <p:cNvSpPr>
            <a:spLocks noGrp="1"/>
          </p:cNvSpPr>
          <p:nvPr>
            <p:ph type="title"/>
          </p:nvPr>
        </p:nvSpPr>
        <p:spPr>
          <a:xfrm>
            <a:off x="831850" y="1500188"/>
            <a:ext cx="10515600" cy="2852737"/>
          </a:xfrm>
        </p:spPr>
        <p:txBody>
          <a:bodyPr anchor="b"/>
          <a:lstStyle>
            <a:lvl1pPr>
              <a:defRPr sz="6000">
                <a:solidFill>
                  <a:srgbClr val="2A2666"/>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847E56-990B-4986-101D-26566EECA1E6}"/>
              </a:ext>
            </a:extLst>
          </p:cNvPr>
          <p:cNvSpPr>
            <a:spLocks noGrp="1"/>
          </p:cNvSpPr>
          <p:nvPr>
            <p:ph type="body" idx="1"/>
          </p:nvPr>
        </p:nvSpPr>
        <p:spPr>
          <a:xfrm>
            <a:off x="831850" y="4589463"/>
            <a:ext cx="10515600" cy="1068387"/>
          </a:xfrm>
        </p:spPr>
        <p:txBody>
          <a:bodyPr/>
          <a:lstStyle>
            <a:lvl1pPr marL="0" indent="0">
              <a:buNone/>
              <a:defRPr sz="2400" b="1">
                <a:solidFill>
                  <a:srgbClr val="2B2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C54801-1D6C-DCC1-4B21-EEAC8E0C170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5" name="Footer Placeholder 4">
            <a:extLst>
              <a:ext uri="{FF2B5EF4-FFF2-40B4-BE49-F238E27FC236}">
                <a16:creationId xmlns:a16="http://schemas.microsoft.com/office/drawing/2014/main" id="{4741D418-2040-1F32-6B17-554F341FB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20E028-1C43-A033-7C5C-48B578424C78}"/>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3060388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1_Section Header 2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CBFED0-D509-84BB-952B-97422749A16F}"/>
              </a:ext>
            </a:extLst>
          </p:cNvPr>
          <p:cNvSpPr/>
          <p:nvPr userDrawn="1"/>
        </p:nvSpPr>
        <p:spPr>
          <a:xfrm>
            <a:off x="-46892" y="0"/>
            <a:ext cx="12238892" cy="4610911"/>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B2666"/>
              </a:solidFill>
            </a:endParaRPr>
          </a:p>
        </p:txBody>
      </p:sp>
      <p:sp>
        <p:nvSpPr>
          <p:cNvPr id="2" name="Title 1">
            <a:extLst>
              <a:ext uri="{FF2B5EF4-FFF2-40B4-BE49-F238E27FC236}">
                <a16:creationId xmlns:a16="http://schemas.microsoft.com/office/drawing/2014/main" id="{B906B4F5-661D-421F-4E70-1C455C684DF5}"/>
              </a:ext>
            </a:extLst>
          </p:cNvPr>
          <p:cNvSpPr>
            <a:spLocks noGrp="1"/>
          </p:cNvSpPr>
          <p:nvPr>
            <p:ph type="title"/>
          </p:nvPr>
        </p:nvSpPr>
        <p:spPr>
          <a:xfrm>
            <a:off x="831850" y="1500188"/>
            <a:ext cx="10515600" cy="2852737"/>
          </a:xfrm>
        </p:spPr>
        <p:txBody>
          <a:bodyPr anchor="b"/>
          <a:lstStyle>
            <a:lvl1pPr>
              <a:defRPr sz="6000">
                <a:solidFill>
                  <a:srgbClr val="2A2666"/>
                </a:solidFill>
              </a:defRPr>
            </a:lvl1pPr>
          </a:lstStyle>
          <a:p>
            <a:r>
              <a:rPr lang="en-US"/>
              <a:t>Click to edit Master title style</a:t>
            </a:r>
          </a:p>
        </p:txBody>
      </p:sp>
      <p:sp>
        <p:nvSpPr>
          <p:cNvPr id="3" name="Text Placeholder 2">
            <a:extLst>
              <a:ext uri="{FF2B5EF4-FFF2-40B4-BE49-F238E27FC236}">
                <a16:creationId xmlns:a16="http://schemas.microsoft.com/office/drawing/2014/main" id="{25847E56-990B-4986-101D-26566EECA1E6}"/>
              </a:ext>
            </a:extLst>
          </p:cNvPr>
          <p:cNvSpPr>
            <a:spLocks noGrp="1"/>
          </p:cNvSpPr>
          <p:nvPr>
            <p:ph type="body" idx="1"/>
          </p:nvPr>
        </p:nvSpPr>
        <p:spPr>
          <a:xfrm>
            <a:off x="831850" y="4589463"/>
            <a:ext cx="10515600" cy="1068387"/>
          </a:xfrm>
        </p:spPr>
        <p:txBody>
          <a:bodyPr/>
          <a:lstStyle>
            <a:lvl1pPr marL="0" indent="0">
              <a:buNone/>
              <a:defRPr sz="2400" b="1">
                <a:solidFill>
                  <a:srgbClr val="2B26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C54801-1D6C-DCC1-4B21-EEAC8E0C1701}"/>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5" name="Footer Placeholder 4">
            <a:extLst>
              <a:ext uri="{FF2B5EF4-FFF2-40B4-BE49-F238E27FC236}">
                <a16:creationId xmlns:a16="http://schemas.microsoft.com/office/drawing/2014/main" id="{4741D418-2040-1F32-6B17-554F341FB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20E028-1C43-A033-7C5C-48B578424C78}"/>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39709524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FB79B-F4D0-85D8-8B23-2A914AAA4E9A}"/>
              </a:ext>
            </a:extLst>
          </p:cNvPr>
          <p:cNvSpPr>
            <a:spLocks noGrp="1"/>
          </p:cNvSpPr>
          <p:nvPr>
            <p:ph type="title"/>
          </p:nvPr>
        </p:nvSpPr>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23D85C84-CB0B-9432-BFAA-C2A503A978EE}"/>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4" name="Footer Placeholder 3">
            <a:extLst>
              <a:ext uri="{FF2B5EF4-FFF2-40B4-BE49-F238E27FC236}">
                <a16:creationId xmlns:a16="http://schemas.microsoft.com/office/drawing/2014/main" id="{2347D865-3946-E53A-CE5B-117EAC4D0A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5EDE2C-0C4D-20A1-7B18-855FB68C38F2}"/>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1846514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E7156A-6EF5-948C-9F06-61804B386DC0}"/>
              </a:ext>
            </a:extLst>
          </p:cNvPr>
          <p:cNvSpPr>
            <a:spLocks noGrp="1"/>
          </p:cNvSpPr>
          <p:nvPr>
            <p:ph type="dt" sz="half" idx="10"/>
          </p:nvPr>
        </p:nvSpPr>
        <p:spPr/>
        <p:txBody>
          <a:bodyPr/>
          <a:lstStyle/>
          <a:p>
            <a:fld id="{56F181B0-6222-BE42-BCD9-083C014380E1}" type="datetimeFigureOut">
              <a:rPr lang="en-US" smtClean="0"/>
              <a:t>9/11/26</a:t>
            </a:fld>
            <a:endParaRPr lang="en-US"/>
          </a:p>
        </p:txBody>
      </p:sp>
      <p:sp>
        <p:nvSpPr>
          <p:cNvPr id="3" name="Footer Placeholder 2">
            <a:extLst>
              <a:ext uri="{FF2B5EF4-FFF2-40B4-BE49-F238E27FC236}">
                <a16:creationId xmlns:a16="http://schemas.microsoft.com/office/drawing/2014/main" id="{AC1FB164-8B22-CB4F-967E-A0C6C6E7DB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1324E4-3FAF-7BD5-8944-8E197D535373}"/>
              </a:ext>
            </a:extLst>
          </p:cNvPr>
          <p:cNvSpPr>
            <a:spLocks noGrp="1"/>
          </p:cNvSpPr>
          <p:nvPr>
            <p:ph type="sldNum" sz="quarter" idx="12"/>
          </p:nvPr>
        </p:nvSpPr>
        <p:spPr/>
        <p:txBody>
          <a:bodyPr/>
          <a:lstStyle/>
          <a:p>
            <a:fld id="{FFE564D9-E137-614A-B143-7E1EFF5C44BE}" type="slidenum">
              <a:rPr lang="en-US" smtClean="0"/>
              <a:t>‹#›</a:t>
            </a:fld>
            <a:endParaRPr lang="en-US"/>
          </a:p>
        </p:txBody>
      </p:sp>
    </p:spTree>
    <p:extLst>
      <p:ext uri="{BB962C8B-B14F-4D97-AF65-F5344CB8AC3E}">
        <p14:creationId xmlns:p14="http://schemas.microsoft.com/office/powerpoint/2010/main" val="1409747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7EBCD-475C-B932-90A0-DCB0E4723E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355F6B-D8EC-E03D-CD45-1E8F50307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4BE67E-9B39-1570-BD16-6ABB49B596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010EF4-6ED9-A94F-9239-B650C58F9D4C}"/>
              </a:ext>
            </a:extLst>
          </p:cNvPr>
          <p:cNvSpPr>
            <a:spLocks noGrp="1"/>
          </p:cNvSpPr>
          <p:nvPr>
            <p:ph type="dt" sz="half" idx="10"/>
          </p:nvPr>
        </p:nvSpPr>
        <p:spPr/>
        <p:txBody>
          <a:bodyPr/>
          <a:lstStyle/>
          <a:p>
            <a:fld id="{AA92E859-F596-3849-A458-D069CC798010}" type="datetimeFigureOut">
              <a:rPr lang="en-US" smtClean="0"/>
              <a:t>9/11/26</a:t>
            </a:fld>
            <a:endParaRPr lang="en-US"/>
          </a:p>
        </p:txBody>
      </p:sp>
      <p:sp>
        <p:nvSpPr>
          <p:cNvPr id="6" name="Footer Placeholder 5">
            <a:extLst>
              <a:ext uri="{FF2B5EF4-FFF2-40B4-BE49-F238E27FC236}">
                <a16:creationId xmlns:a16="http://schemas.microsoft.com/office/drawing/2014/main" id="{B99D44D8-57ED-1641-7C15-954EBF88A4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9C36EB-B300-8144-8BFB-A36759A58C97}"/>
              </a:ext>
            </a:extLst>
          </p:cNvPr>
          <p:cNvSpPr>
            <a:spLocks noGrp="1"/>
          </p:cNvSpPr>
          <p:nvPr>
            <p:ph type="sldNum" sz="quarter" idx="12"/>
          </p:nvPr>
        </p:nvSpPr>
        <p:spPr/>
        <p:txBody>
          <a:bodyPr/>
          <a:lstStyle/>
          <a:p>
            <a:fld id="{5B19ABE1-7F7F-A34A-A268-64F9512036F8}" type="slidenum">
              <a:rPr lang="en-US" smtClean="0"/>
              <a:t>‹#›</a:t>
            </a:fld>
            <a:endParaRPr lang="en-US"/>
          </a:p>
        </p:txBody>
      </p:sp>
    </p:spTree>
    <p:extLst>
      <p:ext uri="{BB962C8B-B14F-4D97-AF65-F5344CB8AC3E}">
        <p14:creationId xmlns:p14="http://schemas.microsoft.com/office/powerpoint/2010/main" val="313316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9AC9-5FD0-4B6E-8D27-26CBCD28D6A4}"/>
              </a:ext>
            </a:extLst>
          </p:cNvPr>
          <p:cNvSpPr>
            <a:spLocks noGrp="1"/>
          </p:cNvSpPr>
          <p:nvPr>
            <p:ph type="ctrTitle" hasCustomPrompt="1"/>
          </p:nvPr>
        </p:nvSpPr>
        <p:spPr>
          <a:xfrm>
            <a:off x="1524000" y="755091"/>
            <a:ext cx="9144000" cy="2387600"/>
          </a:xfrm>
        </p:spPr>
        <p:txBody>
          <a:bodyPr anchor="b"/>
          <a:lstStyle>
            <a:lvl1pPr algn="l">
              <a:defRPr sz="6000"/>
            </a:lvl1pPr>
          </a:lstStyle>
          <a:p>
            <a:r>
              <a:rPr lang="en-US"/>
              <a:t>End Slide: Repeat the title of your presentation</a:t>
            </a:r>
          </a:p>
        </p:txBody>
      </p:sp>
      <p:pic>
        <p:nvPicPr>
          <p:cNvPr id="7" name="Picture 6" descr="A close up of a sign&#10;&#10;Description automatically generated">
            <a:extLst>
              <a:ext uri="{FF2B5EF4-FFF2-40B4-BE49-F238E27FC236}">
                <a16:creationId xmlns:a16="http://schemas.microsoft.com/office/drawing/2014/main" id="{9223D313-D56D-214A-991E-25CFE72967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9810" y="3990537"/>
            <a:ext cx="501692" cy="501692"/>
          </a:xfrm>
          <a:prstGeom prst="rect">
            <a:avLst/>
          </a:prstGeom>
        </p:spPr>
      </p:pic>
      <p:pic>
        <p:nvPicPr>
          <p:cNvPr id="16" name="Picture 15" descr="A close up of a sign&#10;&#10;Description automatically generated">
            <a:extLst>
              <a:ext uri="{FF2B5EF4-FFF2-40B4-BE49-F238E27FC236}">
                <a16:creationId xmlns:a16="http://schemas.microsoft.com/office/drawing/2014/main" id="{6F6FFCD0-E290-384B-B139-BAF3EB20E8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58945" y="4708233"/>
            <a:ext cx="603422" cy="425138"/>
          </a:xfrm>
          <a:prstGeom prst="rect">
            <a:avLst/>
          </a:prstGeom>
        </p:spPr>
      </p:pic>
      <p:pic>
        <p:nvPicPr>
          <p:cNvPr id="18" name="Picture 17" descr="A picture containing light&#10;&#10;Description automatically generated">
            <a:extLst>
              <a:ext uri="{FF2B5EF4-FFF2-40B4-BE49-F238E27FC236}">
                <a16:creationId xmlns:a16="http://schemas.microsoft.com/office/drawing/2014/main" id="{D9BEDB0C-6133-9D41-B79C-7324BE480CB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81817" y="5198733"/>
            <a:ext cx="757678" cy="757678"/>
          </a:xfrm>
          <a:prstGeom prst="rect">
            <a:avLst/>
          </a:prstGeom>
        </p:spPr>
      </p:pic>
      <p:sp>
        <p:nvSpPr>
          <p:cNvPr id="19" name="TextBox 18">
            <a:extLst>
              <a:ext uri="{FF2B5EF4-FFF2-40B4-BE49-F238E27FC236}">
                <a16:creationId xmlns:a16="http://schemas.microsoft.com/office/drawing/2014/main" id="{2CC1E4CF-3448-4144-AE19-CD1835C56E8F}"/>
              </a:ext>
            </a:extLst>
          </p:cNvPr>
          <p:cNvSpPr txBox="1"/>
          <p:nvPr userDrawn="1"/>
        </p:nvSpPr>
        <p:spPr>
          <a:xfrm>
            <a:off x="8248388" y="4054130"/>
            <a:ext cx="2104373" cy="369332"/>
          </a:xfrm>
          <a:prstGeom prst="rect">
            <a:avLst/>
          </a:prstGeom>
          <a:noFill/>
        </p:spPr>
        <p:txBody>
          <a:bodyPr wrap="square" rtlCol="0">
            <a:spAutoFit/>
          </a:bodyPr>
          <a:lstStyle/>
          <a:p>
            <a:r>
              <a:rPr lang="en-US" b="1"/>
              <a:t>@</a:t>
            </a:r>
            <a:r>
              <a:rPr lang="en-US" b="1" err="1"/>
              <a:t>NCArts</a:t>
            </a:r>
            <a:endParaRPr lang="en-US" b="1"/>
          </a:p>
        </p:txBody>
      </p:sp>
      <p:sp>
        <p:nvSpPr>
          <p:cNvPr id="21" name="TextBox 20">
            <a:extLst>
              <a:ext uri="{FF2B5EF4-FFF2-40B4-BE49-F238E27FC236}">
                <a16:creationId xmlns:a16="http://schemas.microsoft.com/office/drawing/2014/main" id="{B522F398-2DBC-6945-9D76-646C858F0874}"/>
              </a:ext>
            </a:extLst>
          </p:cNvPr>
          <p:cNvSpPr txBox="1"/>
          <p:nvPr userDrawn="1"/>
        </p:nvSpPr>
        <p:spPr>
          <a:xfrm>
            <a:off x="8235862" y="4736136"/>
            <a:ext cx="1654787" cy="369332"/>
          </a:xfrm>
          <a:prstGeom prst="rect">
            <a:avLst/>
          </a:prstGeom>
          <a:noFill/>
        </p:spPr>
        <p:txBody>
          <a:bodyPr wrap="square" rtlCol="0">
            <a:spAutoFit/>
          </a:bodyPr>
          <a:lstStyle/>
          <a:p>
            <a:r>
              <a:rPr lang="en-US" b="1"/>
              <a:t>@</a:t>
            </a:r>
            <a:r>
              <a:rPr lang="en-US" b="1" err="1"/>
              <a:t>NCArts</a:t>
            </a:r>
            <a:endParaRPr lang="en-US" b="1"/>
          </a:p>
        </p:txBody>
      </p:sp>
      <p:sp>
        <p:nvSpPr>
          <p:cNvPr id="22" name="TextBox 21">
            <a:extLst>
              <a:ext uri="{FF2B5EF4-FFF2-40B4-BE49-F238E27FC236}">
                <a16:creationId xmlns:a16="http://schemas.microsoft.com/office/drawing/2014/main" id="{FF6A967B-96DE-BF4E-BA71-F0E92D00E197}"/>
              </a:ext>
            </a:extLst>
          </p:cNvPr>
          <p:cNvSpPr txBox="1"/>
          <p:nvPr userDrawn="1"/>
        </p:nvSpPr>
        <p:spPr>
          <a:xfrm>
            <a:off x="8248388" y="5392906"/>
            <a:ext cx="2091847" cy="369332"/>
          </a:xfrm>
          <a:prstGeom prst="rect">
            <a:avLst/>
          </a:prstGeom>
          <a:noFill/>
        </p:spPr>
        <p:txBody>
          <a:bodyPr wrap="square" rtlCol="0">
            <a:spAutoFit/>
          </a:bodyPr>
          <a:lstStyle/>
          <a:p>
            <a:r>
              <a:rPr lang="en-US" b="1"/>
              <a:t>@</a:t>
            </a:r>
            <a:r>
              <a:rPr lang="en-US" b="1" err="1"/>
              <a:t>NCArtsCouncil</a:t>
            </a:r>
            <a:endParaRPr lang="en-US" b="1"/>
          </a:p>
        </p:txBody>
      </p:sp>
      <p:pic>
        <p:nvPicPr>
          <p:cNvPr id="3" name="Picture 2" descr="North Carolina Arts Council and DNCR logos">
            <a:extLst>
              <a:ext uri="{FF2B5EF4-FFF2-40B4-BE49-F238E27FC236}">
                <a16:creationId xmlns:a16="http://schemas.microsoft.com/office/drawing/2014/main" id="{2A0DB3C9-4935-4431-0AA3-4760E62E168B}"/>
              </a:ext>
            </a:extLst>
          </p:cNvPr>
          <p:cNvPicPr/>
          <p:nvPr userDrawn="1"/>
        </p:nvPicPr>
        <p:blipFill>
          <a:blip r:embed="rId5"/>
          <a:stretch>
            <a:fillRect/>
          </a:stretch>
        </p:blipFill>
        <p:spPr>
          <a:xfrm>
            <a:off x="1476490" y="4194241"/>
            <a:ext cx="4637440" cy="1812111"/>
          </a:xfrm>
          <a:prstGeom prst="rect">
            <a:avLst/>
          </a:prstGeom>
        </p:spPr>
      </p:pic>
    </p:spTree>
    <p:extLst>
      <p:ext uri="{BB962C8B-B14F-4D97-AF65-F5344CB8AC3E}">
        <p14:creationId xmlns:p14="http://schemas.microsoft.com/office/powerpoint/2010/main" val="32110739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9AC9-5FD0-4B6E-8D27-26CBCD28D6A4}"/>
              </a:ext>
            </a:extLst>
          </p:cNvPr>
          <p:cNvSpPr>
            <a:spLocks noGrp="1"/>
          </p:cNvSpPr>
          <p:nvPr>
            <p:ph type="ctrTitle" hasCustomPrompt="1"/>
          </p:nvPr>
        </p:nvSpPr>
        <p:spPr>
          <a:xfrm>
            <a:off x="1524000" y="755091"/>
            <a:ext cx="9144000" cy="2387600"/>
          </a:xfrm>
        </p:spPr>
        <p:txBody>
          <a:bodyPr anchor="b"/>
          <a:lstStyle>
            <a:lvl1pPr algn="l">
              <a:defRPr sz="6000"/>
            </a:lvl1pPr>
          </a:lstStyle>
          <a:p>
            <a:r>
              <a:rPr lang="en-US"/>
              <a:t>End Slide: Repeat the title of your presentation</a:t>
            </a:r>
          </a:p>
        </p:txBody>
      </p:sp>
      <p:pic>
        <p:nvPicPr>
          <p:cNvPr id="1026" name="Picture 2" descr="NC Department of Natural and Cultural Resources">
            <a:hlinkClick r:id="rId2"/>
            <a:extLst>
              <a:ext uri="{FF2B5EF4-FFF2-40B4-BE49-F238E27FC236}">
                <a16:creationId xmlns:a16="http://schemas.microsoft.com/office/drawing/2014/main" id="{4A5312E1-8A43-458C-B06F-4356DD41905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67406" y="4828833"/>
            <a:ext cx="3418094" cy="75767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drawing&#10;&#10;Description automatically generated">
            <a:extLst>
              <a:ext uri="{FF2B5EF4-FFF2-40B4-BE49-F238E27FC236}">
                <a16:creationId xmlns:a16="http://schemas.microsoft.com/office/drawing/2014/main" id="{13E11F1D-9632-6A45-B168-723073A43B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01298" y="3617258"/>
            <a:ext cx="4739672" cy="987432"/>
          </a:xfrm>
          <a:prstGeom prst="rect">
            <a:avLst/>
          </a:prstGeom>
        </p:spPr>
      </p:pic>
      <p:pic>
        <p:nvPicPr>
          <p:cNvPr id="7" name="Picture 6" descr="A close up of a sign&#10;&#10;Description automatically generated">
            <a:extLst>
              <a:ext uri="{FF2B5EF4-FFF2-40B4-BE49-F238E27FC236}">
                <a16:creationId xmlns:a16="http://schemas.microsoft.com/office/drawing/2014/main" id="{9223D313-D56D-214A-991E-25CFE72967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9810" y="3757454"/>
            <a:ext cx="501692" cy="501692"/>
          </a:xfrm>
          <a:prstGeom prst="rect">
            <a:avLst/>
          </a:prstGeom>
        </p:spPr>
      </p:pic>
      <p:pic>
        <p:nvPicPr>
          <p:cNvPr id="14" name="Picture 13" descr="A close up of a logo&#10;&#10;Description automatically generated">
            <a:extLst>
              <a:ext uri="{FF2B5EF4-FFF2-40B4-BE49-F238E27FC236}">
                <a16:creationId xmlns:a16="http://schemas.microsoft.com/office/drawing/2014/main" id="{57DDD550-87BD-894E-BF1A-281B6A4A9C4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281817" y="4225851"/>
            <a:ext cx="757678" cy="757678"/>
          </a:xfrm>
          <a:prstGeom prst="rect">
            <a:avLst/>
          </a:prstGeom>
        </p:spPr>
      </p:pic>
      <p:pic>
        <p:nvPicPr>
          <p:cNvPr id="16" name="Picture 15" descr="A close up of a sign&#10;&#10;Description automatically generated">
            <a:extLst>
              <a:ext uri="{FF2B5EF4-FFF2-40B4-BE49-F238E27FC236}">
                <a16:creationId xmlns:a16="http://schemas.microsoft.com/office/drawing/2014/main" id="{6F6FFCD0-E290-384B-B139-BAF3EB20E8A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358945" y="4995103"/>
            <a:ext cx="603422" cy="425138"/>
          </a:xfrm>
          <a:prstGeom prst="rect">
            <a:avLst/>
          </a:prstGeom>
        </p:spPr>
      </p:pic>
      <p:pic>
        <p:nvPicPr>
          <p:cNvPr id="18" name="Picture 17" descr="A picture containing light&#10;&#10;Description automatically generated">
            <a:extLst>
              <a:ext uri="{FF2B5EF4-FFF2-40B4-BE49-F238E27FC236}">
                <a16:creationId xmlns:a16="http://schemas.microsoft.com/office/drawing/2014/main" id="{D9BEDB0C-6133-9D41-B79C-7324BE480CB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281817" y="5431815"/>
            <a:ext cx="757678" cy="757678"/>
          </a:xfrm>
          <a:prstGeom prst="rect">
            <a:avLst/>
          </a:prstGeom>
        </p:spPr>
      </p:pic>
      <p:sp>
        <p:nvSpPr>
          <p:cNvPr id="19" name="TextBox 18">
            <a:extLst>
              <a:ext uri="{FF2B5EF4-FFF2-40B4-BE49-F238E27FC236}">
                <a16:creationId xmlns:a16="http://schemas.microsoft.com/office/drawing/2014/main" id="{2CC1E4CF-3448-4144-AE19-CD1835C56E8F}"/>
              </a:ext>
            </a:extLst>
          </p:cNvPr>
          <p:cNvSpPr txBox="1"/>
          <p:nvPr userDrawn="1"/>
        </p:nvSpPr>
        <p:spPr>
          <a:xfrm>
            <a:off x="8248388" y="3821047"/>
            <a:ext cx="2104373" cy="369332"/>
          </a:xfrm>
          <a:prstGeom prst="rect">
            <a:avLst/>
          </a:prstGeom>
          <a:noFill/>
        </p:spPr>
        <p:txBody>
          <a:bodyPr wrap="square" rtlCol="0">
            <a:spAutoFit/>
          </a:bodyPr>
          <a:lstStyle/>
          <a:p>
            <a:r>
              <a:rPr lang="en-US" b="1"/>
              <a:t>@</a:t>
            </a:r>
            <a:r>
              <a:rPr lang="en-US" b="1" err="1"/>
              <a:t>NCArts</a:t>
            </a:r>
            <a:endParaRPr lang="en-US" b="1"/>
          </a:p>
        </p:txBody>
      </p:sp>
      <p:sp>
        <p:nvSpPr>
          <p:cNvPr id="20" name="TextBox 19">
            <a:extLst>
              <a:ext uri="{FF2B5EF4-FFF2-40B4-BE49-F238E27FC236}">
                <a16:creationId xmlns:a16="http://schemas.microsoft.com/office/drawing/2014/main" id="{DF092480-7440-F14C-9F30-B05D581D6451}"/>
              </a:ext>
            </a:extLst>
          </p:cNvPr>
          <p:cNvSpPr txBox="1"/>
          <p:nvPr userDrawn="1"/>
        </p:nvSpPr>
        <p:spPr>
          <a:xfrm>
            <a:off x="8235862" y="4420024"/>
            <a:ext cx="1816274" cy="369332"/>
          </a:xfrm>
          <a:prstGeom prst="rect">
            <a:avLst/>
          </a:prstGeom>
          <a:noFill/>
        </p:spPr>
        <p:txBody>
          <a:bodyPr wrap="square" rtlCol="0">
            <a:spAutoFit/>
          </a:bodyPr>
          <a:lstStyle/>
          <a:p>
            <a:r>
              <a:rPr lang="en-US" b="1"/>
              <a:t>@</a:t>
            </a:r>
            <a:r>
              <a:rPr lang="en-US" b="1" err="1"/>
              <a:t>NCArtsCouncil</a:t>
            </a:r>
            <a:endParaRPr lang="en-US" b="1"/>
          </a:p>
        </p:txBody>
      </p:sp>
      <p:sp>
        <p:nvSpPr>
          <p:cNvPr id="21" name="TextBox 20">
            <a:extLst>
              <a:ext uri="{FF2B5EF4-FFF2-40B4-BE49-F238E27FC236}">
                <a16:creationId xmlns:a16="http://schemas.microsoft.com/office/drawing/2014/main" id="{B522F398-2DBC-6945-9D76-646C858F0874}"/>
              </a:ext>
            </a:extLst>
          </p:cNvPr>
          <p:cNvSpPr txBox="1"/>
          <p:nvPr userDrawn="1"/>
        </p:nvSpPr>
        <p:spPr>
          <a:xfrm>
            <a:off x="8235862" y="5023006"/>
            <a:ext cx="1654787" cy="369332"/>
          </a:xfrm>
          <a:prstGeom prst="rect">
            <a:avLst/>
          </a:prstGeom>
          <a:noFill/>
        </p:spPr>
        <p:txBody>
          <a:bodyPr wrap="square" rtlCol="0">
            <a:spAutoFit/>
          </a:bodyPr>
          <a:lstStyle/>
          <a:p>
            <a:r>
              <a:rPr lang="en-US" b="1"/>
              <a:t>@</a:t>
            </a:r>
            <a:r>
              <a:rPr lang="en-US" b="1" err="1"/>
              <a:t>NCArts</a:t>
            </a:r>
            <a:endParaRPr lang="en-US" b="1"/>
          </a:p>
        </p:txBody>
      </p:sp>
      <p:sp>
        <p:nvSpPr>
          <p:cNvPr id="22" name="TextBox 21">
            <a:extLst>
              <a:ext uri="{FF2B5EF4-FFF2-40B4-BE49-F238E27FC236}">
                <a16:creationId xmlns:a16="http://schemas.microsoft.com/office/drawing/2014/main" id="{FF6A967B-96DE-BF4E-BA71-F0E92D00E197}"/>
              </a:ext>
            </a:extLst>
          </p:cNvPr>
          <p:cNvSpPr txBox="1"/>
          <p:nvPr userDrawn="1"/>
        </p:nvSpPr>
        <p:spPr>
          <a:xfrm>
            <a:off x="8248388" y="5625988"/>
            <a:ext cx="2091847" cy="369332"/>
          </a:xfrm>
          <a:prstGeom prst="rect">
            <a:avLst/>
          </a:prstGeom>
          <a:noFill/>
        </p:spPr>
        <p:txBody>
          <a:bodyPr wrap="square" rtlCol="0">
            <a:spAutoFit/>
          </a:bodyPr>
          <a:lstStyle/>
          <a:p>
            <a:r>
              <a:rPr lang="en-US" b="1"/>
              <a:t>@</a:t>
            </a:r>
            <a:r>
              <a:rPr lang="en-US" b="1" err="1"/>
              <a:t>NCArtsCouncil</a:t>
            </a:r>
            <a:endParaRPr lang="en-US" b="1"/>
          </a:p>
        </p:txBody>
      </p:sp>
    </p:spTree>
    <p:extLst>
      <p:ext uri="{BB962C8B-B14F-4D97-AF65-F5344CB8AC3E}">
        <p14:creationId xmlns:p14="http://schemas.microsoft.com/office/powerpoint/2010/main" val="910196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127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1ACBAD-CEBA-488D-BFD1-EA6807BF7E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05FE8A-A551-EAAC-E7BA-6A05A10C05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34295-FF29-6CCC-91A8-F5272FAA79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181B0-6222-BE42-BCD9-083C014380E1}" type="datetimeFigureOut">
              <a:rPr lang="en-US" smtClean="0"/>
              <a:t>9/11/26</a:t>
            </a:fld>
            <a:endParaRPr lang="en-US"/>
          </a:p>
        </p:txBody>
      </p:sp>
      <p:sp>
        <p:nvSpPr>
          <p:cNvPr id="5" name="Footer Placeholder 4">
            <a:extLst>
              <a:ext uri="{FF2B5EF4-FFF2-40B4-BE49-F238E27FC236}">
                <a16:creationId xmlns:a16="http://schemas.microsoft.com/office/drawing/2014/main" id="{42FBBCCD-6A93-B04F-0AED-C5352AD6CB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917EC2-579C-EC04-2ABC-9C3FE6BD49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E564D9-E137-614A-B143-7E1EFF5C44BE}" type="slidenum">
              <a:rPr lang="en-US" smtClean="0"/>
              <a:t>‹#›</a:t>
            </a:fld>
            <a:endParaRPr lang="en-US"/>
          </a:p>
        </p:txBody>
      </p:sp>
    </p:spTree>
    <p:extLst>
      <p:ext uri="{BB962C8B-B14F-4D97-AF65-F5344CB8AC3E}">
        <p14:creationId xmlns:p14="http://schemas.microsoft.com/office/powerpoint/2010/main" val="2638112900"/>
      </p:ext>
    </p:extLst>
  </p:cSld>
  <p:clrMap bg1="lt1" tx1="dk1" bg2="lt2" tx2="dk2" accent1="accent1" accent2="accent2" accent3="accent3" accent4="accent4" accent5="accent5" accent6="accent6" hlink="hlink" folHlink="folHlink"/>
  <p:sldLayoutIdLst>
    <p:sldLayoutId id="2147483727" r:id="rId1"/>
    <p:sldLayoutId id="2147483662" r:id="rId2"/>
    <p:sldLayoutId id="2147483663" r:id="rId3"/>
    <p:sldLayoutId id="2147483729" r:id="rId4"/>
    <p:sldLayoutId id="2147483664" r:id="rId5"/>
    <p:sldLayoutId id="2147483665" r:id="rId6"/>
    <p:sldLayoutId id="2147483731" r:id="rId7"/>
    <p:sldLayoutId id="2147483732" r:id="rId8"/>
    <p:sldLayoutId id="2147483733" r:id="rId9"/>
    <p:sldLayoutId id="2147483734" r:id="rId10"/>
    <p:sldLayoutId id="2147483735" r:id="rId11"/>
    <p:sldLayoutId id="2147483736" r:id="rId12"/>
    <p:sldLayoutId id="2147483737"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746" r:id="rId29"/>
    <p:sldLayoutId id="2147483681" r:id="rId30"/>
    <p:sldLayoutId id="2147483747" r:id="rId31"/>
  </p:sldLayoutIdLst>
  <p:txStyles>
    <p:titleStyle>
      <a:lvl1pPr algn="l" defTabSz="914400" rtl="0" eaLnBrk="1" latinLnBrk="0" hangingPunct="1">
        <a:lnSpc>
          <a:spcPct val="90000"/>
        </a:lnSpc>
        <a:spcBef>
          <a:spcPct val="0"/>
        </a:spcBef>
        <a:buNone/>
        <a:defRPr sz="4400" b="1" i="0" kern="1200">
          <a:solidFill>
            <a:srgbClr val="2B2666"/>
          </a:solidFill>
          <a:latin typeface="Fira Sans SemiBold" panose="020B0503050000020004" pitchFamily="34" charset="0"/>
          <a:ea typeface="Fira Sans SemiBold" panose="020B0503050000020004" pitchFamily="34" charset="0"/>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800" b="0" i="0" kern="1200">
          <a:solidFill>
            <a:srgbClr val="2B2666"/>
          </a:solidFill>
          <a:latin typeface="Fira Sans" panose="020B0503050000020004" pitchFamily="34" charset="0"/>
          <a:ea typeface="Fira Sans" panose="020B0503050000020004" pitchFamily="34" charset="0"/>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b="0" i="0" kern="1200">
          <a:solidFill>
            <a:srgbClr val="2B2666"/>
          </a:solidFill>
          <a:latin typeface="Fira Sans" panose="020B0503050000020004" pitchFamily="34" charset="0"/>
          <a:ea typeface="Fira Sans" panose="020B0503050000020004" pitchFamily="34" charset="0"/>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b="0" i="0" kern="1200">
          <a:solidFill>
            <a:srgbClr val="2B2666"/>
          </a:solidFill>
          <a:latin typeface="Fira Sans" panose="020B0503050000020004" pitchFamily="34" charset="0"/>
          <a:ea typeface="Fira Sans" panose="020B0503050000020004" pitchFamily="34" charset="0"/>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b="0" i="0" kern="1200">
          <a:solidFill>
            <a:srgbClr val="2B2666"/>
          </a:solidFill>
          <a:latin typeface="Fira Sans" panose="020B0503050000020004" pitchFamily="34" charset="0"/>
          <a:ea typeface="Fira Sans" panose="020B0503050000020004" pitchFamily="34" charset="0"/>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b="0" i="0" kern="1200">
          <a:solidFill>
            <a:srgbClr val="2B2666"/>
          </a:solidFill>
          <a:latin typeface="Fira Sans" panose="020B0503050000020004" pitchFamily="34" charset="0"/>
          <a:ea typeface="Fira Sans" panose="020B05030500000200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4_0.xml"/><Relationship Id="rId2" Type="http://schemas.openxmlformats.org/officeDocument/2006/relationships/notesSlide" Target="../notesSlides/notesSlide3.xml"/><Relationship Id="rId1" Type="http://schemas.openxmlformats.org/officeDocument/2006/relationships/slideLayout" Target="../slideLayouts/slideLayout31.xml"/><Relationship Id="rId5" Type="http://schemas.openxmlformats.org/officeDocument/2006/relationships/image" Target="../media/image1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893"/>
        </a:solidFill>
        <a:effectLst/>
      </p:bgPr>
    </p:bg>
    <p:spTree>
      <p:nvGrpSpPr>
        <p:cNvPr id="1" name=""/>
        <p:cNvGrpSpPr/>
        <p:nvPr/>
      </p:nvGrpSpPr>
      <p:grpSpPr>
        <a:xfrm>
          <a:off x="0" y="0"/>
          <a:ext cx="0" cy="0"/>
          <a:chOff x="0" y="0"/>
          <a:chExt cx="0" cy="0"/>
        </a:xfrm>
      </p:grpSpPr>
      <p:sp>
        <p:nvSpPr>
          <p:cNvPr id="5" name="Text 2"/>
          <p:cNvSpPr>
            <a:spLocks noGrp="1"/>
          </p:cNvSpPr>
          <p:nvPr>
            <p:ph type="title" idx="4294967295"/>
          </p:nvPr>
        </p:nvSpPr>
        <p:spPr>
          <a:xfrm>
            <a:off x="6912036" y="3733068"/>
            <a:ext cx="4966776" cy="914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kumimoji="0" lang="en-US" sz="3600" b="0" i="0" u="none" strike="noStrike" kern="0" cap="none" spc="-32" normalizeH="0" baseline="0" noProof="0">
                <a:ln>
                  <a:noFill/>
                </a:ln>
                <a:solidFill>
                  <a:srgbClr val="FFFFFF"/>
                </a:solidFill>
                <a:effectLst/>
                <a:uLnTx/>
                <a:uFillTx/>
                <a:latin typeface="Arial" panose="020B0604020202020204" pitchFamily="34" charset="0"/>
                <a:ea typeface="Space Grotesk" pitchFamily="34" charset="-122"/>
                <a:cs typeface="Arial" panose="020B0604020202020204" pitchFamily="34" charset="0"/>
              </a:rPr>
              <a:t>Subgranting Workshop</a:t>
            </a:r>
            <a:endParaRPr kumimoji="0" lang="en-US" sz="36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Text 1"/>
          <p:cNvSpPr/>
          <p:nvPr/>
        </p:nvSpPr>
        <p:spPr>
          <a:xfrm>
            <a:off x="6912034" y="4571532"/>
            <a:ext cx="4833849" cy="400880"/>
          </a:xfrm>
          <a:prstGeom prst="rect">
            <a:avLst/>
          </a:prstGeom>
          <a:noFill/>
          <a:ln/>
        </p:spPr>
        <p:txBody>
          <a:bodyPr wrap="square" lIns="0" tIns="0" rIns="0" bIns="0" rtlCol="0" anchor="b"/>
          <a:lstStyle/>
          <a:p>
            <a:pPr>
              <a:lnSpc>
                <a:spcPts val="2639"/>
              </a:lnSpc>
            </a:pPr>
            <a:r>
              <a:rPr lang="en-US" sz="1600" kern="0" spc="16">
                <a:solidFill>
                  <a:schemeClr val="bg1"/>
                </a:solidFill>
                <a:latin typeface="Arial" panose="020B0604020202020204" pitchFamily="34" charset="0"/>
                <a:ea typeface="Space Grotesk" pitchFamily="34" charset="-122"/>
                <a:cs typeface="Arial" panose="020B0604020202020204" pitchFamily="34" charset="0"/>
              </a:rPr>
              <a:t>Grassroots Arts Program</a:t>
            </a:r>
            <a:endParaRPr lang="en-US" sz="1600">
              <a:solidFill>
                <a:schemeClr val="bg1"/>
              </a:solidFill>
              <a:latin typeface="Arial" panose="020B0604020202020204" pitchFamily="34" charset="0"/>
              <a:cs typeface="Arial" panose="020B0604020202020204" pitchFamily="34" charset="0"/>
            </a:endParaRPr>
          </a:p>
        </p:txBody>
      </p:sp>
      <p:pic>
        <p:nvPicPr>
          <p:cNvPr id="13" name="Picture 12" descr="North Carolina Arts Council and NC DNCR logos">
            <a:extLst>
              <a:ext uri="{FF2B5EF4-FFF2-40B4-BE49-F238E27FC236}">
                <a16:creationId xmlns:a16="http://schemas.microsoft.com/office/drawing/2014/main" id="{C2523CE1-79F7-79AF-5F1D-8887C0C6C568}"/>
              </a:ext>
            </a:extLst>
          </p:cNvPr>
          <p:cNvPicPr>
            <a:picLocks noGrp="1" noRot="1" noChangeAspect="1" noMove="1" noResize="1" noEditPoints="1" noAdjustHandles="1" noChangeArrowheads="1" noChangeShapeType="1" noCrop="1"/>
          </p:cNvPicPr>
          <p:nvPr/>
        </p:nvPicPr>
        <p:blipFill>
          <a:blip r:embed="rId3"/>
          <a:stretch>
            <a:fillRect/>
          </a:stretch>
        </p:blipFill>
        <p:spPr>
          <a:xfrm>
            <a:off x="6880578" y="1813933"/>
            <a:ext cx="4068177" cy="1589667"/>
          </a:xfrm>
          <a:prstGeom prst="rect">
            <a:avLst/>
          </a:prstGeom>
        </p:spPr>
      </p:pic>
      <p:pic>
        <p:nvPicPr>
          <p:cNvPr id="3" name="Picture 2">
            <a:extLst>
              <a:ext uri="{FF2B5EF4-FFF2-40B4-BE49-F238E27FC236}">
                <a16:creationId xmlns:a16="http://schemas.microsoft.com/office/drawing/2014/main" id="{D622BFC4-3008-F9AA-DA94-723C0D5C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rcRect t="4007" b="4007"/>
          <a:stretch/>
        </p:blipFill>
        <p:spPr>
          <a:xfrm>
            <a:off x="1" y="-1"/>
            <a:ext cx="5748172" cy="68580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EB4916-9059-BE88-6FAF-A62D4476E136}"/>
              </a:ext>
              <a:ext uri="{C183D7F6-B498-43B3-948B-1728B52AA6E4}">
                <adec:decorative xmlns:adec="http://schemas.microsoft.com/office/drawing/2017/decorative" val="1"/>
              </a:ext>
            </a:extLst>
          </p:cNvPr>
          <p:cNvSpPr/>
          <p:nvPr/>
        </p:nvSpPr>
        <p:spPr>
          <a:xfrm>
            <a:off x="9886" y="3460376"/>
            <a:ext cx="6062870" cy="3397624"/>
          </a:xfrm>
          <a:prstGeom prst="rect">
            <a:avLst/>
          </a:prstGeom>
          <a:solidFill>
            <a:srgbClr val="0068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1574AE0-680E-B517-46D2-2E1D549064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
        <p:nvSpPr>
          <p:cNvPr id="21" name="Text 0">
            <a:extLst>
              <a:ext uri="{FF2B5EF4-FFF2-40B4-BE49-F238E27FC236}">
                <a16:creationId xmlns:a16="http://schemas.microsoft.com/office/drawing/2014/main" id="{C15B6E7B-3A0D-8FCB-7CFD-72EDE00F0E8A}"/>
              </a:ext>
            </a:extLst>
          </p:cNvPr>
          <p:cNvSpPr>
            <a:spLocks noGrp="1"/>
          </p:cNvSpPr>
          <p:nvPr>
            <p:ph type="title" idx="4294967295"/>
          </p:nvPr>
        </p:nvSpPr>
        <p:spPr>
          <a:xfrm>
            <a:off x="6479116" y="1081803"/>
            <a:ext cx="5080000" cy="885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North Carolina Arts Council’s Grassroots Arts Program</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23" name="Text 2">
            <a:extLst>
              <a:ext uri="{FF2B5EF4-FFF2-40B4-BE49-F238E27FC236}">
                <a16:creationId xmlns:a16="http://schemas.microsoft.com/office/drawing/2014/main" id="{CA93DBC3-9B96-8CEE-A0CF-54CD15A9D7D0}"/>
              </a:ext>
            </a:extLst>
          </p:cNvPr>
          <p:cNvSpPr/>
          <p:nvPr/>
        </p:nvSpPr>
        <p:spPr>
          <a:xfrm>
            <a:off x="6476166" y="4923321"/>
            <a:ext cx="5079901" cy="1300361"/>
          </a:xfrm>
          <a:prstGeom prst="rect">
            <a:avLst/>
          </a:prstGeom>
          <a:noFill/>
          <a:ln/>
        </p:spPr>
        <p:txBody>
          <a:bodyPr wrap="square" lIns="0" tIns="0" rIns="0" bIns="0" rtlCol="0" anchor="b"/>
          <a:lstStyle/>
          <a:p>
            <a:pPr>
              <a:lnSpc>
                <a:spcPts val="2560"/>
              </a:lnSpc>
            </a:pPr>
            <a:r>
              <a:rPr lang="en-US" kern="0" spc="-16">
                <a:solidFill>
                  <a:srgbClr val="006893"/>
                </a:solidFill>
                <a:latin typeface="Arial" panose="020B0604020202020204" pitchFamily="34" charset="0"/>
                <a:ea typeface="Lato" pitchFamily="34" charset="-122"/>
                <a:cs typeface="Arial" panose="020B0604020202020204" pitchFamily="34" charset="0"/>
              </a:rPr>
              <a:t>The Grassroots Arts program is a partnership between local arts agencies and the North Carolina Arts Council. All 100 counties in N.C. receive program funds. </a:t>
            </a:r>
          </a:p>
        </p:txBody>
      </p:sp>
      <p:pic>
        <p:nvPicPr>
          <p:cNvPr id="18" name="Picture 17" descr="An old North Carolina Arts Council billboard: The Arts - invest now, collect forever">
            <a:extLst>
              <a:ext uri="{FF2B5EF4-FFF2-40B4-BE49-F238E27FC236}">
                <a16:creationId xmlns:a16="http://schemas.microsoft.com/office/drawing/2014/main" id="{0DD4C099-0F7E-531F-922F-16E0A80A8FE9}"/>
              </a:ext>
            </a:extLst>
          </p:cNvPr>
          <p:cNvPicPr>
            <a:picLocks noChangeAspect="1"/>
          </p:cNvPicPr>
          <p:nvPr/>
        </p:nvPicPr>
        <p:blipFill>
          <a:blip r:embed="rId4"/>
          <a:srcRect l="2918" t="17712" r="4983" b="1412"/>
          <a:stretch>
            <a:fillRect/>
          </a:stretch>
        </p:blipFill>
        <p:spPr>
          <a:xfrm>
            <a:off x="0" y="-1"/>
            <a:ext cx="6076768" cy="3551052"/>
          </a:xfrm>
          <a:prstGeom prst="rect">
            <a:avLst/>
          </a:prstGeom>
        </p:spPr>
      </p:pic>
      <p:sp>
        <p:nvSpPr>
          <p:cNvPr id="19" name="Rectangle 18">
            <a:extLst>
              <a:ext uri="{FF2B5EF4-FFF2-40B4-BE49-F238E27FC236}">
                <a16:creationId xmlns:a16="http://schemas.microsoft.com/office/drawing/2014/main" id="{36683522-995B-F44A-E6FF-3FD5D136060D}"/>
              </a:ext>
              <a:ext uri="{C183D7F6-B498-43B3-948B-1728B52AA6E4}">
                <adec:decorative xmlns:adec="http://schemas.microsoft.com/office/drawing/2017/decorative" val="1"/>
              </a:ext>
            </a:extLst>
          </p:cNvPr>
          <p:cNvSpPr/>
          <p:nvPr/>
        </p:nvSpPr>
        <p:spPr>
          <a:xfrm>
            <a:off x="1" y="3098800"/>
            <a:ext cx="6065004" cy="454729"/>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A8BADEF4-20B8-23F8-1915-A09497A5FC04}"/>
              </a:ext>
            </a:extLst>
          </p:cNvPr>
          <p:cNvSpPr txBox="1"/>
          <p:nvPr/>
        </p:nvSpPr>
        <p:spPr>
          <a:xfrm flipH="1">
            <a:off x="479459" y="3127497"/>
            <a:ext cx="5117759" cy="338554"/>
          </a:xfrm>
          <a:prstGeom prst="rect">
            <a:avLst/>
          </a:prstGeom>
          <a:noFill/>
        </p:spPr>
        <p:txBody>
          <a:bodyPr wrap="square" rtlCol="0">
            <a:spAutoFit/>
          </a:bodyPr>
          <a:lstStyle/>
          <a:p>
            <a:pPr algn="ctr"/>
            <a:r>
              <a:rPr lang="en-US" sz="1600" i="1">
                <a:solidFill>
                  <a:schemeClr val="bg1"/>
                </a:solidFill>
                <a:latin typeface="Arial" panose="020B0604020202020204" pitchFamily="34" charset="0"/>
                <a:ea typeface="Fira Sans" panose="020B0503050000020004" pitchFamily="34" charset="0"/>
                <a:cs typeface="Arial" panose="020B0604020202020204" pitchFamily="34" charset="0"/>
              </a:rPr>
              <a:t>An old North Carolina Arts Council billboard</a:t>
            </a:r>
          </a:p>
        </p:txBody>
      </p:sp>
      <p:pic>
        <p:nvPicPr>
          <p:cNvPr id="2" name="Picture 1" descr="A map of North Carolina with all 100 counties outlines">
            <a:extLst>
              <a:ext uri="{FF2B5EF4-FFF2-40B4-BE49-F238E27FC236}">
                <a16:creationId xmlns:a16="http://schemas.microsoft.com/office/drawing/2014/main" id="{B0330565-E935-C15C-A77F-7E0FFBC12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868" y="4041968"/>
            <a:ext cx="5181600" cy="2059686"/>
          </a:xfrm>
          <a:prstGeom prst="rect">
            <a:avLst/>
          </a:prstGeom>
          <a:noFill/>
        </p:spPr>
      </p:pic>
      <p:sp>
        <p:nvSpPr>
          <p:cNvPr id="25" name="Rectangle 24">
            <a:extLst>
              <a:ext uri="{FF2B5EF4-FFF2-40B4-BE49-F238E27FC236}">
                <a16:creationId xmlns:a16="http://schemas.microsoft.com/office/drawing/2014/main" id="{3094DF90-76D9-30F3-B039-0557FBEFED59}"/>
              </a:ext>
              <a:ext uri="{C183D7F6-B498-43B3-948B-1728B52AA6E4}">
                <adec:decorative xmlns:adec="http://schemas.microsoft.com/office/drawing/2017/decorative" val="1"/>
              </a:ext>
            </a:extLst>
          </p:cNvPr>
          <p:cNvSpPr/>
          <p:nvPr/>
        </p:nvSpPr>
        <p:spPr>
          <a:xfrm>
            <a:off x="0" y="6244843"/>
            <a:ext cx="6065004" cy="454729"/>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TextBox 25">
            <a:extLst>
              <a:ext uri="{FF2B5EF4-FFF2-40B4-BE49-F238E27FC236}">
                <a16:creationId xmlns:a16="http://schemas.microsoft.com/office/drawing/2014/main" id="{06CE9F13-B489-8020-ACE4-06D91E1D6F20}"/>
              </a:ext>
            </a:extLst>
          </p:cNvPr>
          <p:cNvSpPr txBox="1"/>
          <p:nvPr/>
        </p:nvSpPr>
        <p:spPr>
          <a:xfrm flipH="1">
            <a:off x="479459" y="6273801"/>
            <a:ext cx="5117759" cy="338554"/>
          </a:xfrm>
          <a:prstGeom prst="rect">
            <a:avLst/>
          </a:prstGeom>
          <a:noFill/>
        </p:spPr>
        <p:txBody>
          <a:bodyPr wrap="square" rtlCol="0">
            <a:spAutoFit/>
          </a:bodyPr>
          <a:lstStyle/>
          <a:p>
            <a:pPr algn="ctr"/>
            <a:r>
              <a:rPr lang="en-US" sz="1600" i="1">
                <a:solidFill>
                  <a:schemeClr val="bg1"/>
                </a:solidFill>
                <a:latin typeface="Arial" panose="020B0604020202020204" pitchFamily="34" charset="0"/>
                <a:ea typeface="Fira Sans" panose="020B0503050000020004" pitchFamily="34" charset="0"/>
                <a:cs typeface="Arial" panose="020B0604020202020204" pitchFamily="34" charset="0"/>
              </a:rPr>
              <a:t>Map of North Carolina and its 100 counties</a:t>
            </a:r>
          </a:p>
        </p:txBody>
      </p:sp>
      <p:sp>
        <p:nvSpPr>
          <p:cNvPr id="24" name="Shape 3">
            <a:extLst>
              <a:ext uri="{FF2B5EF4-FFF2-40B4-BE49-F238E27FC236}">
                <a16:creationId xmlns:a16="http://schemas.microsoft.com/office/drawing/2014/main" id="{484AC35D-D4CD-9E52-3A61-D4761F9DD5ED}"/>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4294967295"/>
          </p:nvPr>
        </p:nvSpPr>
        <p:spPr>
          <a:xfrm>
            <a:off x="1588642" y="2455850"/>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Grassroots Arts Program: Subgranting</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4" name="Text 1"/>
          <p:cNvSpPr/>
          <p:nvPr/>
        </p:nvSpPr>
        <p:spPr>
          <a:xfrm>
            <a:off x="1589138" y="3433575"/>
            <a:ext cx="9048751" cy="975271"/>
          </a:xfrm>
          <a:prstGeom prst="rect">
            <a:avLst/>
          </a:prstGeom>
          <a:noFill/>
          <a:ln/>
        </p:spPr>
        <p:txBody>
          <a:bodyPr wrap="square" lIns="0" tIns="0" rIns="0" bIns="0" rtlCol="0" anchor="ctr"/>
          <a:lstStyle/>
          <a:p>
            <a:pPr>
              <a:lnSpc>
                <a:spcPct val="130000"/>
              </a:lnSpc>
            </a:pPr>
            <a:r>
              <a:rPr lang="en-US"/>
              <a:t>In counties with populations of 50,000 or more, the local arts agency is required to distribute 50 percent of the Grassroots funds to local arts organizations through a competitive grant process.  </a:t>
            </a:r>
          </a:p>
          <a:p>
            <a:pPr>
              <a:lnSpc>
                <a:spcPct val="130000"/>
              </a:lnSpc>
            </a:pPr>
            <a:endParaRPr lang="en-US"/>
          </a:p>
        </p:txBody>
      </p:sp>
      <p:sp>
        <p:nvSpPr>
          <p:cNvPr id="6" name="Shape 2">
            <a:extLs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a:extLst>
              <a:ext uri="{FF2B5EF4-FFF2-40B4-BE49-F238E27FC236}">
                <a16:creationId xmlns:a16="http://schemas.microsoft.com/office/drawing/2014/main" id="{DA28BBA2-2D27-09EF-43D1-A27CCA2DE8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10228549" y="308414"/>
            <a:ext cx="1561947" cy="610341"/>
          </a:xfrm>
          <a:prstGeom prst="rect">
            <a:avLst/>
          </a:prstGeom>
        </p:spPr>
      </p:pic>
      <p:pic>
        <p:nvPicPr>
          <p:cNvPr id="2" name="Picture 1" descr="The Grassroots program subgranting process">
            <a:extLst>
              <a:ext uri="{FF2B5EF4-FFF2-40B4-BE49-F238E27FC236}">
                <a16:creationId xmlns:a16="http://schemas.microsoft.com/office/drawing/2014/main" id="{98C9DF77-20FB-A557-6744-848A64C314DA}"/>
              </a:ext>
            </a:extLst>
          </p:cNvPr>
          <p:cNvPicPr>
            <a:picLocks noChangeAspect="1"/>
          </p:cNvPicPr>
          <p:nvPr/>
        </p:nvPicPr>
        <p:blipFill rotWithShape="1">
          <a:blip r:embed="rId5">
            <a:extLst>
              <a:ext uri="{28A0092B-C50C-407E-A947-70E740481C1C}">
                <a14:useLocalDpi xmlns:a14="http://schemas.microsoft.com/office/drawing/2010/main" val="0"/>
              </a:ext>
            </a:extLst>
          </a:blip>
          <a:srcRect t="13416" b="45579"/>
          <a:stretch/>
        </p:blipFill>
        <p:spPr>
          <a:xfrm>
            <a:off x="4686701" y="4556130"/>
            <a:ext cx="3138055" cy="723802"/>
          </a:xfrm>
          <a:prstGeom prst="rect">
            <a:avLst/>
          </a:prstGeom>
          <a:noFill/>
        </p:spPr>
      </p:pic>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AA7559-A8D1-F775-7B6A-8842FBC1B5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
        <p:nvSpPr>
          <p:cNvPr id="4" name="Text 1"/>
          <p:cNvSpPr/>
          <p:nvPr/>
        </p:nvSpPr>
        <p:spPr>
          <a:xfrm>
            <a:off x="6476515" y="637033"/>
            <a:ext cx="5080000" cy="325091"/>
          </a:xfrm>
          <a:prstGeom prst="rect">
            <a:avLst/>
          </a:prstGeom>
          <a:noFill/>
          <a:ln/>
        </p:spPr>
        <p:txBody>
          <a:bodyPr wrap="square" lIns="0" tIns="0" rIns="0" bIns="0" rtlCol="0" anchor="t"/>
          <a:lstStyle/>
          <a:p>
            <a:pPr>
              <a:lnSpc>
                <a:spcPts val="2560"/>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Grassroots Subgrants</a:t>
            </a:r>
            <a:endParaRPr lang="en-US" sz="1600">
              <a:solidFill>
                <a:srgbClr val="006893"/>
              </a:solidFill>
            </a:endParaRPr>
          </a:p>
        </p:txBody>
      </p:sp>
      <p:sp>
        <p:nvSpPr>
          <p:cNvPr id="3" name="Text 0"/>
          <p:cNvSpPr>
            <a:spLocks noGrp="1"/>
          </p:cNvSpPr>
          <p:nvPr>
            <p:ph type="title" idx="4294967295"/>
          </p:nvPr>
        </p:nvSpPr>
        <p:spPr>
          <a:xfrm>
            <a:off x="6479116" y="1081803"/>
            <a:ext cx="5080000" cy="3962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Eligibility</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 name="Text 2"/>
          <p:cNvSpPr/>
          <p:nvPr/>
        </p:nvSpPr>
        <p:spPr>
          <a:xfrm>
            <a:off x="6476166" y="1890793"/>
            <a:ext cx="5079901" cy="4332889"/>
          </a:xfrm>
          <a:prstGeom prst="rect">
            <a:avLst/>
          </a:prstGeom>
          <a:noFill/>
          <a:ln/>
        </p:spPr>
        <p:txBody>
          <a:bodyPr wrap="square" lIns="0" tIns="0" rIns="0" bIns="0" rtlCol="0" anchor="b"/>
          <a:lstStyle/>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While nonprofit status is preferred, organizations that are nonprofit in nature, and in some cases, individuals are eligible to apply. </a:t>
            </a:r>
          </a:p>
          <a:p>
            <a:pPr marL="285750" indent="-285750">
              <a:lnSpc>
                <a:spcPct val="130000"/>
              </a:lnSpc>
              <a:spcAft>
                <a:spcPts val="1200"/>
              </a:spcAft>
              <a:buFont typeface="Arial" panose="020B0604020202020204" pitchFamily="34" charset="0"/>
              <a:buChar char="•"/>
            </a:pPr>
            <a:r>
              <a:rPr lang="en-US">
                <a:solidFill>
                  <a:srgbClr val="006893"/>
                </a:solidFill>
                <a:latin typeface="Arial" panose="020B0604020202020204" pitchFamily="34" charset="0"/>
                <a:cs typeface="Arial" panose="020B0604020202020204" pitchFamily="34" charset="0"/>
              </a:rPr>
              <a:t>All organizations must reside and carry out projects in </a:t>
            </a:r>
            <a:r>
              <a:rPr lang="en-US">
                <a:solidFill>
                  <a:srgbClr val="006893"/>
                </a:solidFill>
                <a:highlight>
                  <a:srgbClr val="FFFF00"/>
                </a:highlight>
                <a:latin typeface="Arial" panose="020B0604020202020204" pitchFamily="34" charset="0"/>
                <a:cs typeface="Arial" panose="020B0604020202020204" pitchFamily="34" charset="0"/>
              </a:rPr>
              <a:t>[your county name]. </a:t>
            </a:r>
          </a:p>
          <a:p>
            <a:pPr marL="285750" indent="-285750">
              <a:lnSpc>
                <a:spcPct val="130000"/>
              </a:lnSpc>
              <a:spcAft>
                <a:spcPts val="1200"/>
              </a:spcAft>
              <a:buFont typeface="Arial" panose="020B0604020202020204" pitchFamily="34" charset="0"/>
              <a:buChar char="•"/>
            </a:pPr>
            <a:r>
              <a:rPr lang="en-US">
                <a:solidFill>
                  <a:srgbClr val="006893"/>
                </a:solidFill>
                <a:latin typeface="Arial" panose="020B0604020202020204" pitchFamily="34" charset="0"/>
                <a:cs typeface="Arial" panose="020B0604020202020204" pitchFamily="34" charset="0"/>
              </a:rPr>
              <a:t>Projects must take place between July 1, </a:t>
            </a:r>
            <a:r>
              <a:rPr lang="en-US">
                <a:solidFill>
                  <a:srgbClr val="006893"/>
                </a:solidFill>
                <a:highlight>
                  <a:srgbClr val="FFFF00"/>
                </a:highlight>
                <a:latin typeface="Arial" panose="020B0604020202020204" pitchFamily="34" charset="0"/>
                <a:cs typeface="Arial" panose="020B0604020202020204" pitchFamily="34" charset="0"/>
              </a:rPr>
              <a:t>[fiscal year] </a:t>
            </a:r>
            <a:r>
              <a:rPr lang="en-US">
                <a:solidFill>
                  <a:srgbClr val="006893"/>
                </a:solidFill>
                <a:latin typeface="Arial" panose="020B0604020202020204" pitchFamily="34" charset="0"/>
                <a:cs typeface="Arial" panose="020B0604020202020204" pitchFamily="34" charset="0"/>
              </a:rPr>
              <a:t>and June 30, </a:t>
            </a:r>
            <a:r>
              <a:rPr lang="en-US">
                <a:solidFill>
                  <a:srgbClr val="006893"/>
                </a:solidFill>
                <a:highlight>
                  <a:srgbClr val="FFFF00"/>
                </a:highlight>
                <a:latin typeface="Arial" panose="020B0604020202020204" pitchFamily="34" charset="0"/>
                <a:cs typeface="Arial" panose="020B0604020202020204" pitchFamily="34" charset="0"/>
              </a:rPr>
              <a:t>[fiscal year].</a:t>
            </a:r>
          </a:p>
          <a:p>
            <a:pPr marL="285750" indent="-285750">
              <a:lnSpc>
                <a:spcPct val="130000"/>
              </a:lnSpc>
              <a:spcAft>
                <a:spcPts val="1200"/>
              </a:spcAft>
              <a:buFont typeface="Arial" panose="020B0604020202020204" pitchFamily="34" charset="0"/>
              <a:buChar char="•"/>
            </a:pPr>
            <a:r>
              <a:rPr lang="en-US">
                <a:solidFill>
                  <a:srgbClr val="006893"/>
                </a:solidFill>
                <a:latin typeface="Arial" panose="020B0604020202020204" pitchFamily="34" charset="0"/>
                <a:cs typeface="Arial" panose="020B0604020202020204" pitchFamily="34" charset="0"/>
              </a:rPr>
              <a:t>Only complete applications received by the due date will be considered. </a:t>
            </a:r>
            <a:endParaRPr lang="en-US" kern="0" spc="-16">
              <a:solidFill>
                <a:srgbClr val="006893"/>
              </a:solidFill>
              <a:latin typeface="Arial" panose="020B0604020202020204" pitchFamily="34" charset="0"/>
              <a:ea typeface="Lato" pitchFamily="34" charset="-122"/>
              <a:cs typeface="Arial" panose="020B0604020202020204" pitchFamily="34" charset="0"/>
            </a:endParaRPr>
          </a:p>
        </p:txBody>
      </p:sp>
      <p:pic>
        <p:nvPicPr>
          <p:cNvPr id="6" name="Image 0">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13704" r="25757"/>
          <a:stretch>
            <a:fillRect/>
          </a:stretch>
        </p:blipFill>
        <p:spPr>
          <a:xfrm>
            <a:off x="1" y="0"/>
            <a:ext cx="6071492" cy="6681939"/>
          </a:xfrm>
          <a:prstGeom prst="rect">
            <a:avLst/>
          </a:prstGeom>
        </p:spPr>
      </p:pic>
      <p:sp>
        <p:nvSpPr>
          <p:cNvPr id="8" name="Shape 3">
            <a:extLs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3B65A-BD60-883F-CEF1-E416E935CE33}"/>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F3AA1F17-E8E6-8D97-8972-57B2B118DDE2}"/>
              </a:ext>
            </a:extLst>
          </p:cNvPr>
          <p:cNvSpPr>
            <a:spLocks noGrp="1"/>
          </p:cNvSpPr>
          <p:nvPr>
            <p:ph type="title" idx="4294967295"/>
          </p:nvPr>
        </p:nvSpPr>
        <p:spPr>
          <a:xfrm>
            <a:off x="1588642" y="2455850"/>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What the Subgrant </a:t>
            </a:r>
            <a:r>
              <a:rPr kumimoji="0" lang="en-US" sz="2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WILL</a:t>
            </a: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 Fund</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4" name="Text 1">
            <a:extLst>
              <a:ext uri="{FF2B5EF4-FFF2-40B4-BE49-F238E27FC236}">
                <a16:creationId xmlns:a16="http://schemas.microsoft.com/office/drawing/2014/main" id="{534E2C6A-1D2B-BCFA-DD4E-C149541EB5A6}"/>
              </a:ext>
            </a:extLst>
          </p:cNvPr>
          <p:cNvSpPr/>
          <p:nvPr/>
        </p:nvSpPr>
        <p:spPr>
          <a:xfrm>
            <a:off x="1589138" y="3433575"/>
            <a:ext cx="4330399" cy="1546639"/>
          </a:xfrm>
          <a:prstGeom prst="rect">
            <a:avLst/>
          </a:prstGeom>
          <a:noFill/>
          <a:ln/>
        </p:spPr>
        <p:txBody>
          <a:bodyPr wrap="square" lIns="0" tIns="0" rIns="0" bIns="0" rtlCol="0" anchor="t"/>
          <a:lstStyle/>
          <a:p>
            <a:pPr>
              <a:lnSpc>
                <a:spcPct val="130000"/>
              </a:lnSpc>
              <a:spcAft>
                <a:spcPts val="1200"/>
              </a:spcAft>
            </a:pPr>
            <a:r>
              <a:rPr lang="en-US" b="1"/>
              <a:t>Program expenses for art projects,  </a:t>
            </a:r>
            <a:r>
              <a:rPr lang="en-US"/>
              <a:t>including artist fees and travel, space rental, marketing, advertising, costumes, sets, props, music and equipment rental.</a:t>
            </a:r>
          </a:p>
        </p:txBody>
      </p:sp>
      <p:sp>
        <p:nvSpPr>
          <p:cNvPr id="6" name="Shape 2">
            <a:extLst>
              <a:ext uri="{FF2B5EF4-FFF2-40B4-BE49-F238E27FC236}">
                <a16:creationId xmlns:a16="http://schemas.microsoft.com/office/drawing/2014/main" id="{05D904AC-BBCE-280B-B239-39E29A50FE6C}"/>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a:extLst>
              <a:ext uri="{FF2B5EF4-FFF2-40B4-BE49-F238E27FC236}">
                <a16:creationId xmlns:a16="http://schemas.microsoft.com/office/drawing/2014/main" id="{1C578284-3910-0B94-DC7F-ACF615E48D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
        <p:nvSpPr>
          <p:cNvPr id="7" name="Text 1">
            <a:extLst>
              <a:ext uri="{FF2B5EF4-FFF2-40B4-BE49-F238E27FC236}">
                <a16:creationId xmlns:a16="http://schemas.microsoft.com/office/drawing/2014/main" id="{32EA2ED6-A567-DBF7-F48C-010896EE4318}"/>
              </a:ext>
            </a:extLst>
          </p:cNvPr>
          <p:cNvSpPr/>
          <p:nvPr/>
        </p:nvSpPr>
        <p:spPr>
          <a:xfrm>
            <a:off x="6400800" y="3433575"/>
            <a:ext cx="4572000" cy="1546639"/>
          </a:xfrm>
          <a:prstGeom prst="rect">
            <a:avLst/>
          </a:prstGeom>
          <a:noFill/>
          <a:ln/>
        </p:spPr>
        <p:txBody>
          <a:bodyPr wrap="square" lIns="0" tIns="0" rIns="0" bIns="0" rtlCol="0" anchor="t"/>
          <a:lstStyle/>
          <a:p>
            <a:pPr>
              <a:lnSpc>
                <a:spcPct val="130000"/>
              </a:lnSpc>
              <a:spcAft>
                <a:spcPts val="1200"/>
              </a:spcAft>
            </a:pPr>
            <a:r>
              <a:rPr lang="en-US" b="1"/>
              <a:t>Limited operating expenses for arts organizations only. </a:t>
            </a:r>
            <a:r>
              <a:rPr lang="en-US"/>
              <a:t>Organizations receiving N.C. Arts Council Sustaining Support funding are not eligible to receive Grassroots funding. </a:t>
            </a:r>
          </a:p>
        </p:txBody>
      </p:sp>
    </p:spTree>
    <p:extLst>
      <p:ext uri="{BB962C8B-B14F-4D97-AF65-F5344CB8AC3E}">
        <p14:creationId xmlns:p14="http://schemas.microsoft.com/office/powerpoint/2010/main" val="2404213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0A8CA-6310-2B67-45AA-0001D12533A3}"/>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331FA6D-FD1F-7F91-C7E9-2DEF599A1B4F}"/>
              </a:ext>
            </a:extLst>
          </p:cNvPr>
          <p:cNvSpPr>
            <a:spLocks noGrp="1"/>
          </p:cNvSpPr>
          <p:nvPr>
            <p:ph type="title" idx="4294967295"/>
          </p:nvPr>
        </p:nvSpPr>
        <p:spPr>
          <a:xfrm>
            <a:off x="1588642" y="2455850"/>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What the Subgrant </a:t>
            </a:r>
            <a:r>
              <a:rPr kumimoji="0" lang="en-US" sz="2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WILL NOT </a:t>
            </a: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Fund</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4" name="Text 1">
            <a:extLst>
              <a:ext uri="{FF2B5EF4-FFF2-40B4-BE49-F238E27FC236}">
                <a16:creationId xmlns:a16="http://schemas.microsoft.com/office/drawing/2014/main" id="{B61FB198-8EFD-5973-53A4-5A7C3533FC04}"/>
              </a:ext>
            </a:extLst>
          </p:cNvPr>
          <p:cNvSpPr/>
          <p:nvPr/>
        </p:nvSpPr>
        <p:spPr>
          <a:xfrm>
            <a:off x="1589138" y="3433575"/>
            <a:ext cx="4330399" cy="2534088"/>
          </a:xfrm>
          <a:prstGeom prst="rect">
            <a:avLst/>
          </a:prstGeom>
          <a:noFill/>
          <a:ln/>
        </p:spPr>
        <p:txBody>
          <a:bodyPr wrap="square" lIns="0" tIns="0" rIns="0" bIns="0" rtlCol="0" anchor="t"/>
          <a:lstStyle/>
          <a:p>
            <a:pPr marL="285750" indent="-285750">
              <a:lnSpc>
                <a:spcPct val="130000"/>
              </a:lnSpc>
              <a:spcAft>
                <a:spcPts val="600"/>
              </a:spcAft>
              <a:buFont typeface="Arial" panose="020B0604020202020204" pitchFamily="34" charset="0"/>
              <a:buChar char="•"/>
            </a:pPr>
            <a:r>
              <a:rPr lang="en-US"/>
              <a:t>Fundraising events or expenses</a:t>
            </a:r>
            <a:endParaRPr lang="en-US">
              <a:ea typeface="Calibri" panose="020F0502020204030204"/>
              <a:cs typeface="Calibri" panose="020F0502020204030204"/>
            </a:endParaRPr>
          </a:p>
          <a:p>
            <a:pPr marL="285750" indent="-285750">
              <a:lnSpc>
                <a:spcPct val="130000"/>
              </a:lnSpc>
              <a:spcAft>
                <a:spcPts val="600"/>
              </a:spcAft>
              <a:buFont typeface="Arial" panose="020B0604020202020204" pitchFamily="34" charset="0"/>
              <a:buChar char="•"/>
            </a:pPr>
            <a:r>
              <a:rPr lang="en-US"/>
              <a:t>Food or beverages </a:t>
            </a:r>
          </a:p>
          <a:p>
            <a:pPr marL="285750" indent="-285750">
              <a:lnSpc>
                <a:spcPct val="130000"/>
              </a:lnSpc>
              <a:spcAft>
                <a:spcPts val="600"/>
              </a:spcAft>
              <a:buFont typeface="Arial" panose="020B0604020202020204" pitchFamily="34" charset="0"/>
              <a:buChar char="•"/>
            </a:pPr>
            <a:r>
              <a:rPr lang="en-US"/>
              <a:t>Prizes, tuition or scholarships</a:t>
            </a:r>
          </a:p>
          <a:p>
            <a:pPr marL="285750" indent="-285750">
              <a:lnSpc>
                <a:spcPct val="130000"/>
              </a:lnSpc>
              <a:spcAft>
                <a:spcPts val="600"/>
              </a:spcAft>
              <a:buFont typeface="Arial" panose="020B0604020202020204" pitchFamily="34" charset="0"/>
              <a:buChar char="•"/>
            </a:pPr>
            <a:r>
              <a:rPr lang="en-US">
                <a:ea typeface="Calibri" panose="020F0502020204030204"/>
                <a:cs typeface="Calibri" panose="020F0502020204030204"/>
              </a:rPr>
              <a:t>School band activities or equipment</a:t>
            </a:r>
          </a:p>
        </p:txBody>
      </p:sp>
      <p:sp>
        <p:nvSpPr>
          <p:cNvPr id="6" name="Shape 2">
            <a:extLst>
              <a:ext uri="{FF2B5EF4-FFF2-40B4-BE49-F238E27FC236}">
                <a16:creationId xmlns:a16="http://schemas.microsoft.com/office/drawing/2014/main" id="{C08E8A04-23C8-E03D-5ECE-42C838A1CB0F}"/>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a:extLst>
              <a:ext uri="{FF2B5EF4-FFF2-40B4-BE49-F238E27FC236}">
                <a16:creationId xmlns:a16="http://schemas.microsoft.com/office/drawing/2014/main" id="{0ABBF562-F4F3-C85E-6104-7B941CC58A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
        <p:nvSpPr>
          <p:cNvPr id="7" name="Text 1">
            <a:extLst>
              <a:ext uri="{FF2B5EF4-FFF2-40B4-BE49-F238E27FC236}">
                <a16:creationId xmlns:a16="http://schemas.microsoft.com/office/drawing/2014/main" id="{50178B28-A8FC-3681-07DC-2601C35831A0}"/>
              </a:ext>
            </a:extLst>
          </p:cNvPr>
          <p:cNvSpPr/>
          <p:nvPr/>
        </p:nvSpPr>
        <p:spPr>
          <a:xfrm>
            <a:off x="6400800" y="3433575"/>
            <a:ext cx="4572000" cy="2854930"/>
          </a:xfrm>
          <a:prstGeom prst="rect">
            <a:avLst/>
          </a:prstGeom>
          <a:noFill/>
          <a:ln/>
        </p:spPr>
        <p:txBody>
          <a:bodyPr wrap="square" lIns="0" tIns="0" rIns="0" bIns="0" rtlCol="0" anchor="t"/>
          <a:lstStyle/>
          <a:p>
            <a:pPr marL="285750" indent="-285750">
              <a:lnSpc>
                <a:spcPct val="130000"/>
              </a:lnSpc>
              <a:spcAft>
                <a:spcPts val="600"/>
              </a:spcAft>
              <a:buFont typeface="Arial"/>
              <a:buChar char="•"/>
            </a:pPr>
            <a:r>
              <a:rPr lang="en-US"/>
              <a:t>Purchase of artwork</a:t>
            </a:r>
            <a:endParaRPr lang="en-US">
              <a:ea typeface="Calibri"/>
              <a:cs typeface="Calibri"/>
            </a:endParaRPr>
          </a:p>
          <a:p>
            <a:pPr marL="285750" indent="-285750">
              <a:lnSpc>
                <a:spcPct val="130000"/>
              </a:lnSpc>
              <a:spcAft>
                <a:spcPts val="600"/>
              </a:spcAft>
              <a:buFont typeface="Arial" panose="020B0604020202020204" pitchFamily="34" charset="0"/>
              <a:buChar char="•"/>
            </a:pPr>
            <a:r>
              <a:rPr lang="en-US"/>
              <a:t>Internal programs for schools, colleges, universities, or libraries</a:t>
            </a:r>
          </a:p>
          <a:p>
            <a:pPr marL="285750" indent="-285750">
              <a:lnSpc>
                <a:spcPct val="130000"/>
              </a:lnSpc>
              <a:spcAft>
                <a:spcPts val="600"/>
              </a:spcAft>
              <a:buFont typeface="Arial" panose="020B0604020202020204" pitchFamily="34" charset="0"/>
              <a:buChar char="•"/>
            </a:pPr>
            <a:r>
              <a:rPr lang="en-US"/>
              <a:t>Programs with religious content</a:t>
            </a:r>
          </a:p>
        </p:txBody>
      </p:sp>
    </p:spTree>
    <p:extLst>
      <p:ext uri="{BB962C8B-B14F-4D97-AF65-F5344CB8AC3E}">
        <p14:creationId xmlns:p14="http://schemas.microsoft.com/office/powerpoint/2010/main" val="330396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0A2E3-C0A8-F562-D908-EE58142EB1D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47F67C7-5D32-594E-9410-0DB4755EF1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
        <p:nvSpPr>
          <p:cNvPr id="4" name="Text 1">
            <a:extLst>
              <a:ext uri="{FF2B5EF4-FFF2-40B4-BE49-F238E27FC236}">
                <a16:creationId xmlns:a16="http://schemas.microsoft.com/office/drawing/2014/main" id="{12DEB293-D22E-C00B-E0C8-8516E79FF8AE}"/>
              </a:ext>
            </a:extLst>
          </p:cNvPr>
          <p:cNvSpPr/>
          <p:nvPr/>
        </p:nvSpPr>
        <p:spPr>
          <a:xfrm>
            <a:off x="6476515" y="637033"/>
            <a:ext cx="5080000" cy="325091"/>
          </a:xfrm>
          <a:prstGeom prst="rect">
            <a:avLst/>
          </a:prstGeom>
          <a:noFill/>
          <a:ln/>
        </p:spPr>
        <p:txBody>
          <a:bodyPr wrap="square" lIns="0" tIns="0" rIns="0" bIns="0" rtlCol="0" anchor="t"/>
          <a:lstStyle/>
          <a:p>
            <a:pPr>
              <a:lnSpc>
                <a:spcPts val="2560"/>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Grassroots Subgrants</a:t>
            </a:r>
            <a:endParaRPr lang="en-US" sz="1600">
              <a:solidFill>
                <a:srgbClr val="006893"/>
              </a:solidFill>
            </a:endParaRPr>
          </a:p>
        </p:txBody>
      </p:sp>
      <p:sp>
        <p:nvSpPr>
          <p:cNvPr id="3" name="Text 0">
            <a:extLst>
              <a:ext uri="{FF2B5EF4-FFF2-40B4-BE49-F238E27FC236}">
                <a16:creationId xmlns:a16="http://schemas.microsoft.com/office/drawing/2014/main" id="{1ED022B2-1745-215A-B6B5-1F7D95DC197E}"/>
              </a:ext>
            </a:extLst>
          </p:cNvPr>
          <p:cNvSpPr>
            <a:spLocks noGrp="1"/>
          </p:cNvSpPr>
          <p:nvPr>
            <p:ph type="title" idx="4294967295"/>
          </p:nvPr>
        </p:nvSpPr>
        <p:spPr>
          <a:xfrm>
            <a:off x="6479116" y="1081803"/>
            <a:ext cx="5080000" cy="3962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Requirements</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5" name="Text 2">
            <a:extLst>
              <a:ext uri="{FF2B5EF4-FFF2-40B4-BE49-F238E27FC236}">
                <a16:creationId xmlns:a16="http://schemas.microsoft.com/office/drawing/2014/main" id="{4EB96B63-9C3B-00A9-AE22-4D0E878659D9}"/>
              </a:ext>
            </a:extLst>
          </p:cNvPr>
          <p:cNvSpPr/>
          <p:nvPr/>
        </p:nvSpPr>
        <p:spPr>
          <a:xfrm>
            <a:off x="6440448" y="1718657"/>
            <a:ext cx="5341838" cy="4195462"/>
          </a:xfrm>
          <a:prstGeom prst="rect">
            <a:avLst/>
          </a:prstGeom>
          <a:noFill/>
          <a:ln/>
        </p:spPr>
        <p:txBody>
          <a:bodyPr wrap="square" lIns="0" tIns="0" rIns="0" bIns="0" rtlCol="0" anchor="b"/>
          <a:lstStyle/>
          <a:p>
            <a:pPr>
              <a:lnSpc>
                <a:spcPct val="130000"/>
              </a:lnSpc>
              <a:spcAft>
                <a:spcPts val="1200"/>
              </a:spcAft>
            </a:pPr>
            <a:r>
              <a:rPr lang="en-US" kern="0" spc="-16">
                <a:solidFill>
                  <a:srgbClr val="006893"/>
                </a:solidFill>
                <a:latin typeface="Arial"/>
                <a:ea typeface="Lato"/>
                <a:cs typeface="Arial"/>
              </a:rPr>
              <a:t>Matching Funds</a:t>
            </a:r>
            <a:br>
              <a:rPr lang="en-US" kern="0" spc="-16" dirty="0">
                <a:latin typeface="Arial"/>
                <a:ea typeface="Lato"/>
                <a:cs typeface="Arial"/>
              </a:rPr>
            </a:br>
            <a:r>
              <a:rPr lang="en-US" kern="0" spc="-16">
                <a:solidFill>
                  <a:srgbClr val="006893"/>
                </a:solidFill>
                <a:latin typeface="Arial"/>
                <a:ea typeface="Lato"/>
                <a:cs typeface="Arial"/>
              </a:rPr>
              <a:t>Subgrants require a 1:1 cash match</a:t>
            </a:r>
            <a:br>
              <a:rPr lang="en-US" kern="0" spc="-16" dirty="0">
                <a:latin typeface="Arial"/>
                <a:ea typeface="Lato"/>
                <a:cs typeface="Arial"/>
              </a:rPr>
            </a:br>
            <a:br>
              <a:rPr lang="en-US" kern="0" spc="-16" dirty="0">
                <a:latin typeface="Arial"/>
                <a:ea typeface="Lato"/>
                <a:cs typeface="Arial"/>
              </a:rPr>
            </a:br>
            <a:r>
              <a:rPr lang="en-US" kern="0" spc="-16">
                <a:solidFill>
                  <a:srgbClr val="006893"/>
                </a:solidFill>
                <a:latin typeface="Arial"/>
                <a:ea typeface="Lato"/>
                <a:cs typeface="Arial"/>
              </a:rPr>
              <a:t>N.C. Arts Council and Local Arts Council Recognition</a:t>
            </a:r>
            <a:endParaRPr lang="en-US">
              <a:ea typeface="Calibri"/>
              <a:cs typeface="Calibri"/>
            </a:endParaRP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a:ea typeface="Lato"/>
                <a:cs typeface="Arial"/>
              </a:rPr>
              <a:t>Logos and credit line according to guidelines</a:t>
            </a:r>
            <a:br>
              <a:rPr lang="en-US" kern="0" spc="-16" dirty="0">
                <a:latin typeface="Arial"/>
                <a:ea typeface="Lato"/>
                <a:cs typeface="Arial"/>
              </a:rPr>
            </a:br>
            <a:endParaRPr lang="en-US" kern="0" spc="-16">
              <a:solidFill>
                <a:srgbClr val="006893"/>
              </a:solidFill>
              <a:latin typeface="Arial" panose="020B0604020202020204" pitchFamily="34" charset="0"/>
              <a:ea typeface="Lato" pitchFamily="34" charset="-122"/>
              <a:cs typeface="Arial" panose="020B0604020202020204" pitchFamily="34" charset="0"/>
            </a:endParaRPr>
          </a:p>
          <a:p>
            <a:pPr>
              <a:lnSpc>
                <a:spcPct val="130000"/>
              </a:lnSpc>
              <a:spcAft>
                <a:spcPts val="1200"/>
              </a:spcAft>
            </a:pPr>
            <a:r>
              <a:rPr lang="en-US" kern="0" spc="-16">
                <a:solidFill>
                  <a:srgbClr val="006893"/>
                </a:solidFill>
                <a:latin typeface="Arial" panose="020B0604020202020204" pitchFamily="34" charset="0"/>
                <a:ea typeface="Lato" pitchFamily="34" charset="-122"/>
                <a:cs typeface="Arial" panose="020B0604020202020204" pitchFamily="34" charset="0"/>
              </a:rPr>
              <a:t>Reporting Requirements </a:t>
            </a: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Final Report to </a:t>
            </a:r>
            <a:r>
              <a:rPr lang="en-US" kern="0" spc="-16">
                <a:solidFill>
                  <a:srgbClr val="006893"/>
                </a:solidFill>
                <a:highlight>
                  <a:srgbClr val="FFFF00"/>
                </a:highlight>
                <a:latin typeface="Arial" panose="020B0604020202020204" pitchFamily="34" charset="0"/>
                <a:ea typeface="Lato" pitchFamily="34" charset="-122"/>
                <a:cs typeface="Arial" panose="020B0604020202020204" pitchFamily="34" charset="0"/>
              </a:rPr>
              <a:t>[Grassroots Partner name]</a:t>
            </a: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Notarized No Overdue Tax Form </a:t>
            </a:r>
          </a:p>
        </p:txBody>
      </p:sp>
      <p:pic>
        <p:nvPicPr>
          <p:cNvPr id="6" name="Image 0">
            <a:extLst>
              <a:ext uri="{FF2B5EF4-FFF2-40B4-BE49-F238E27FC236}">
                <a16:creationId xmlns:a16="http://schemas.microsoft.com/office/drawing/2014/main" id="{9A7B425C-7F74-3628-E2DE-C399D9FC503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4266" r="40716" b="2458"/>
          <a:stretch>
            <a:fillRect/>
          </a:stretch>
        </p:blipFill>
        <p:spPr>
          <a:xfrm>
            <a:off x="1" y="0"/>
            <a:ext cx="6071492" cy="6681939"/>
          </a:xfrm>
          <a:prstGeom prst="rect">
            <a:avLst/>
          </a:prstGeom>
        </p:spPr>
      </p:pic>
      <p:sp>
        <p:nvSpPr>
          <p:cNvPr id="8" name="Shape 3">
            <a:extLst>
              <a:ext uri="{FF2B5EF4-FFF2-40B4-BE49-F238E27FC236}">
                <a16:creationId xmlns:a16="http://schemas.microsoft.com/office/drawing/2014/main" id="{3EB1E580-ED66-7830-3C78-2A07BAE7C985}"/>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spTree>
    <p:extLst>
      <p:ext uri="{BB962C8B-B14F-4D97-AF65-F5344CB8AC3E}">
        <p14:creationId xmlns:p14="http://schemas.microsoft.com/office/powerpoint/2010/main" val="2412146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2C6C2-7682-3D92-204C-DF7CA3C8267B}"/>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00FE14E2-05B1-9799-205C-0A08837609EB}"/>
              </a:ext>
              <a:ext uri="{C183D7F6-B498-43B3-948B-1728B52AA6E4}">
                <adec:decorative xmlns:adec="http://schemas.microsoft.com/office/drawing/2017/decorative" val="1"/>
              </a:ext>
            </a:extLst>
          </p:cNvPr>
          <p:cNvGrpSpPr/>
          <p:nvPr/>
        </p:nvGrpSpPr>
        <p:grpSpPr>
          <a:xfrm>
            <a:off x="6929968" y="-26893"/>
            <a:ext cx="5262033" cy="6884895"/>
            <a:chOff x="5197475" y="-20170"/>
            <a:chExt cx="3946525" cy="5163671"/>
          </a:xfrm>
        </p:grpSpPr>
        <p:sp>
          <p:nvSpPr>
            <p:cNvPr id="6" name="Rectangle 5">
              <a:extLst>
                <a:ext uri="{FF2B5EF4-FFF2-40B4-BE49-F238E27FC236}">
                  <a16:creationId xmlns:a16="http://schemas.microsoft.com/office/drawing/2014/main" id="{4724B5A7-852E-E3D9-3EB7-485A5B6183A9}"/>
                </a:ext>
              </a:extLst>
            </p:cNvPr>
            <p:cNvSpPr>
              <a:spLocks/>
            </p:cNvSpPr>
            <p:nvPr/>
          </p:nvSpPr>
          <p:spPr>
            <a:xfrm>
              <a:off x="5198165" y="1"/>
              <a:ext cx="3945835" cy="5143500"/>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43EAD100-3DF5-83F7-D577-98EEAF0B793A}"/>
                </a:ext>
              </a:extLst>
            </p:cNvPr>
            <p:cNvSpPr>
              <a:spLocks/>
            </p:cNvSpPr>
            <p:nvPr/>
          </p:nvSpPr>
          <p:spPr>
            <a:xfrm>
              <a:off x="5198165" y="3609387"/>
              <a:ext cx="1398932" cy="1534112"/>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AE1A945E-64EE-9B40-29B5-684A610DFE51}"/>
                </a:ext>
              </a:extLst>
            </p:cNvPr>
            <p:cNvSpPr>
              <a:spLocks/>
            </p:cNvSpPr>
            <p:nvPr/>
          </p:nvSpPr>
          <p:spPr>
            <a:xfrm>
              <a:off x="7495693" y="3600689"/>
              <a:ext cx="714037" cy="1542810"/>
            </a:xfrm>
            <a:prstGeom prst="rect">
              <a:avLst/>
            </a:prstGeom>
            <a:solidFill>
              <a:srgbClr val="006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18F82947-E80A-B32A-EBBB-CFE598B6AB67}"/>
                </a:ext>
              </a:extLst>
            </p:cNvPr>
            <p:cNvSpPr>
              <a:spLocks/>
            </p:cNvSpPr>
            <p:nvPr/>
          </p:nvSpPr>
          <p:spPr>
            <a:xfrm>
              <a:off x="8209730" y="2080533"/>
              <a:ext cx="934270" cy="1518406"/>
            </a:xfrm>
            <a:prstGeom prst="rect">
              <a:avLst/>
            </a:prstGeom>
            <a:solidFill>
              <a:srgbClr val="F79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75DE2595-99D9-D229-96D1-EF089972283E}"/>
                </a:ext>
              </a:extLst>
            </p:cNvPr>
            <p:cNvSpPr>
              <a:spLocks/>
            </p:cNvSpPr>
            <p:nvPr/>
          </p:nvSpPr>
          <p:spPr>
            <a:xfrm>
              <a:off x="6593593" y="2070430"/>
              <a:ext cx="903404" cy="1533947"/>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CDAA9BF0-B68A-66B6-0571-378A46F05D38}"/>
                </a:ext>
              </a:extLst>
            </p:cNvPr>
            <p:cNvSpPr>
              <a:spLocks/>
            </p:cNvSpPr>
            <p:nvPr/>
          </p:nvSpPr>
          <p:spPr>
            <a:xfrm>
              <a:off x="5197475" y="-20170"/>
              <a:ext cx="3009666" cy="2097264"/>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 name="Text 1">
            <a:extLst>
              <a:ext uri="{FF2B5EF4-FFF2-40B4-BE49-F238E27FC236}">
                <a16:creationId xmlns:a16="http://schemas.microsoft.com/office/drawing/2014/main" id="{D7E5D251-08BA-E93A-2F3C-BA828F6179DD}"/>
              </a:ext>
            </a:extLst>
          </p:cNvPr>
          <p:cNvSpPr>
            <a:spLocks noGrp="1"/>
          </p:cNvSpPr>
          <p:nvPr>
            <p:ph type="title" idx="4294967295"/>
          </p:nvPr>
        </p:nvSpPr>
        <p:spPr>
          <a:xfrm>
            <a:off x="631156" y="5086476"/>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The Application</a:t>
            </a:r>
            <a:endParaRPr kumimoji="0" lang="en-US" sz="4397"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9E6C5811-78F4-6D10-3087-7ECBC787292B}"/>
              </a:ext>
            </a:extLst>
          </p:cNvPr>
          <p:cNvSpPr/>
          <p:nvPr/>
        </p:nvSpPr>
        <p:spPr>
          <a:xfrm>
            <a:off x="634575" y="5884914"/>
            <a:ext cx="10922000" cy="335012"/>
          </a:xfrm>
          <a:prstGeom prst="rect">
            <a:avLst/>
          </a:prstGeom>
          <a:noFill/>
          <a:ln/>
        </p:spPr>
        <p:txBody>
          <a:bodyPr wrap="square" lIns="0" tIns="0" rIns="0" bIns="0" rtlCol="0" anchor="b"/>
          <a:lstStyle/>
          <a:p>
            <a:pPr>
              <a:lnSpc>
                <a:spcPts val="2639"/>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Organizational Information &amp; Project Description</a:t>
            </a:r>
          </a:p>
        </p:txBody>
      </p:sp>
      <p:pic>
        <p:nvPicPr>
          <p:cNvPr id="5" name="Picture 4">
            <a:extLst>
              <a:ext uri="{FF2B5EF4-FFF2-40B4-BE49-F238E27FC236}">
                <a16:creationId xmlns:a16="http://schemas.microsoft.com/office/drawing/2014/main" id="{A2A9C008-1EDE-AF6A-AB8A-66B29D95E2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630964" y="560038"/>
            <a:ext cx="4617019" cy="1804129"/>
          </a:xfrm>
          <a:prstGeom prst="rect">
            <a:avLst/>
          </a:prstGeom>
        </p:spPr>
      </p:pic>
      <p:grpSp>
        <p:nvGrpSpPr>
          <p:cNvPr id="19" name="Group 18">
            <a:extLst>
              <a:ext uri="{FF2B5EF4-FFF2-40B4-BE49-F238E27FC236}">
                <a16:creationId xmlns:a16="http://schemas.microsoft.com/office/drawing/2014/main" id="{63EB7440-A24A-579B-B040-3F0E0DB233D1}"/>
              </a:ext>
              <a:ext uri="{C183D7F6-B498-43B3-948B-1728B52AA6E4}">
                <adec:decorative xmlns:adec="http://schemas.microsoft.com/office/drawing/2017/decorative" val="1"/>
              </a:ext>
            </a:extLst>
          </p:cNvPr>
          <p:cNvGrpSpPr>
            <a:grpSpLocks noGrp="1" noUngrp="1" noRot="1" noMove="1" noResize="1"/>
          </p:cNvGrpSpPr>
          <p:nvPr/>
        </p:nvGrpSpPr>
        <p:grpSpPr>
          <a:xfrm>
            <a:off x="6929968" y="-26894"/>
            <a:ext cx="5262033" cy="6884895"/>
            <a:chOff x="5197475" y="-20170"/>
            <a:chExt cx="3946525" cy="5163671"/>
          </a:xfrm>
        </p:grpSpPr>
        <p:sp>
          <p:nvSpPr>
            <p:cNvPr id="20" name="Rectangle 19">
              <a:extLst>
                <a:ext uri="{FF2B5EF4-FFF2-40B4-BE49-F238E27FC236}">
                  <a16:creationId xmlns:a16="http://schemas.microsoft.com/office/drawing/2014/main" id="{8CBE2C79-FF4A-A9F1-ED0C-DF7215CC3820}"/>
                </a:ext>
              </a:extLst>
            </p:cNvPr>
            <p:cNvSpPr>
              <a:spLocks noGrp="1" noRot="1" noMove="1" noResize="1" noEditPoints="1" noAdjustHandles="1" noChangeArrowheads="1" noChangeShapeType="1"/>
            </p:cNvSpPr>
            <p:nvPr/>
          </p:nvSpPr>
          <p:spPr>
            <a:xfrm>
              <a:off x="5198165" y="1"/>
              <a:ext cx="3945835" cy="5143500"/>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FA5A372A-F805-309A-D562-B7B7FA95737F}"/>
                </a:ext>
              </a:extLst>
            </p:cNvPr>
            <p:cNvSpPr>
              <a:spLocks noGrp="1" noRot="1" noMove="1" noResize="1" noEditPoints="1" noAdjustHandles="1" noChangeArrowheads="1" noChangeShapeType="1"/>
            </p:cNvSpPr>
            <p:nvPr/>
          </p:nvSpPr>
          <p:spPr>
            <a:xfrm>
              <a:off x="5198165" y="3609387"/>
              <a:ext cx="1398932" cy="1534112"/>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a:extLst>
                <a:ext uri="{FF2B5EF4-FFF2-40B4-BE49-F238E27FC236}">
                  <a16:creationId xmlns:a16="http://schemas.microsoft.com/office/drawing/2014/main" id="{F592D6AD-8DF1-B458-DDAC-BEDCF8C2FED8}"/>
                </a:ext>
              </a:extLst>
            </p:cNvPr>
            <p:cNvSpPr>
              <a:spLocks noGrp="1" noRot="1" noMove="1" noResize="1" noEditPoints="1" noAdjustHandles="1" noChangeArrowheads="1" noChangeShapeType="1"/>
            </p:cNvSpPr>
            <p:nvPr/>
          </p:nvSpPr>
          <p:spPr>
            <a:xfrm>
              <a:off x="7495693" y="3600689"/>
              <a:ext cx="714037" cy="1542810"/>
            </a:xfrm>
            <a:prstGeom prst="rect">
              <a:avLst/>
            </a:prstGeom>
            <a:solidFill>
              <a:srgbClr val="006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7F54948A-EE05-15B7-FFDA-B98F05290350}"/>
                </a:ext>
              </a:extLst>
            </p:cNvPr>
            <p:cNvSpPr>
              <a:spLocks noGrp="1" noRot="1" noMove="1" noResize="1" noEditPoints="1" noAdjustHandles="1" noChangeArrowheads="1" noChangeShapeType="1"/>
            </p:cNvSpPr>
            <p:nvPr/>
          </p:nvSpPr>
          <p:spPr>
            <a:xfrm>
              <a:off x="8209730" y="2080533"/>
              <a:ext cx="934270" cy="1518406"/>
            </a:xfrm>
            <a:prstGeom prst="rect">
              <a:avLst/>
            </a:prstGeom>
            <a:solidFill>
              <a:srgbClr val="F79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476877EC-A0A4-C532-DDBD-E3A32E80334B}"/>
                </a:ext>
              </a:extLst>
            </p:cNvPr>
            <p:cNvSpPr>
              <a:spLocks noGrp="1" noRot="1" noMove="1" noResize="1" noEditPoints="1" noAdjustHandles="1" noChangeArrowheads="1" noChangeShapeType="1"/>
            </p:cNvSpPr>
            <p:nvPr/>
          </p:nvSpPr>
          <p:spPr>
            <a:xfrm>
              <a:off x="6593593" y="2070430"/>
              <a:ext cx="903404" cy="1533947"/>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4">
              <a:extLst>
                <a:ext uri="{FF2B5EF4-FFF2-40B4-BE49-F238E27FC236}">
                  <a16:creationId xmlns:a16="http://schemas.microsoft.com/office/drawing/2014/main" id="{BF4E35AA-2CFE-4775-1B76-34478921772B}"/>
                </a:ext>
              </a:extLst>
            </p:cNvPr>
            <p:cNvSpPr>
              <a:spLocks noGrp="1" noRot="1" noMove="1" noResize="1" noEditPoints="1" noAdjustHandles="1" noChangeArrowheads="1" noChangeShapeType="1"/>
            </p:cNvSpPr>
            <p:nvPr/>
          </p:nvSpPr>
          <p:spPr>
            <a:xfrm>
              <a:off x="5197475" y="-20170"/>
              <a:ext cx="3009666" cy="2097264"/>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910643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03B63FD2-AD35-3E86-9F31-B829EA558F3F}"/>
              </a:ext>
            </a:extLst>
          </p:cNvPr>
          <p:cNvSpPr>
            <a:spLocks noGrp="1"/>
          </p:cNvSpPr>
          <p:nvPr>
            <p:ph type="title" idx="4294967295"/>
          </p:nvPr>
        </p:nvSpPr>
        <p:spPr>
          <a:xfrm>
            <a:off x="214062" y="-961397"/>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Organization information</a:t>
            </a:r>
            <a:endParaRPr kumimoji="0" lang="en-US" sz="4397"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4" name="Picture 3" descr="screenshot or the organization info page in OPAL. Info such as name, address, organiation EIN and UEI are required">
            <a:extLst>
              <a:ext uri="{FF2B5EF4-FFF2-40B4-BE49-F238E27FC236}">
                <a16:creationId xmlns:a16="http://schemas.microsoft.com/office/drawing/2014/main" id="{E51B35B8-A5D4-7801-71FA-C2FB3C2308FB}"/>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260" r="1954"/>
          <a:stretch>
            <a:fillRect/>
          </a:stretch>
        </p:blipFill>
        <p:spPr>
          <a:xfrm>
            <a:off x="1641764" y="793014"/>
            <a:ext cx="8749145" cy="5575786"/>
          </a:xfrm>
          <a:prstGeom prst="rect">
            <a:avLst/>
          </a:prstGeom>
          <a:effectLst/>
        </p:spPr>
      </p:pic>
    </p:spTree>
    <p:extLst>
      <p:ext uri="{BB962C8B-B14F-4D97-AF65-F5344CB8AC3E}">
        <p14:creationId xmlns:p14="http://schemas.microsoft.com/office/powerpoint/2010/main" val="4112414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a:extLst>
              <a:ext uri="{FF2B5EF4-FFF2-40B4-BE49-F238E27FC236}">
                <a16:creationId xmlns:a16="http://schemas.microsoft.com/office/drawing/2014/main" id="{40316EDF-E002-6583-B37D-5488FB50506B}"/>
              </a:ext>
            </a:extLst>
          </p:cNvPr>
          <p:cNvSpPr>
            <a:spLocks noGrp="1"/>
          </p:cNvSpPr>
          <p:nvPr>
            <p:ph type="title" idx="4294967295"/>
          </p:nvPr>
        </p:nvSpPr>
        <p:spPr>
          <a:xfrm>
            <a:off x="214062" y="-961397"/>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Organization finances</a:t>
            </a:r>
            <a:endParaRPr kumimoji="0" lang="en-US" sz="4397"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8" name="Picture 7" descr="Organization finace screen in OPAL. asking for hte last 3 years of org income and expense info ">
            <a:extLst>
              <a:ext uri="{FF2B5EF4-FFF2-40B4-BE49-F238E27FC236}">
                <a16:creationId xmlns:a16="http://schemas.microsoft.com/office/drawing/2014/main" id="{37A7B24C-D865-9CDF-B791-406F0A256384}"/>
              </a:ext>
            </a:extLst>
          </p:cNvPr>
          <p:cNvPicPr>
            <a:picLocks noChangeAspect="1"/>
          </p:cNvPicPr>
          <p:nvPr/>
        </p:nvPicPr>
        <p:blipFill>
          <a:blip r:embed="rId2"/>
          <a:stretch>
            <a:fillRect/>
          </a:stretch>
        </p:blipFill>
        <p:spPr>
          <a:xfrm>
            <a:off x="1266479" y="2521522"/>
            <a:ext cx="9632460" cy="3599105"/>
          </a:xfrm>
          <a:prstGeom prst="rect">
            <a:avLst/>
          </a:prstGeom>
        </p:spPr>
      </p:pic>
      <p:sp>
        <p:nvSpPr>
          <p:cNvPr id="3" name="TextBox 2">
            <a:extLst>
              <a:ext uri="{FF2B5EF4-FFF2-40B4-BE49-F238E27FC236}">
                <a16:creationId xmlns:a16="http://schemas.microsoft.com/office/drawing/2014/main" id="{BBD565DD-57CF-4CC6-843A-5B51A1E71FCC}"/>
              </a:ext>
              <a:ext uri="{C183D7F6-B498-43B3-948B-1728B52AA6E4}">
                <adec:decorative xmlns:adec="http://schemas.microsoft.com/office/drawing/2017/decorative" val="1"/>
              </a:ext>
            </a:extLst>
          </p:cNvPr>
          <p:cNvSpPr txBox="1"/>
          <p:nvPr/>
        </p:nvSpPr>
        <p:spPr>
          <a:xfrm>
            <a:off x="2972119" y="4328614"/>
            <a:ext cx="1982318" cy="276999"/>
          </a:xfrm>
          <a:prstGeom prst="rect">
            <a:avLst/>
          </a:prstGeom>
          <a:noFill/>
        </p:spPr>
        <p:txBody>
          <a:bodyPr wrap="square" lIns="91440" tIns="45720" rIns="91440" bIns="45720" rtlCol="0" anchor="t">
            <a:spAutoFit/>
          </a:bodyPr>
          <a:lstStyle/>
          <a:p>
            <a:r>
              <a:rPr lang="en-US" sz="1200">
                <a:highlight>
                  <a:srgbClr val="FFFF00"/>
                </a:highlight>
              </a:rPr>
              <a:t>&lt;last completed fiscal year&gt;</a:t>
            </a:r>
          </a:p>
        </p:txBody>
      </p:sp>
      <p:sp>
        <p:nvSpPr>
          <p:cNvPr id="6" name="TextBox 5">
            <a:extLst>
              <a:ext uri="{FF2B5EF4-FFF2-40B4-BE49-F238E27FC236}">
                <a16:creationId xmlns:a16="http://schemas.microsoft.com/office/drawing/2014/main" id="{8B2F9014-6A04-4998-B777-35B752CD05EE}"/>
              </a:ext>
              <a:ext uri="{C183D7F6-B498-43B3-948B-1728B52AA6E4}">
                <adec:decorative xmlns:adec="http://schemas.microsoft.com/office/drawing/2017/decorative" val="1"/>
              </a:ext>
            </a:extLst>
          </p:cNvPr>
          <p:cNvSpPr txBox="1"/>
          <p:nvPr/>
        </p:nvSpPr>
        <p:spPr>
          <a:xfrm>
            <a:off x="6096000" y="4313226"/>
            <a:ext cx="1743066" cy="307777"/>
          </a:xfrm>
          <a:prstGeom prst="rect">
            <a:avLst/>
          </a:prstGeom>
          <a:noFill/>
        </p:spPr>
        <p:txBody>
          <a:bodyPr wrap="square" lIns="91440" tIns="45720" rIns="91440" bIns="45720" rtlCol="0" anchor="t">
            <a:spAutoFit/>
          </a:bodyPr>
          <a:lstStyle/>
          <a:p>
            <a:r>
              <a:rPr lang="en-US" sz="1400">
                <a:highlight>
                  <a:srgbClr val="FFFF00"/>
                </a:highlight>
              </a:rPr>
              <a:t>&lt;current fiscal year&gt;</a:t>
            </a:r>
          </a:p>
        </p:txBody>
      </p:sp>
      <p:sp>
        <p:nvSpPr>
          <p:cNvPr id="7" name="TextBox 6">
            <a:extLst>
              <a:ext uri="{FF2B5EF4-FFF2-40B4-BE49-F238E27FC236}">
                <a16:creationId xmlns:a16="http://schemas.microsoft.com/office/drawing/2014/main" id="{4F0E25DF-E367-4397-8894-F1CFB3C3DCB2}"/>
              </a:ext>
              <a:ext uri="{C183D7F6-B498-43B3-948B-1728B52AA6E4}">
                <adec:decorative xmlns:adec="http://schemas.microsoft.com/office/drawing/2017/decorative" val="1"/>
              </a:ext>
            </a:extLst>
          </p:cNvPr>
          <p:cNvSpPr txBox="1"/>
          <p:nvPr/>
        </p:nvSpPr>
        <p:spPr>
          <a:xfrm>
            <a:off x="8916621" y="4158445"/>
            <a:ext cx="1428937" cy="461665"/>
          </a:xfrm>
          <a:prstGeom prst="rect">
            <a:avLst/>
          </a:prstGeom>
          <a:noFill/>
        </p:spPr>
        <p:txBody>
          <a:bodyPr wrap="square" lIns="91440" tIns="45720" rIns="91440" bIns="45720" rtlCol="0" anchor="t">
            <a:spAutoFit/>
          </a:bodyPr>
          <a:lstStyle/>
          <a:p>
            <a:pPr algn="ctr"/>
            <a:r>
              <a:rPr lang="en-US" sz="1200">
                <a:highlight>
                  <a:srgbClr val="FFFF00"/>
                </a:highlight>
              </a:rPr>
              <a:t>&lt;fiscal year funding will be spent&gt;</a:t>
            </a:r>
            <a:endParaRPr lang="en-US"/>
          </a:p>
        </p:txBody>
      </p:sp>
      <p:sp>
        <p:nvSpPr>
          <p:cNvPr id="2" name="Rectangular Callout 1">
            <a:extLst>
              <a:ext uri="{FF2B5EF4-FFF2-40B4-BE49-F238E27FC236}">
                <a16:creationId xmlns:a16="http://schemas.microsoft.com/office/drawing/2014/main" id="{1277D89F-53A1-2E5E-B661-ABABA7B1090F}"/>
              </a:ext>
            </a:extLst>
          </p:cNvPr>
          <p:cNvSpPr/>
          <p:nvPr/>
        </p:nvSpPr>
        <p:spPr>
          <a:xfrm>
            <a:off x="7418716" y="1311216"/>
            <a:ext cx="3950899" cy="1138686"/>
          </a:xfrm>
          <a:prstGeom prst="wedgeRectCallout">
            <a:avLst>
              <a:gd name="adj1" fmla="val 21848"/>
              <a:gd name="adj2" fmla="val 97379"/>
            </a:avLst>
          </a:prstGeom>
          <a:solidFill>
            <a:srgbClr val="99C2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n w="0">
                  <a:noFill/>
                </a:ln>
                <a:solidFill>
                  <a:schemeClr val="tx1"/>
                </a:solidFill>
              </a:rPr>
              <a:t>Remember to include an attached financial statement from your most recent completed fiscal year.</a:t>
            </a:r>
          </a:p>
        </p:txBody>
      </p:sp>
    </p:spTree>
    <p:extLst>
      <p:ext uri="{BB962C8B-B14F-4D97-AF65-F5344CB8AC3E}">
        <p14:creationId xmlns:p14="http://schemas.microsoft.com/office/powerpoint/2010/main" val="1759228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8E3A91CA-8A74-9496-B84C-F51627EA0C77}"/>
              </a:ext>
            </a:extLst>
          </p:cNvPr>
          <p:cNvSpPr>
            <a:spLocks noGrp="1"/>
          </p:cNvSpPr>
          <p:nvPr>
            <p:ph type="title" idx="4294967295"/>
          </p:nvPr>
        </p:nvSpPr>
        <p:spPr>
          <a:xfrm>
            <a:off x="214062" y="-961397"/>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0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Project description: application screenshot</a:t>
            </a:r>
            <a:endPar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4" name="Picture 3" descr="Project description question screen in OPAL">
            <a:extLst>
              <a:ext uri="{FF2B5EF4-FFF2-40B4-BE49-F238E27FC236}">
                <a16:creationId xmlns:a16="http://schemas.microsoft.com/office/drawing/2014/main" id="{420C688B-4106-262E-16EA-AE0CB88407AC}"/>
              </a:ext>
            </a:extLst>
          </p:cNvPr>
          <p:cNvPicPr>
            <a:picLocks noChangeAspect="1"/>
          </p:cNvPicPr>
          <p:nvPr/>
        </p:nvPicPr>
        <p:blipFill>
          <a:blip r:embed="rId2">
            <a:extLst>
              <a:ext uri="{28A0092B-C50C-407E-A947-70E740481C1C}">
                <a14:useLocalDpi xmlns:a14="http://schemas.microsoft.com/office/drawing/2010/main" val="0"/>
              </a:ext>
            </a:extLst>
          </a:blip>
          <a:srcRect b="81476"/>
          <a:stretch>
            <a:fillRect/>
          </a:stretch>
        </p:blipFill>
        <p:spPr>
          <a:xfrm>
            <a:off x="1190678" y="321661"/>
            <a:ext cx="6373655" cy="1143345"/>
          </a:xfrm>
          <a:prstGeom prst="rect">
            <a:avLst/>
          </a:prstGeom>
        </p:spPr>
      </p:pic>
      <p:pic>
        <p:nvPicPr>
          <p:cNvPr id="3" name="Picture 2" descr="Project narrative question sceen in OPAL">
            <a:extLst>
              <a:ext uri="{FF2B5EF4-FFF2-40B4-BE49-F238E27FC236}">
                <a16:creationId xmlns:a16="http://schemas.microsoft.com/office/drawing/2014/main" id="{304CD379-CAF5-C07C-8BB9-75FB6A5FEB65}"/>
              </a:ext>
            </a:extLst>
          </p:cNvPr>
          <p:cNvPicPr>
            <a:picLocks noChangeAspect="1"/>
          </p:cNvPicPr>
          <p:nvPr/>
        </p:nvPicPr>
        <p:blipFill>
          <a:blip r:embed="rId3"/>
          <a:stretch>
            <a:fillRect/>
          </a:stretch>
        </p:blipFill>
        <p:spPr>
          <a:xfrm>
            <a:off x="1369759" y="1533832"/>
            <a:ext cx="8764223" cy="5134692"/>
          </a:xfrm>
          <a:prstGeom prst="rect">
            <a:avLst/>
          </a:prstGeom>
        </p:spPr>
      </p:pic>
    </p:spTree>
    <p:extLst>
      <p:ext uri="{BB962C8B-B14F-4D97-AF65-F5344CB8AC3E}">
        <p14:creationId xmlns:p14="http://schemas.microsoft.com/office/powerpoint/2010/main" val="18019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D2C96-8A5B-9B7D-6F01-7004CA5DCDE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499B5C2-0FAE-C3C9-1692-D58F4C41B27B}"/>
              </a:ext>
            </a:extLst>
          </p:cNvPr>
          <p:cNvSpPr>
            <a:spLocks noGrp="1"/>
          </p:cNvSpPr>
          <p:nvPr>
            <p:ph type="title" idx="4294967295"/>
          </p:nvPr>
        </p:nvSpPr>
        <p:spPr>
          <a:xfrm>
            <a:off x="1588642" y="1254579"/>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Project Description</a:t>
            </a:r>
          </a:p>
        </p:txBody>
      </p:sp>
      <p:sp>
        <p:nvSpPr>
          <p:cNvPr id="4" name="Text 1">
            <a:extLst>
              <a:ext uri="{FF2B5EF4-FFF2-40B4-BE49-F238E27FC236}">
                <a16:creationId xmlns:a16="http://schemas.microsoft.com/office/drawing/2014/main" id="{0A6ECF14-C2D9-F493-2923-6D50AE8339B9}"/>
              </a:ext>
            </a:extLst>
          </p:cNvPr>
          <p:cNvSpPr/>
          <p:nvPr/>
        </p:nvSpPr>
        <p:spPr>
          <a:xfrm>
            <a:off x="1589138" y="2017152"/>
            <a:ext cx="9048751" cy="4042989"/>
          </a:xfrm>
          <a:prstGeom prst="rect">
            <a:avLst/>
          </a:prstGeom>
          <a:noFill/>
          <a:ln/>
        </p:spPr>
        <p:txBody>
          <a:bodyPr wrap="square" lIns="0" tIns="0" rIns="0" bIns="0" rtlCol="0" anchor="t"/>
          <a:lstStyle/>
          <a:p>
            <a:pPr>
              <a:lnSpc>
                <a:spcPct val="130000"/>
              </a:lnSpc>
            </a:pPr>
            <a:r>
              <a:rPr lang="en-US" b="1"/>
              <a:t>Project title or summary description</a:t>
            </a:r>
          </a:p>
          <a:p>
            <a:pPr marL="285750" indent="-285750">
              <a:lnSpc>
                <a:spcPct val="130000"/>
              </a:lnSpc>
              <a:buFont typeface="Arial" panose="020B0604020202020204" pitchFamily="34" charset="0"/>
              <a:buChar char="•"/>
            </a:pPr>
            <a:r>
              <a:rPr lang="en-US"/>
              <a:t>Why should the project be funded?</a:t>
            </a:r>
          </a:p>
          <a:p>
            <a:pPr marL="285750" indent="-285750">
              <a:lnSpc>
                <a:spcPct val="130000"/>
              </a:lnSpc>
              <a:buFont typeface="Arial" panose="020B0604020202020204" pitchFamily="34" charset="0"/>
              <a:buChar char="•"/>
            </a:pPr>
            <a:r>
              <a:rPr lang="en-US"/>
              <a:t>Include any community partnerships</a:t>
            </a:r>
          </a:p>
          <a:p>
            <a:pPr>
              <a:lnSpc>
                <a:spcPct val="130000"/>
              </a:lnSpc>
            </a:pPr>
            <a:endParaRPr lang="en-US"/>
          </a:p>
          <a:p>
            <a:pPr>
              <a:lnSpc>
                <a:spcPct val="130000"/>
              </a:lnSpc>
            </a:pPr>
            <a:r>
              <a:rPr lang="en-US" b="1"/>
              <a:t>Project Goals </a:t>
            </a:r>
          </a:p>
          <a:p>
            <a:pPr marL="285750" indent="-285750">
              <a:lnSpc>
                <a:spcPct val="130000"/>
              </a:lnSpc>
              <a:buFont typeface="Arial" panose="020B0604020202020204" pitchFamily="34" charset="0"/>
              <a:buChar char="•"/>
            </a:pPr>
            <a:r>
              <a:rPr lang="en-US"/>
              <a:t>What will participants learn or gain from the arts experience?  </a:t>
            </a:r>
          </a:p>
          <a:p>
            <a:pPr marL="285750" indent="-285750">
              <a:lnSpc>
                <a:spcPct val="130000"/>
              </a:lnSpc>
              <a:buFont typeface="Arial" panose="020B0604020202020204" pitchFamily="34" charset="0"/>
              <a:buChar char="•"/>
            </a:pPr>
            <a:r>
              <a:rPr lang="en-US"/>
              <a:t>How will the project impact the community? </a:t>
            </a:r>
          </a:p>
          <a:p>
            <a:pPr>
              <a:lnSpc>
                <a:spcPct val="130000"/>
              </a:lnSpc>
            </a:pPr>
            <a:endParaRPr lang="en-US"/>
          </a:p>
          <a:p>
            <a:pPr>
              <a:lnSpc>
                <a:spcPct val="130000"/>
              </a:lnSpc>
            </a:pPr>
            <a:endParaRPr lang="en-US"/>
          </a:p>
          <a:p>
            <a:pPr>
              <a:lnSpc>
                <a:spcPct val="130000"/>
              </a:lnSpc>
            </a:pPr>
            <a:endParaRPr lang="en-US"/>
          </a:p>
        </p:txBody>
      </p:sp>
      <p:sp>
        <p:nvSpPr>
          <p:cNvPr id="6" name="Shape 2">
            <a:extLst>
              <a:ext uri="{FF2B5EF4-FFF2-40B4-BE49-F238E27FC236}">
                <a16:creationId xmlns:a16="http://schemas.microsoft.com/office/drawing/2014/main" id="{44E090BA-3F43-7D38-E369-BB98755988AA}"/>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descr="North Carolina Arts Council and DNCR logos">
            <a:extLst>
              <a:ext uri="{FF2B5EF4-FFF2-40B4-BE49-F238E27FC236}">
                <a16:creationId xmlns:a16="http://schemas.microsoft.com/office/drawing/2014/main" id="{71684B88-4099-2C5E-B168-6416D94D425F}"/>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3927242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59572-4206-0258-DBAC-E31860EF4841}"/>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00BD82A0-A2B1-C0BE-7D07-76F7D6B8AC48}"/>
              </a:ext>
            </a:extLst>
          </p:cNvPr>
          <p:cNvSpPr>
            <a:spLocks noGrp="1"/>
          </p:cNvSpPr>
          <p:nvPr>
            <p:ph type="title" idx="4294967295"/>
          </p:nvPr>
        </p:nvSpPr>
        <p:spPr>
          <a:xfrm>
            <a:off x="1588642" y="1254579"/>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Audience and Location</a:t>
            </a:r>
          </a:p>
        </p:txBody>
      </p:sp>
      <p:sp>
        <p:nvSpPr>
          <p:cNvPr id="4" name="Text 1">
            <a:extLst>
              <a:ext uri="{FF2B5EF4-FFF2-40B4-BE49-F238E27FC236}">
                <a16:creationId xmlns:a16="http://schemas.microsoft.com/office/drawing/2014/main" id="{6DFD8DE6-7384-EDA0-5A7B-EBBBC54588C4}"/>
              </a:ext>
            </a:extLst>
          </p:cNvPr>
          <p:cNvSpPr/>
          <p:nvPr/>
        </p:nvSpPr>
        <p:spPr>
          <a:xfrm>
            <a:off x="1589138" y="2017152"/>
            <a:ext cx="9048751" cy="4042989"/>
          </a:xfrm>
          <a:prstGeom prst="rect">
            <a:avLst/>
          </a:prstGeom>
          <a:noFill/>
          <a:ln/>
        </p:spPr>
        <p:txBody>
          <a:bodyPr wrap="square" lIns="0" tIns="0" rIns="0" bIns="0" rtlCol="0" anchor="t"/>
          <a:lstStyle/>
          <a:p>
            <a:pPr>
              <a:lnSpc>
                <a:spcPct val="130000"/>
              </a:lnSpc>
            </a:pPr>
            <a:r>
              <a:rPr lang="en-US" b="1"/>
              <a:t>Description of intended audience or participants</a:t>
            </a:r>
          </a:p>
          <a:p>
            <a:pPr marL="285750" indent="-285750">
              <a:lnSpc>
                <a:spcPct val="130000"/>
              </a:lnSpc>
              <a:buFont typeface="Arial" panose="020B0604020202020204" pitchFamily="34" charset="0"/>
              <a:buChar char="•"/>
            </a:pPr>
            <a:r>
              <a:rPr lang="en-US"/>
              <a:t>Be specific: “We expect the community participation to be  200 adults and 300 middle-school-aged children, with approximately 64 percent Caucasian and 46 percent to be African  American.”</a:t>
            </a:r>
          </a:p>
          <a:p>
            <a:pPr>
              <a:lnSpc>
                <a:spcPct val="130000"/>
              </a:lnSpc>
            </a:pPr>
            <a:endParaRPr lang="en-US"/>
          </a:p>
          <a:p>
            <a:pPr>
              <a:lnSpc>
                <a:spcPct val="130000"/>
              </a:lnSpc>
            </a:pPr>
            <a:r>
              <a:rPr lang="en-US" b="1"/>
              <a:t>Location of project</a:t>
            </a:r>
          </a:p>
          <a:p>
            <a:pPr marL="285750" indent="-285750">
              <a:lnSpc>
                <a:spcPct val="130000"/>
              </a:lnSpc>
              <a:buFont typeface="Arial" panose="020B0604020202020204" pitchFamily="34" charset="0"/>
              <a:buChar char="•"/>
            </a:pPr>
            <a:r>
              <a:rPr lang="en-US"/>
              <a:t>Addresses</a:t>
            </a:r>
          </a:p>
          <a:p>
            <a:pPr>
              <a:lnSpc>
                <a:spcPct val="130000"/>
              </a:lnSpc>
            </a:pPr>
            <a:endParaRPr lang="en-US"/>
          </a:p>
          <a:p>
            <a:pPr>
              <a:lnSpc>
                <a:spcPct val="130000"/>
              </a:lnSpc>
            </a:pPr>
            <a:endParaRPr lang="en-US"/>
          </a:p>
          <a:p>
            <a:pPr>
              <a:lnSpc>
                <a:spcPct val="130000"/>
              </a:lnSpc>
            </a:pPr>
            <a:endParaRPr lang="en-US"/>
          </a:p>
        </p:txBody>
      </p:sp>
      <p:sp>
        <p:nvSpPr>
          <p:cNvPr id="6" name="Shape 2">
            <a:extLst>
              <a:ext uri="{FF2B5EF4-FFF2-40B4-BE49-F238E27FC236}">
                <a16:creationId xmlns:a16="http://schemas.microsoft.com/office/drawing/2014/main" id="{2F07DA3E-A0D0-E727-8D64-AAAD17B40FF9}"/>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descr="North Carolina Arts Council and DNCR logos">
            <a:extLst>
              <a:ext uri="{FF2B5EF4-FFF2-40B4-BE49-F238E27FC236}">
                <a16:creationId xmlns:a16="http://schemas.microsoft.com/office/drawing/2014/main" id="{B38BBC3F-20C3-0F46-FCE4-C63C12BA513B}"/>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289700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170D9-A0EE-DCD1-CD3D-BE132BFF537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F8928285-E3A8-AD61-7FC0-74032B34AE08}"/>
              </a:ext>
            </a:extLst>
          </p:cNvPr>
          <p:cNvSpPr>
            <a:spLocks noGrp="1"/>
          </p:cNvSpPr>
          <p:nvPr>
            <p:ph type="title" idx="4294967295"/>
          </p:nvPr>
        </p:nvSpPr>
        <p:spPr>
          <a:xfrm>
            <a:off x="1588642" y="1254579"/>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Activities and Artists</a:t>
            </a:r>
          </a:p>
        </p:txBody>
      </p:sp>
      <p:sp>
        <p:nvSpPr>
          <p:cNvPr id="4" name="Text 1">
            <a:extLst>
              <a:ext uri="{FF2B5EF4-FFF2-40B4-BE49-F238E27FC236}">
                <a16:creationId xmlns:a16="http://schemas.microsoft.com/office/drawing/2014/main" id="{585E453F-5181-F176-548D-30A48F7F0758}"/>
              </a:ext>
            </a:extLst>
          </p:cNvPr>
          <p:cNvSpPr/>
          <p:nvPr/>
        </p:nvSpPr>
        <p:spPr>
          <a:xfrm>
            <a:off x="1589138" y="2017152"/>
            <a:ext cx="9048751" cy="4042989"/>
          </a:xfrm>
          <a:prstGeom prst="rect">
            <a:avLst/>
          </a:prstGeom>
          <a:noFill/>
          <a:ln/>
        </p:spPr>
        <p:txBody>
          <a:bodyPr wrap="square" lIns="0" tIns="0" rIns="0" bIns="0" rtlCol="0" anchor="t"/>
          <a:lstStyle/>
          <a:p>
            <a:pPr>
              <a:lnSpc>
                <a:spcPct val="130000"/>
              </a:lnSpc>
            </a:pPr>
            <a:r>
              <a:rPr lang="en-US" b="1"/>
              <a:t>Description of Project activities</a:t>
            </a:r>
          </a:p>
          <a:p>
            <a:pPr>
              <a:lnSpc>
                <a:spcPct val="130000"/>
              </a:lnSpc>
            </a:pPr>
            <a:r>
              <a:rPr lang="en-US"/>
              <a:t>For example: Each art camp student will engage in a rotating schedule of visual and performing arts classes. This includes 20 hours a week of instruction, with at least 10 hours devoted to sculpture, drawing and painting and 10 hours to dance, theatre and musical instruction.  </a:t>
            </a:r>
          </a:p>
          <a:p>
            <a:pPr>
              <a:lnSpc>
                <a:spcPct val="130000"/>
              </a:lnSpc>
            </a:pPr>
            <a:endParaRPr lang="en-US"/>
          </a:p>
          <a:p>
            <a:pPr>
              <a:lnSpc>
                <a:spcPct val="130000"/>
              </a:lnSpc>
            </a:pPr>
            <a:r>
              <a:rPr lang="en-US" b="1"/>
              <a:t>Description of the artists involved</a:t>
            </a:r>
          </a:p>
          <a:p>
            <a:pPr marL="285750" indent="-285750">
              <a:lnSpc>
                <a:spcPct val="130000"/>
              </a:lnSpc>
              <a:buFont typeface="Arial" panose="020B0604020202020204" pitchFamily="34" charset="0"/>
              <a:buChar char="•"/>
            </a:pPr>
            <a:r>
              <a:rPr lang="en-US"/>
              <a:t>How they were chosen (include credentials in  narrative)</a:t>
            </a:r>
          </a:p>
          <a:p>
            <a:pPr marL="285750" indent="-285750">
              <a:lnSpc>
                <a:spcPct val="130000"/>
              </a:lnSpc>
              <a:buFont typeface="Arial" panose="020B0604020202020204" pitchFamily="34" charset="0"/>
              <a:buChar char="•"/>
            </a:pPr>
            <a:r>
              <a:rPr lang="en-US"/>
              <a:t>Rate of payment </a:t>
            </a:r>
          </a:p>
          <a:p>
            <a:pPr marL="285750" indent="-285750">
              <a:lnSpc>
                <a:spcPct val="130000"/>
              </a:lnSpc>
              <a:buFont typeface="Arial" panose="020B0604020202020204" pitchFamily="34" charset="0"/>
              <a:buChar char="•"/>
            </a:pPr>
            <a:r>
              <a:rPr lang="en-US"/>
              <a:t>If the artists have not been chosen yet, describe the process for choosing artists.</a:t>
            </a:r>
          </a:p>
          <a:p>
            <a:pPr>
              <a:lnSpc>
                <a:spcPct val="130000"/>
              </a:lnSpc>
            </a:pPr>
            <a:endParaRPr lang="en-US"/>
          </a:p>
          <a:p>
            <a:pPr>
              <a:lnSpc>
                <a:spcPct val="130000"/>
              </a:lnSpc>
            </a:pPr>
            <a:endParaRPr lang="en-US"/>
          </a:p>
          <a:p>
            <a:pPr>
              <a:lnSpc>
                <a:spcPct val="130000"/>
              </a:lnSpc>
            </a:pPr>
            <a:endParaRPr lang="en-US"/>
          </a:p>
        </p:txBody>
      </p:sp>
      <p:sp>
        <p:nvSpPr>
          <p:cNvPr id="6" name="Shape 2">
            <a:extLst>
              <a:ext uri="{FF2B5EF4-FFF2-40B4-BE49-F238E27FC236}">
                <a16:creationId xmlns:a16="http://schemas.microsoft.com/office/drawing/2014/main" id="{ECC1BA17-8DFD-87BE-8D81-76504FEA449E}"/>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descr="North Carolina Arts Council and DNCR logos">
            <a:extLst>
              <a:ext uri="{FF2B5EF4-FFF2-40B4-BE49-F238E27FC236}">
                <a16:creationId xmlns:a16="http://schemas.microsoft.com/office/drawing/2014/main" id="{B316EBA7-E704-BBBD-5AD4-65F34D10D095}"/>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4242919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25F81-33F1-A991-936F-971A898A5215}"/>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52D708BC-51BE-8271-36BB-1DD97266A333}"/>
              </a:ext>
            </a:extLst>
          </p:cNvPr>
          <p:cNvSpPr>
            <a:spLocks noGrp="1"/>
          </p:cNvSpPr>
          <p:nvPr>
            <p:ph type="title" idx="4294967295"/>
          </p:nvPr>
        </p:nvSpPr>
        <p:spPr>
          <a:xfrm>
            <a:off x="1588642" y="1254579"/>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Marketing and Evaluation</a:t>
            </a:r>
          </a:p>
        </p:txBody>
      </p:sp>
      <p:sp>
        <p:nvSpPr>
          <p:cNvPr id="4" name="Text 1">
            <a:extLst>
              <a:ext uri="{FF2B5EF4-FFF2-40B4-BE49-F238E27FC236}">
                <a16:creationId xmlns:a16="http://schemas.microsoft.com/office/drawing/2014/main" id="{41D768CE-B6E4-EB73-0467-0E8EB37AF4EE}"/>
              </a:ext>
            </a:extLst>
          </p:cNvPr>
          <p:cNvSpPr/>
          <p:nvPr/>
        </p:nvSpPr>
        <p:spPr>
          <a:xfrm>
            <a:off x="1589138" y="2017152"/>
            <a:ext cx="9048751" cy="4042989"/>
          </a:xfrm>
          <a:prstGeom prst="rect">
            <a:avLst/>
          </a:prstGeom>
          <a:noFill/>
          <a:ln/>
        </p:spPr>
        <p:txBody>
          <a:bodyPr wrap="square" lIns="0" tIns="0" rIns="0" bIns="0" rtlCol="0" anchor="t"/>
          <a:lstStyle/>
          <a:p>
            <a:pPr>
              <a:lnSpc>
                <a:spcPct val="130000"/>
              </a:lnSpc>
            </a:pPr>
            <a:r>
              <a:rPr lang="en-US" b="1"/>
              <a:t>How the project will be publicized and promoted</a:t>
            </a:r>
            <a:endParaRPr lang="en-US"/>
          </a:p>
          <a:p>
            <a:pPr marL="285750" indent="-285750">
              <a:lnSpc>
                <a:spcPct val="130000"/>
              </a:lnSpc>
              <a:buFont typeface="Arial" panose="020B0604020202020204" pitchFamily="34" charset="0"/>
              <a:buChar char="•"/>
            </a:pPr>
            <a:r>
              <a:rPr lang="en-US"/>
              <a:t>Specific outreach to include intended audience?</a:t>
            </a:r>
          </a:p>
          <a:p>
            <a:pPr marL="285750" indent="-285750">
              <a:lnSpc>
                <a:spcPct val="130000"/>
              </a:lnSpc>
              <a:buFont typeface="Arial" panose="020B0604020202020204" pitchFamily="34" charset="0"/>
              <a:buChar char="•"/>
            </a:pPr>
            <a:r>
              <a:rPr lang="en-US"/>
              <a:t>Community Partner’s newsletters?</a:t>
            </a:r>
          </a:p>
          <a:p>
            <a:pPr marL="285750" indent="-285750">
              <a:lnSpc>
                <a:spcPct val="130000"/>
              </a:lnSpc>
              <a:buFont typeface="Arial" panose="020B0604020202020204" pitchFamily="34" charset="0"/>
              <a:buChar char="•"/>
            </a:pPr>
            <a:r>
              <a:rPr lang="en-US"/>
              <a:t>Press releases, website, advertising, PSAs</a:t>
            </a:r>
          </a:p>
          <a:p>
            <a:pPr>
              <a:lnSpc>
                <a:spcPct val="130000"/>
              </a:lnSpc>
            </a:pPr>
            <a:endParaRPr lang="en-US"/>
          </a:p>
          <a:p>
            <a:pPr>
              <a:lnSpc>
                <a:spcPct val="130000"/>
              </a:lnSpc>
            </a:pPr>
            <a:r>
              <a:rPr lang="en-US" b="1"/>
              <a:t>How will the project be evaluated?</a:t>
            </a:r>
            <a:endParaRPr lang="en-US"/>
          </a:p>
          <a:p>
            <a:pPr marL="285750" indent="-285750">
              <a:lnSpc>
                <a:spcPct val="130000"/>
              </a:lnSpc>
              <a:buFont typeface="Arial" panose="020B0604020202020204" pitchFamily="34" charset="0"/>
              <a:buChar char="•"/>
            </a:pPr>
            <a:r>
              <a:rPr lang="en-US"/>
              <a:t>Surveys? Participant feedback?</a:t>
            </a:r>
          </a:p>
          <a:p>
            <a:pPr marL="285750" indent="-285750">
              <a:lnSpc>
                <a:spcPct val="130000"/>
              </a:lnSpc>
              <a:buFont typeface="Arial" panose="020B0604020202020204" pitchFamily="34" charset="0"/>
              <a:buChar char="•"/>
            </a:pPr>
            <a:r>
              <a:rPr lang="en-US"/>
              <a:t>Revenue?</a:t>
            </a:r>
          </a:p>
          <a:p>
            <a:pPr marL="285750" indent="-285750">
              <a:lnSpc>
                <a:spcPct val="130000"/>
              </a:lnSpc>
              <a:buFont typeface="Arial" panose="020B0604020202020204" pitchFamily="34" charset="0"/>
              <a:buChar char="•"/>
            </a:pPr>
            <a:r>
              <a:rPr lang="en-US"/>
              <a:t>Community Impact?</a:t>
            </a:r>
          </a:p>
          <a:p>
            <a:pPr>
              <a:lnSpc>
                <a:spcPct val="130000"/>
              </a:lnSpc>
            </a:pPr>
            <a:endParaRPr lang="en-US"/>
          </a:p>
          <a:p>
            <a:pPr>
              <a:lnSpc>
                <a:spcPct val="130000"/>
              </a:lnSpc>
            </a:pPr>
            <a:endParaRPr lang="en-US"/>
          </a:p>
          <a:p>
            <a:pPr>
              <a:lnSpc>
                <a:spcPct val="130000"/>
              </a:lnSpc>
            </a:pPr>
            <a:endParaRPr lang="en-US"/>
          </a:p>
        </p:txBody>
      </p:sp>
      <p:sp>
        <p:nvSpPr>
          <p:cNvPr id="6" name="Shape 2">
            <a:extLst>
              <a:ext uri="{FF2B5EF4-FFF2-40B4-BE49-F238E27FC236}">
                <a16:creationId xmlns:a16="http://schemas.microsoft.com/office/drawing/2014/main" id="{FB53B7B8-8AF0-3402-DA16-18333E7BBBCA}"/>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descr="North Carolina Arts Council and DNCR logos">
            <a:extLst>
              <a:ext uri="{FF2B5EF4-FFF2-40B4-BE49-F238E27FC236}">
                <a16:creationId xmlns:a16="http://schemas.microsoft.com/office/drawing/2014/main" id="{CDBDA1A7-59F8-9913-85E2-62304986453C}"/>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2753523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a:extLst>
              <a:ext uri="{FF2B5EF4-FFF2-40B4-BE49-F238E27FC236}">
                <a16:creationId xmlns:a16="http://schemas.microsoft.com/office/drawing/2014/main" id="{100E3641-CEB8-EAD8-F0CF-23A92A42243E}"/>
              </a:ext>
            </a:extLst>
          </p:cNvPr>
          <p:cNvSpPr>
            <a:spLocks noGrp="1"/>
          </p:cNvSpPr>
          <p:nvPr>
            <p:ph type="title" idx="4294967295"/>
          </p:nvPr>
        </p:nvSpPr>
        <p:spPr>
          <a:xfrm>
            <a:off x="214062" y="-961397"/>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0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Project budget: application screenshot</a:t>
            </a:r>
            <a:endPar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2" descr="Project budget screen in OPA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591" y="721289"/>
            <a:ext cx="10400066" cy="5489729"/>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46443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a:extLst>
              <a:ext uri="{FF2B5EF4-FFF2-40B4-BE49-F238E27FC236}">
                <a16:creationId xmlns:a16="http://schemas.microsoft.com/office/drawing/2014/main" id="{5D79706C-C382-88D4-FA46-4C2B0ADA892C}"/>
              </a:ext>
            </a:extLst>
          </p:cNvPr>
          <p:cNvSpPr>
            <a:spLocks noGrp="1"/>
          </p:cNvSpPr>
          <p:nvPr>
            <p:ph type="title" idx="4294967295"/>
          </p:nvPr>
        </p:nvSpPr>
        <p:spPr>
          <a:xfrm>
            <a:off x="214062" y="-961397"/>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0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Project income: application screenshot</a:t>
            </a:r>
            <a:endPar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2" name="Picture 1" descr="Project info screen in OPAL">
            <a:extLst>
              <a:ext uri="{FF2B5EF4-FFF2-40B4-BE49-F238E27FC236}">
                <a16:creationId xmlns:a16="http://schemas.microsoft.com/office/drawing/2014/main" id="{4376BDBC-68A1-9CED-8578-5376BF8620A6}"/>
              </a:ext>
            </a:extLst>
          </p:cNvPr>
          <p:cNvPicPr>
            <a:picLocks noChangeAspect="1"/>
          </p:cNvPicPr>
          <p:nvPr/>
        </p:nvPicPr>
        <p:blipFill>
          <a:blip r:embed="rId2"/>
          <a:stretch>
            <a:fillRect/>
          </a:stretch>
        </p:blipFill>
        <p:spPr>
          <a:xfrm>
            <a:off x="2241176" y="586029"/>
            <a:ext cx="7637930" cy="573983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31861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22FA-7ADE-4AAD-D069-0D84BB346147}"/>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AF8FB22E-D71D-60E2-AE37-06BB7AA3022E}"/>
              </a:ext>
              <a:ext uri="{C183D7F6-B498-43B3-948B-1728B52AA6E4}">
                <adec:decorative xmlns:adec="http://schemas.microsoft.com/office/drawing/2017/decorative" val="1"/>
              </a:ext>
            </a:extLst>
          </p:cNvPr>
          <p:cNvGrpSpPr/>
          <p:nvPr/>
        </p:nvGrpSpPr>
        <p:grpSpPr>
          <a:xfrm>
            <a:off x="6929968" y="-26893"/>
            <a:ext cx="5262033" cy="6884895"/>
            <a:chOff x="5197475" y="-20170"/>
            <a:chExt cx="3946525" cy="5163671"/>
          </a:xfrm>
        </p:grpSpPr>
        <p:sp>
          <p:nvSpPr>
            <p:cNvPr id="6" name="Rectangle 5">
              <a:extLst>
                <a:ext uri="{FF2B5EF4-FFF2-40B4-BE49-F238E27FC236}">
                  <a16:creationId xmlns:a16="http://schemas.microsoft.com/office/drawing/2014/main" id="{51673C2E-6BBF-673E-1F36-244AF8CB5EB4}"/>
                </a:ext>
              </a:extLst>
            </p:cNvPr>
            <p:cNvSpPr>
              <a:spLocks/>
            </p:cNvSpPr>
            <p:nvPr/>
          </p:nvSpPr>
          <p:spPr>
            <a:xfrm>
              <a:off x="5198165" y="1"/>
              <a:ext cx="3945835" cy="5143500"/>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CBB6C166-CEE2-17FE-B729-2D146F134E82}"/>
                </a:ext>
              </a:extLst>
            </p:cNvPr>
            <p:cNvSpPr>
              <a:spLocks/>
            </p:cNvSpPr>
            <p:nvPr/>
          </p:nvSpPr>
          <p:spPr>
            <a:xfrm>
              <a:off x="5198165" y="3609387"/>
              <a:ext cx="1398932" cy="1534112"/>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51071246-9F8F-A0EA-4AAF-BD8876C1AD11}"/>
                </a:ext>
              </a:extLst>
            </p:cNvPr>
            <p:cNvSpPr>
              <a:spLocks/>
            </p:cNvSpPr>
            <p:nvPr/>
          </p:nvSpPr>
          <p:spPr>
            <a:xfrm>
              <a:off x="7495693" y="3600689"/>
              <a:ext cx="714037" cy="1542810"/>
            </a:xfrm>
            <a:prstGeom prst="rect">
              <a:avLst/>
            </a:prstGeom>
            <a:solidFill>
              <a:srgbClr val="006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BC97957D-A3AA-89BA-B5BB-7BA75F509BD8}"/>
                </a:ext>
              </a:extLst>
            </p:cNvPr>
            <p:cNvSpPr>
              <a:spLocks/>
            </p:cNvSpPr>
            <p:nvPr/>
          </p:nvSpPr>
          <p:spPr>
            <a:xfrm>
              <a:off x="8209730" y="2080533"/>
              <a:ext cx="934270" cy="1518406"/>
            </a:xfrm>
            <a:prstGeom prst="rect">
              <a:avLst/>
            </a:prstGeom>
            <a:solidFill>
              <a:srgbClr val="F79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F0D2B925-9911-D338-A338-6F8ABC331C97}"/>
                </a:ext>
              </a:extLst>
            </p:cNvPr>
            <p:cNvSpPr>
              <a:spLocks/>
            </p:cNvSpPr>
            <p:nvPr/>
          </p:nvSpPr>
          <p:spPr>
            <a:xfrm>
              <a:off x="6593593" y="2070430"/>
              <a:ext cx="903404" cy="1533947"/>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8B081E69-631C-58BB-3A5D-162F4FE3C34A}"/>
                </a:ext>
              </a:extLst>
            </p:cNvPr>
            <p:cNvSpPr>
              <a:spLocks/>
            </p:cNvSpPr>
            <p:nvPr/>
          </p:nvSpPr>
          <p:spPr>
            <a:xfrm>
              <a:off x="5197475" y="-20170"/>
              <a:ext cx="3009666" cy="2097264"/>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 name="Text 1">
            <a:extLst>
              <a:ext uri="{FF2B5EF4-FFF2-40B4-BE49-F238E27FC236}">
                <a16:creationId xmlns:a16="http://schemas.microsoft.com/office/drawing/2014/main" id="{ED6EC54C-D7E1-0AA3-0FC8-4FF3ECA1127E}"/>
              </a:ext>
            </a:extLst>
          </p:cNvPr>
          <p:cNvSpPr>
            <a:spLocks noGrp="1"/>
          </p:cNvSpPr>
          <p:nvPr>
            <p:ph type="title" idx="4294967295"/>
          </p:nvPr>
        </p:nvSpPr>
        <p:spPr>
          <a:xfrm>
            <a:off x="631156" y="5086476"/>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Evaluation</a:t>
            </a:r>
            <a:endParaRPr kumimoji="0" lang="en-US" sz="4397"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FDCD572C-7612-7BF9-E3C9-ADFE7E446B16}"/>
              </a:ext>
            </a:extLst>
          </p:cNvPr>
          <p:cNvSpPr/>
          <p:nvPr/>
        </p:nvSpPr>
        <p:spPr>
          <a:xfrm>
            <a:off x="634575" y="5884914"/>
            <a:ext cx="10922000" cy="335012"/>
          </a:xfrm>
          <a:prstGeom prst="rect">
            <a:avLst/>
          </a:prstGeom>
          <a:noFill/>
          <a:ln/>
        </p:spPr>
        <p:txBody>
          <a:bodyPr wrap="square" lIns="0" tIns="0" rIns="0" bIns="0" rtlCol="0" anchor="b"/>
          <a:lstStyle/>
          <a:p>
            <a:pPr>
              <a:lnSpc>
                <a:spcPts val="2639"/>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How Applications are Evaluated</a:t>
            </a:r>
          </a:p>
        </p:txBody>
      </p:sp>
      <p:pic>
        <p:nvPicPr>
          <p:cNvPr id="5" name="Picture 4">
            <a:extLst>
              <a:ext uri="{FF2B5EF4-FFF2-40B4-BE49-F238E27FC236}">
                <a16:creationId xmlns:a16="http://schemas.microsoft.com/office/drawing/2014/main" id="{9518AE5D-662E-5CDC-7EAB-AB67B28A5F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630964" y="560038"/>
            <a:ext cx="4617019" cy="1804129"/>
          </a:xfrm>
          <a:prstGeom prst="rect">
            <a:avLst/>
          </a:prstGeom>
        </p:spPr>
      </p:pic>
      <p:grpSp>
        <p:nvGrpSpPr>
          <p:cNvPr id="19" name="Group 18">
            <a:extLst>
              <a:ext uri="{FF2B5EF4-FFF2-40B4-BE49-F238E27FC236}">
                <a16:creationId xmlns:a16="http://schemas.microsoft.com/office/drawing/2014/main" id="{15539093-AB98-57B6-34B8-8E3263DB8166}"/>
              </a:ext>
              <a:ext uri="{C183D7F6-B498-43B3-948B-1728B52AA6E4}">
                <adec:decorative xmlns:adec="http://schemas.microsoft.com/office/drawing/2017/decorative" val="1"/>
              </a:ext>
            </a:extLst>
          </p:cNvPr>
          <p:cNvGrpSpPr>
            <a:grpSpLocks noGrp="1" noUngrp="1" noRot="1" noMove="1" noResize="1"/>
          </p:cNvGrpSpPr>
          <p:nvPr/>
        </p:nvGrpSpPr>
        <p:grpSpPr>
          <a:xfrm>
            <a:off x="6929968" y="-26894"/>
            <a:ext cx="5262033" cy="6884895"/>
            <a:chOff x="5197475" y="-20170"/>
            <a:chExt cx="3946525" cy="5163671"/>
          </a:xfrm>
        </p:grpSpPr>
        <p:sp>
          <p:nvSpPr>
            <p:cNvPr id="20" name="Rectangle 19">
              <a:extLst>
                <a:ext uri="{FF2B5EF4-FFF2-40B4-BE49-F238E27FC236}">
                  <a16:creationId xmlns:a16="http://schemas.microsoft.com/office/drawing/2014/main" id="{E0A633BD-A838-403C-4D3A-93FA98C31662}"/>
                </a:ext>
              </a:extLst>
            </p:cNvPr>
            <p:cNvSpPr>
              <a:spLocks noGrp="1" noRot="1" noMove="1" noResize="1" noEditPoints="1" noAdjustHandles="1" noChangeArrowheads="1" noChangeShapeType="1"/>
            </p:cNvSpPr>
            <p:nvPr/>
          </p:nvSpPr>
          <p:spPr>
            <a:xfrm>
              <a:off x="5198165" y="1"/>
              <a:ext cx="3945835" cy="5143500"/>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730240A8-3EC5-BB8F-88D9-020A748C8FA1}"/>
                </a:ext>
              </a:extLst>
            </p:cNvPr>
            <p:cNvSpPr>
              <a:spLocks noGrp="1" noRot="1" noMove="1" noResize="1" noEditPoints="1" noAdjustHandles="1" noChangeArrowheads="1" noChangeShapeType="1"/>
            </p:cNvSpPr>
            <p:nvPr/>
          </p:nvSpPr>
          <p:spPr>
            <a:xfrm>
              <a:off x="5198165" y="3609387"/>
              <a:ext cx="1398932" cy="1534112"/>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a:extLst>
                <a:ext uri="{FF2B5EF4-FFF2-40B4-BE49-F238E27FC236}">
                  <a16:creationId xmlns:a16="http://schemas.microsoft.com/office/drawing/2014/main" id="{9DFFE452-AE24-346B-589B-A899B62A36C7}"/>
                </a:ext>
              </a:extLst>
            </p:cNvPr>
            <p:cNvSpPr>
              <a:spLocks noGrp="1" noRot="1" noMove="1" noResize="1" noEditPoints="1" noAdjustHandles="1" noChangeArrowheads="1" noChangeShapeType="1"/>
            </p:cNvSpPr>
            <p:nvPr/>
          </p:nvSpPr>
          <p:spPr>
            <a:xfrm>
              <a:off x="7495693" y="3600689"/>
              <a:ext cx="714037" cy="1542810"/>
            </a:xfrm>
            <a:prstGeom prst="rect">
              <a:avLst/>
            </a:prstGeom>
            <a:solidFill>
              <a:srgbClr val="006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731364E3-42BC-C6CE-286A-0840D2561AC3}"/>
                </a:ext>
              </a:extLst>
            </p:cNvPr>
            <p:cNvSpPr>
              <a:spLocks noGrp="1" noRot="1" noMove="1" noResize="1" noEditPoints="1" noAdjustHandles="1" noChangeArrowheads="1" noChangeShapeType="1"/>
            </p:cNvSpPr>
            <p:nvPr/>
          </p:nvSpPr>
          <p:spPr>
            <a:xfrm>
              <a:off x="8209730" y="2080533"/>
              <a:ext cx="934270" cy="1518406"/>
            </a:xfrm>
            <a:prstGeom prst="rect">
              <a:avLst/>
            </a:prstGeom>
            <a:solidFill>
              <a:srgbClr val="F79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2496D035-D95B-7E36-23CB-4E4976745610}"/>
                </a:ext>
              </a:extLst>
            </p:cNvPr>
            <p:cNvSpPr>
              <a:spLocks noGrp="1" noRot="1" noMove="1" noResize="1" noEditPoints="1" noAdjustHandles="1" noChangeArrowheads="1" noChangeShapeType="1"/>
            </p:cNvSpPr>
            <p:nvPr/>
          </p:nvSpPr>
          <p:spPr>
            <a:xfrm>
              <a:off x="6593593" y="2070430"/>
              <a:ext cx="903404" cy="1533947"/>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4">
              <a:extLst>
                <a:ext uri="{FF2B5EF4-FFF2-40B4-BE49-F238E27FC236}">
                  <a16:creationId xmlns:a16="http://schemas.microsoft.com/office/drawing/2014/main" id="{8B20ED79-3DB9-DD1A-9421-6E3BB2134E60}"/>
                </a:ext>
              </a:extLst>
            </p:cNvPr>
            <p:cNvSpPr>
              <a:spLocks noGrp="1" noRot="1" noMove="1" noResize="1" noEditPoints="1" noAdjustHandles="1" noChangeArrowheads="1" noChangeShapeType="1"/>
            </p:cNvSpPr>
            <p:nvPr/>
          </p:nvSpPr>
          <p:spPr>
            <a:xfrm>
              <a:off x="5197475" y="-20170"/>
              <a:ext cx="3009666" cy="2097264"/>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3589655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70C21-2F79-5089-3FE6-CA6DE6036C73}"/>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AC4643CC-ECA2-5DA6-1328-5C64AE83416E}"/>
              </a:ext>
            </a:extLst>
          </p:cNvPr>
          <p:cNvSpPr/>
          <p:nvPr/>
        </p:nvSpPr>
        <p:spPr>
          <a:xfrm>
            <a:off x="6476515" y="637033"/>
            <a:ext cx="5080000" cy="325091"/>
          </a:xfrm>
          <a:prstGeom prst="rect">
            <a:avLst/>
          </a:prstGeom>
          <a:noFill/>
          <a:ln/>
        </p:spPr>
        <p:txBody>
          <a:bodyPr wrap="square" lIns="0" tIns="0" rIns="0" bIns="0" rtlCol="0" anchor="t"/>
          <a:lstStyle/>
          <a:p>
            <a:pPr>
              <a:lnSpc>
                <a:spcPts val="2560"/>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Evaluation</a:t>
            </a:r>
            <a:endParaRPr lang="en-US" sz="1600">
              <a:solidFill>
                <a:srgbClr val="006893"/>
              </a:solidFill>
            </a:endParaRPr>
          </a:p>
        </p:txBody>
      </p:sp>
      <p:sp>
        <p:nvSpPr>
          <p:cNvPr id="3" name="Text 0">
            <a:extLst>
              <a:ext uri="{FF2B5EF4-FFF2-40B4-BE49-F238E27FC236}">
                <a16:creationId xmlns:a16="http://schemas.microsoft.com/office/drawing/2014/main" id="{8B04302F-B5E8-BF1F-373F-EF0D26F26AD2}"/>
              </a:ext>
            </a:extLst>
          </p:cNvPr>
          <p:cNvSpPr>
            <a:spLocks noGrp="1"/>
          </p:cNvSpPr>
          <p:nvPr>
            <p:ph type="title" idx="4294967295"/>
          </p:nvPr>
        </p:nvSpPr>
        <p:spPr>
          <a:xfrm>
            <a:off x="6479116" y="1081803"/>
            <a:ext cx="5080000" cy="3962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Subgrant Panels</a:t>
            </a:r>
          </a:p>
        </p:txBody>
      </p:sp>
      <p:sp>
        <p:nvSpPr>
          <p:cNvPr id="5" name="Text 2">
            <a:extLst>
              <a:ext uri="{FF2B5EF4-FFF2-40B4-BE49-F238E27FC236}">
                <a16:creationId xmlns:a16="http://schemas.microsoft.com/office/drawing/2014/main" id="{396F2E28-9FF4-3697-CA8E-C120E14D16FC}"/>
              </a:ext>
            </a:extLst>
          </p:cNvPr>
          <p:cNvSpPr/>
          <p:nvPr/>
        </p:nvSpPr>
        <p:spPr>
          <a:xfrm>
            <a:off x="6476166" y="2278251"/>
            <a:ext cx="5079901" cy="3945431"/>
          </a:xfrm>
          <a:prstGeom prst="rect">
            <a:avLst/>
          </a:prstGeom>
          <a:noFill/>
          <a:ln/>
        </p:spPr>
        <p:txBody>
          <a:bodyPr wrap="square" lIns="0" tIns="0" rIns="0" bIns="0" rtlCol="0" anchor="b"/>
          <a:lstStyle/>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Panel of community members review each grant</a:t>
            </a: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a:ea typeface="Lato"/>
                <a:cs typeface="Arial"/>
              </a:rPr>
              <a:t>Decisions are made on the quality of the grant application, not on their relationship with or knowledge of the organization</a:t>
            </a: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Panelists review overall completeness of the grant and score applications on specific criteria</a:t>
            </a:r>
          </a:p>
        </p:txBody>
      </p:sp>
      <p:sp>
        <p:nvSpPr>
          <p:cNvPr id="8" name="Shape 3">
            <a:extLst>
              <a:ext uri="{FF2B5EF4-FFF2-40B4-BE49-F238E27FC236}">
                <a16:creationId xmlns:a16="http://schemas.microsoft.com/office/drawing/2014/main" id="{84B4844F-D6FD-1129-8439-B92003E0E9A4}"/>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7" name="Picture 6">
            <a:extLst>
              <a:ext uri="{FF2B5EF4-FFF2-40B4-BE49-F238E27FC236}">
                <a16:creationId xmlns:a16="http://schemas.microsoft.com/office/drawing/2014/main" id="{F70D7909-E05F-F40E-6E9E-048B0E7C53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pic>
        <p:nvPicPr>
          <p:cNvPr id="6" name="Image 0">
            <a:extLst>
              <a:ext uri="{FF2B5EF4-FFF2-40B4-BE49-F238E27FC236}">
                <a16:creationId xmlns:a16="http://schemas.microsoft.com/office/drawing/2014/main" id="{05433583-851A-DD87-D500-F0403888A30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19033" r="20315"/>
          <a:stretch>
            <a:fillRect/>
          </a:stretch>
        </p:blipFill>
        <p:spPr>
          <a:xfrm>
            <a:off x="1" y="0"/>
            <a:ext cx="6071492" cy="6681939"/>
          </a:xfrm>
          <a:prstGeom prst="rect">
            <a:avLst/>
          </a:prstGeom>
        </p:spPr>
      </p:pic>
    </p:spTree>
    <p:extLst>
      <p:ext uri="{BB962C8B-B14F-4D97-AF65-F5344CB8AC3E}">
        <p14:creationId xmlns:p14="http://schemas.microsoft.com/office/powerpoint/2010/main" val="102428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0789A-94BA-093E-16FE-6008EE260230}"/>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2BFC0D97-B4B0-7986-6571-B9228817E4FB}"/>
              </a:ext>
            </a:extLst>
          </p:cNvPr>
          <p:cNvSpPr/>
          <p:nvPr/>
        </p:nvSpPr>
        <p:spPr>
          <a:xfrm>
            <a:off x="6476515" y="637033"/>
            <a:ext cx="5080000" cy="325091"/>
          </a:xfrm>
          <a:prstGeom prst="rect">
            <a:avLst/>
          </a:prstGeom>
          <a:noFill/>
          <a:ln/>
        </p:spPr>
        <p:txBody>
          <a:bodyPr wrap="square" lIns="0" tIns="0" rIns="0" bIns="0" rtlCol="0" anchor="t"/>
          <a:lstStyle/>
          <a:p>
            <a:pPr>
              <a:lnSpc>
                <a:spcPts val="2560"/>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Evaluation</a:t>
            </a:r>
            <a:endParaRPr lang="en-US" sz="1600">
              <a:solidFill>
                <a:srgbClr val="006893"/>
              </a:solidFill>
            </a:endParaRPr>
          </a:p>
        </p:txBody>
      </p:sp>
      <p:sp>
        <p:nvSpPr>
          <p:cNvPr id="3" name="Text 0">
            <a:extLst>
              <a:ext uri="{FF2B5EF4-FFF2-40B4-BE49-F238E27FC236}">
                <a16:creationId xmlns:a16="http://schemas.microsoft.com/office/drawing/2014/main" id="{38A8F8A5-572F-B571-83E6-92A1F4E5E17B}"/>
              </a:ext>
            </a:extLst>
          </p:cNvPr>
          <p:cNvSpPr>
            <a:spLocks noGrp="1"/>
          </p:cNvSpPr>
          <p:nvPr>
            <p:ph type="title" idx="4294967295"/>
          </p:nvPr>
        </p:nvSpPr>
        <p:spPr>
          <a:xfrm>
            <a:off x="6479116" y="1081803"/>
            <a:ext cx="5080000" cy="3962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Criteria</a:t>
            </a:r>
          </a:p>
        </p:txBody>
      </p:sp>
      <p:sp>
        <p:nvSpPr>
          <p:cNvPr id="5" name="Text 2">
            <a:extLst>
              <a:ext uri="{FF2B5EF4-FFF2-40B4-BE49-F238E27FC236}">
                <a16:creationId xmlns:a16="http://schemas.microsoft.com/office/drawing/2014/main" id="{49B05408-2BDF-13DD-766E-70B0CB198B72}"/>
              </a:ext>
            </a:extLst>
          </p:cNvPr>
          <p:cNvSpPr/>
          <p:nvPr/>
        </p:nvSpPr>
        <p:spPr>
          <a:xfrm>
            <a:off x="6476166" y="2278251"/>
            <a:ext cx="5079901" cy="3945431"/>
          </a:xfrm>
          <a:prstGeom prst="rect">
            <a:avLst/>
          </a:prstGeom>
          <a:noFill/>
          <a:ln/>
        </p:spPr>
        <p:txBody>
          <a:bodyPr wrap="square" lIns="0" tIns="0" rIns="0" bIns="0" rtlCol="0" anchor="b"/>
          <a:lstStyle/>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Artistic quality of the proposed project</a:t>
            </a: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Community impact of project or program</a:t>
            </a:r>
          </a:p>
          <a:p>
            <a:pPr marL="285750" indent="-285750">
              <a:lnSpc>
                <a:spcPct val="130000"/>
              </a:lnSpc>
              <a:spcAft>
                <a:spcPts val="1200"/>
              </a:spcAft>
              <a:buFont typeface="Arial" panose="020B0604020202020204" pitchFamily="34" charset="0"/>
              <a:buChar char="•"/>
            </a:pPr>
            <a:r>
              <a:rPr lang="en-US" kern="0" spc="-16">
                <a:solidFill>
                  <a:srgbClr val="006893"/>
                </a:solidFill>
                <a:latin typeface="Arial" panose="020B0604020202020204" pitchFamily="34" charset="0"/>
                <a:ea typeface="Lato" pitchFamily="34" charset="-122"/>
                <a:cs typeface="Arial" panose="020B0604020202020204" pitchFamily="34" charset="0"/>
              </a:rPr>
              <a:t>Ability to plan and implement project</a:t>
            </a:r>
          </a:p>
          <a:p>
            <a:pPr marL="285750" indent="-285750">
              <a:lnSpc>
                <a:spcPct val="130000"/>
              </a:lnSpc>
              <a:spcAft>
                <a:spcPts val="1200"/>
              </a:spcAft>
              <a:buFont typeface="Arial" panose="020B0604020202020204" pitchFamily="34" charset="0"/>
              <a:buChar char="•"/>
            </a:pPr>
            <a:endParaRPr lang="en-US" kern="0" spc="-16">
              <a:solidFill>
                <a:srgbClr val="006893"/>
              </a:solidFill>
              <a:latin typeface="Arial" panose="020B0604020202020204" pitchFamily="34" charset="0"/>
              <a:ea typeface="Lato" pitchFamily="34" charset="-122"/>
              <a:cs typeface="Arial" panose="020B0604020202020204" pitchFamily="34" charset="0"/>
            </a:endParaRPr>
          </a:p>
        </p:txBody>
      </p:sp>
      <p:pic>
        <p:nvPicPr>
          <p:cNvPr id="6" name="Image 0">
            <a:extLst>
              <a:ext uri="{FF2B5EF4-FFF2-40B4-BE49-F238E27FC236}">
                <a16:creationId xmlns:a16="http://schemas.microsoft.com/office/drawing/2014/main" id="{960A7A87-A401-BE6F-EE3D-BCB419B8A52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43633" r="1889"/>
          <a:stretch>
            <a:fillRect/>
          </a:stretch>
        </p:blipFill>
        <p:spPr>
          <a:xfrm>
            <a:off x="1" y="0"/>
            <a:ext cx="6071492" cy="6681939"/>
          </a:xfrm>
          <a:prstGeom prst="rect">
            <a:avLst/>
          </a:prstGeom>
        </p:spPr>
      </p:pic>
      <p:sp>
        <p:nvSpPr>
          <p:cNvPr id="8" name="Shape 3">
            <a:extLst>
              <a:ext uri="{FF2B5EF4-FFF2-40B4-BE49-F238E27FC236}">
                <a16:creationId xmlns:a16="http://schemas.microsoft.com/office/drawing/2014/main" id="{77E9815A-A951-007D-DB1C-249C89C0BD45}"/>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7" name="Picture 6">
            <a:extLst>
              <a:ext uri="{FF2B5EF4-FFF2-40B4-BE49-F238E27FC236}">
                <a16:creationId xmlns:a16="http://schemas.microsoft.com/office/drawing/2014/main" id="{542D151C-E4AF-92FF-DF44-FE11372B16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651562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21787-C188-CD52-0AFF-B8956007DF2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E944506-7568-0DCE-7A4F-6CB23881303E}"/>
              </a:ext>
            </a:extLst>
          </p:cNvPr>
          <p:cNvSpPr>
            <a:spLocks noGrp="1"/>
          </p:cNvSpPr>
          <p:nvPr>
            <p:ph type="title" idx="4294967295"/>
          </p:nvPr>
        </p:nvSpPr>
        <p:spPr>
          <a:xfrm>
            <a:off x="1588642" y="1254579"/>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Priorities for Funding</a:t>
            </a:r>
          </a:p>
        </p:txBody>
      </p:sp>
      <p:sp>
        <p:nvSpPr>
          <p:cNvPr id="4" name="Text 1">
            <a:extLst>
              <a:ext uri="{FF2B5EF4-FFF2-40B4-BE49-F238E27FC236}">
                <a16:creationId xmlns:a16="http://schemas.microsoft.com/office/drawing/2014/main" id="{4F330EA1-642E-FE0D-5FFC-222183B95E20}"/>
              </a:ext>
            </a:extLst>
          </p:cNvPr>
          <p:cNvSpPr/>
          <p:nvPr/>
        </p:nvSpPr>
        <p:spPr>
          <a:xfrm>
            <a:off x="1589138" y="2017152"/>
            <a:ext cx="9048751" cy="4042989"/>
          </a:xfrm>
          <a:prstGeom prst="rect">
            <a:avLst/>
          </a:prstGeom>
          <a:noFill/>
          <a:ln/>
        </p:spPr>
        <p:txBody>
          <a:bodyPr wrap="square" lIns="0" tIns="0" rIns="0" bIns="0" rtlCol="0" anchor="t"/>
          <a:lstStyle/>
          <a:p>
            <a:pPr>
              <a:lnSpc>
                <a:spcPct val="130000"/>
              </a:lnSpc>
            </a:pPr>
            <a:r>
              <a:rPr lang="en-US" b="1"/>
              <a:t>The first priority </a:t>
            </a:r>
            <a:r>
              <a:rPr lang="en-US"/>
              <a:t>is to provide program or operating support to qualified arts organizations (where they exist), such as theaters, symphonies, galleries, art guilds, choral societies, dance companies, folk arts societies, writer’s groups, and arts festivals. </a:t>
            </a:r>
            <a:br>
              <a:rPr lang="en-US"/>
            </a:br>
            <a:endParaRPr lang="en-US"/>
          </a:p>
          <a:p>
            <a:pPr>
              <a:lnSpc>
                <a:spcPct val="130000"/>
              </a:lnSpc>
            </a:pPr>
            <a:r>
              <a:rPr lang="en-US" b="1"/>
              <a:t>The second priority </a:t>
            </a:r>
            <a:r>
              <a:rPr lang="en-US"/>
              <a:t>funds is to support arts learning and arts-in-education programs conducted by qualified artists. These can be artist residencies in schools, after-school programs, summer camps, or adult arts learning classes. </a:t>
            </a:r>
          </a:p>
          <a:p>
            <a:pPr>
              <a:lnSpc>
                <a:spcPct val="130000"/>
              </a:lnSpc>
            </a:pPr>
            <a:endParaRPr lang="en-US"/>
          </a:p>
          <a:p>
            <a:pPr>
              <a:lnSpc>
                <a:spcPct val="130000"/>
              </a:lnSpc>
            </a:pPr>
            <a:r>
              <a:rPr lang="en-US" b="1"/>
              <a:t>The third priority </a:t>
            </a:r>
            <a:r>
              <a:rPr lang="en-US"/>
              <a:t>is to support other community and civic organizations that provide arts programs and experiences for the greater community. These programs must be conducted by qualified artists.</a:t>
            </a:r>
          </a:p>
        </p:txBody>
      </p:sp>
      <p:sp>
        <p:nvSpPr>
          <p:cNvPr id="6" name="Shape 2">
            <a:extLst>
              <a:ext uri="{FF2B5EF4-FFF2-40B4-BE49-F238E27FC236}">
                <a16:creationId xmlns:a16="http://schemas.microsoft.com/office/drawing/2014/main" id="{C2AE4020-68B9-F937-EBA7-D54196A991C8}"/>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descr="North Carolina Arts Council and DNCR logos">
            <a:extLst>
              <a:ext uri="{FF2B5EF4-FFF2-40B4-BE49-F238E27FC236}">
                <a16:creationId xmlns:a16="http://schemas.microsoft.com/office/drawing/2014/main" id="{4D1A1BF8-34D3-1342-B950-5C778832C22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130074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E4DB1-5201-C8F1-3947-C5FA5D633C7A}"/>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FC664029-98CF-0416-146B-03EE4C5AE3BB}"/>
              </a:ext>
            </a:extLst>
          </p:cNvPr>
          <p:cNvSpPr>
            <a:spLocks noGrp="1"/>
          </p:cNvSpPr>
          <p:nvPr>
            <p:ph type="title" idx="4294967295"/>
          </p:nvPr>
        </p:nvSpPr>
        <p:spPr>
          <a:xfrm>
            <a:off x="1588642" y="1254579"/>
            <a:ext cx="9049743" cy="39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en-US" sz="2400" b="0"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If You Get Funded</a:t>
            </a:r>
          </a:p>
        </p:txBody>
      </p:sp>
      <p:sp>
        <p:nvSpPr>
          <p:cNvPr id="4" name="Text 1">
            <a:extLst>
              <a:ext uri="{FF2B5EF4-FFF2-40B4-BE49-F238E27FC236}">
                <a16:creationId xmlns:a16="http://schemas.microsoft.com/office/drawing/2014/main" id="{432D2EB9-2E8B-782F-64D5-1C2130A95F4D}"/>
              </a:ext>
            </a:extLst>
          </p:cNvPr>
          <p:cNvSpPr/>
          <p:nvPr/>
        </p:nvSpPr>
        <p:spPr>
          <a:xfrm>
            <a:off x="1589138" y="2017152"/>
            <a:ext cx="9048751" cy="4042989"/>
          </a:xfrm>
          <a:prstGeom prst="rect">
            <a:avLst/>
          </a:prstGeom>
          <a:noFill/>
          <a:ln/>
        </p:spPr>
        <p:txBody>
          <a:bodyPr wrap="square" lIns="0" tIns="0" rIns="0" bIns="0" rtlCol="0" anchor="t"/>
          <a:lstStyle/>
          <a:p>
            <a:pPr marL="285750" indent="-285750">
              <a:lnSpc>
                <a:spcPct val="130000"/>
              </a:lnSpc>
              <a:buFont typeface="Arial" panose="020B0604020202020204" pitchFamily="34" charset="0"/>
              <a:buChar char="•"/>
            </a:pPr>
            <a:r>
              <a:rPr lang="en-US"/>
              <a:t>Your organization will enter into a contractual agreement with </a:t>
            </a:r>
            <a:r>
              <a:rPr lang="en-US">
                <a:highlight>
                  <a:srgbClr val="FFFF00"/>
                </a:highlight>
              </a:rPr>
              <a:t>[Grassroots partner name] </a:t>
            </a:r>
          </a:p>
          <a:p>
            <a:pPr marL="285750" indent="-285750">
              <a:lnSpc>
                <a:spcPct val="130000"/>
              </a:lnSpc>
              <a:buFont typeface="Arial" panose="020B0604020202020204" pitchFamily="34" charset="0"/>
              <a:buChar char="•"/>
            </a:pPr>
            <a:r>
              <a:rPr lang="en-US"/>
              <a:t>Submit Notarized No Overdue Tax Debts Form</a:t>
            </a:r>
          </a:p>
          <a:p>
            <a:pPr marL="285750" indent="-285750">
              <a:lnSpc>
                <a:spcPct val="130000"/>
              </a:lnSpc>
              <a:buFont typeface="Arial" panose="020B0604020202020204" pitchFamily="34" charset="0"/>
              <a:buChar char="•"/>
            </a:pPr>
            <a:r>
              <a:rPr lang="en-US"/>
              <a:t>Your organization will complete a final report by June 30 with:</a:t>
            </a:r>
          </a:p>
          <a:p>
            <a:pPr marL="742950" lvl="1" indent="-285750">
              <a:lnSpc>
                <a:spcPct val="130000"/>
              </a:lnSpc>
              <a:buFont typeface="Arial" panose="020B0604020202020204" pitchFamily="34" charset="0"/>
              <a:buChar char="•"/>
            </a:pPr>
            <a:r>
              <a:rPr lang="en-US"/>
              <a:t>Audience numbers</a:t>
            </a:r>
          </a:p>
          <a:p>
            <a:pPr marL="742950" lvl="1" indent="-285750">
              <a:lnSpc>
                <a:spcPct val="130000"/>
              </a:lnSpc>
              <a:buFont typeface="Arial" panose="020B0604020202020204" pitchFamily="34" charset="0"/>
              <a:buChar char="•"/>
            </a:pPr>
            <a:r>
              <a:rPr lang="en-US"/>
              <a:t>Audience demographics</a:t>
            </a:r>
          </a:p>
          <a:p>
            <a:pPr marL="285750" indent="-285750">
              <a:lnSpc>
                <a:spcPct val="130000"/>
              </a:lnSpc>
              <a:buFont typeface="Arial" panose="020B0604020202020204" pitchFamily="34" charset="0"/>
              <a:buChar char="•"/>
            </a:pPr>
            <a:r>
              <a:rPr lang="en-US"/>
              <a:t>Demonstrate use of N.C. Arts Council logo and credit line on promotional materials </a:t>
            </a:r>
          </a:p>
          <a:p>
            <a:pPr marL="285750" indent="-285750">
              <a:lnSpc>
                <a:spcPct val="130000"/>
              </a:lnSpc>
              <a:buFont typeface="Arial" panose="020B0604020202020204" pitchFamily="34" charset="0"/>
              <a:buChar char="•"/>
            </a:pPr>
            <a:r>
              <a:rPr lang="en-US"/>
              <a:t>Grant payments may be distributed in installments </a:t>
            </a:r>
          </a:p>
          <a:p>
            <a:pPr marL="285750" indent="-285750">
              <a:lnSpc>
                <a:spcPct val="130000"/>
              </a:lnSpc>
              <a:buFont typeface="Arial" panose="020B0604020202020204" pitchFamily="34" charset="0"/>
              <a:buChar char="•"/>
            </a:pPr>
            <a:r>
              <a:rPr lang="en-US"/>
              <a:t>Keep local arts council updated on the progress of your program. If something changes and you can’t use all the funds, your local arts council must know by April. </a:t>
            </a:r>
          </a:p>
          <a:p>
            <a:pPr marL="285750" indent="-285750">
              <a:lnSpc>
                <a:spcPct val="130000"/>
              </a:lnSpc>
              <a:buFont typeface="Arial" panose="020B0604020202020204" pitchFamily="34" charset="0"/>
              <a:buChar char="•"/>
            </a:pPr>
            <a:r>
              <a:rPr lang="en-US" b="1"/>
              <a:t>NOTE:  Late final reports=no funding next grant cycle.</a:t>
            </a:r>
          </a:p>
          <a:p>
            <a:pPr marL="285750" indent="-285750">
              <a:lnSpc>
                <a:spcPct val="130000"/>
              </a:lnSpc>
              <a:buFont typeface="Arial" panose="020B0604020202020204" pitchFamily="34" charset="0"/>
              <a:buChar char="•"/>
            </a:pPr>
            <a:endParaRPr lang="en-US"/>
          </a:p>
          <a:p>
            <a:pPr marL="285750" indent="-285750">
              <a:lnSpc>
                <a:spcPct val="130000"/>
              </a:lnSpc>
              <a:buFont typeface="Arial" panose="020B0604020202020204" pitchFamily="34" charset="0"/>
              <a:buChar char="•"/>
            </a:pPr>
            <a:endParaRPr lang="en-US"/>
          </a:p>
          <a:p>
            <a:pPr marL="285750" indent="-285750">
              <a:lnSpc>
                <a:spcPct val="130000"/>
              </a:lnSpc>
              <a:buFont typeface="Arial" panose="020B0604020202020204" pitchFamily="34" charset="0"/>
              <a:buChar char="•"/>
            </a:pPr>
            <a:endParaRPr lang="en-US"/>
          </a:p>
        </p:txBody>
      </p:sp>
      <p:sp>
        <p:nvSpPr>
          <p:cNvPr id="6" name="Shape 2">
            <a:extLst>
              <a:ext uri="{FF2B5EF4-FFF2-40B4-BE49-F238E27FC236}">
                <a16:creationId xmlns:a16="http://schemas.microsoft.com/office/drawing/2014/main" id="{4AF0CD79-7919-4972-B465-AF45A22AB449}"/>
              </a:ext>
              <a:ext uri="{C183D7F6-B498-43B3-948B-1728B52AA6E4}">
                <adec:decorative xmlns:adec="http://schemas.microsoft.com/office/drawing/2017/decorative" val="1"/>
              </a:ext>
            </a:extLst>
          </p:cNvPr>
          <p:cNvSpPr/>
          <p:nvPr/>
        </p:nvSpPr>
        <p:spPr>
          <a:xfrm>
            <a:off x="-2611" y="6681940"/>
            <a:ext cx="12194612" cy="173801"/>
          </a:xfrm>
          <a:prstGeom prst="roundRect">
            <a:avLst>
              <a:gd name="adj" fmla="val -701491"/>
            </a:avLst>
          </a:prstGeom>
          <a:solidFill>
            <a:srgbClr val="006893"/>
          </a:solidFill>
          <a:ln/>
        </p:spPr>
        <p:txBody>
          <a:bodyPr/>
          <a:lstStyle/>
          <a:p>
            <a:endParaRPr lang="en-US" sz="2400"/>
          </a:p>
        </p:txBody>
      </p:sp>
      <p:pic>
        <p:nvPicPr>
          <p:cNvPr id="5" name="Picture 4">
            <a:extLst>
              <a:ext uri="{FF2B5EF4-FFF2-40B4-BE49-F238E27FC236}">
                <a16:creationId xmlns:a16="http://schemas.microsoft.com/office/drawing/2014/main" id="{0A9C95AE-370C-9B2F-5C2E-0A61258624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0228549" y="308414"/>
            <a:ext cx="1561947" cy="610341"/>
          </a:xfrm>
          <a:prstGeom prst="rect">
            <a:avLst/>
          </a:prstGeom>
        </p:spPr>
      </p:pic>
    </p:spTree>
    <p:extLst>
      <p:ext uri="{BB962C8B-B14F-4D97-AF65-F5344CB8AC3E}">
        <p14:creationId xmlns:p14="http://schemas.microsoft.com/office/powerpoint/2010/main" val="1886174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1C235-64ED-7884-982A-8F6018B06697}"/>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FD8B7EAD-D03E-62D8-3F18-3269E37351A5}"/>
              </a:ext>
              <a:ext uri="{C183D7F6-B498-43B3-948B-1728B52AA6E4}">
                <adec:decorative xmlns:adec="http://schemas.microsoft.com/office/drawing/2017/decorative" val="1"/>
              </a:ext>
            </a:extLst>
          </p:cNvPr>
          <p:cNvGrpSpPr/>
          <p:nvPr/>
        </p:nvGrpSpPr>
        <p:grpSpPr>
          <a:xfrm>
            <a:off x="6929968" y="-26893"/>
            <a:ext cx="5262033" cy="6884895"/>
            <a:chOff x="5197475" y="-20170"/>
            <a:chExt cx="3946525" cy="5163671"/>
          </a:xfrm>
        </p:grpSpPr>
        <p:sp>
          <p:nvSpPr>
            <p:cNvPr id="6" name="Rectangle 5">
              <a:extLst>
                <a:ext uri="{FF2B5EF4-FFF2-40B4-BE49-F238E27FC236}">
                  <a16:creationId xmlns:a16="http://schemas.microsoft.com/office/drawing/2014/main" id="{A1676961-71ED-61F2-26B9-4FF9EEB832D2}"/>
                </a:ext>
              </a:extLst>
            </p:cNvPr>
            <p:cNvSpPr>
              <a:spLocks/>
            </p:cNvSpPr>
            <p:nvPr/>
          </p:nvSpPr>
          <p:spPr>
            <a:xfrm>
              <a:off x="5198165" y="1"/>
              <a:ext cx="3945835" cy="5143500"/>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A54D38B8-D686-FBDB-D70B-0C5B47653C4D}"/>
                </a:ext>
              </a:extLst>
            </p:cNvPr>
            <p:cNvSpPr>
              <a:spLocks/>
            </p:cNvSpPr>
            <p:nvPr/>
          </p:nvSpPr>
          <p:spPr>
            <a:xfrm>
              <a:off x="5198165" y="3609387"/>
              <a:ext cx="1398932" cy="1534112"/>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F73234DF-754C-4110-4B1A-557C5B510442}"/>
                </a:ext>
              </a:extLst>
            </p:cNvPr>
            <p:cNvSpPr>
              <a:spLocks/>
            </p:cNvSpPr>
            <p:nvPr/>
          </p:nvSpPr>
          <p:spPr>
            <a:xfrm>
              <a:off x="7495693" y="3600689"/>
              <a:ext cx="714037" cy="1542810"/>
            </a:xfrm>
            <a:prstGeom prst="rect">
              <a:avLst/>
            </a:prstGeom>
            <a:solidFill>
              <a:srgbClr val="006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FAB264EB-158F-B3A3-CB58-35C9C7383B8B}"/>
                </a:ext>
              </a:extLst>
            </p:cNvPr>
            <p:cNvSpPr>
              <a:spLocks/>
            </p:cNvSpPr>
            <p:nvPr/>
          </p:nvSpPr>
          <p:spPr>
            <a:xfrm>
              <a:off x="8209730" y="2080533"/>
              <a:ext cx="934270" cy="1518406"/>
            </a:xfrm>
            <a:prstGeom prst="rect">
              <a:avLst/>
            </a:prstGeom>
            <a:solidFill>
              <a:srgbClr val="F79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0D854073-86C1-3B2C-F8F8-E9E2B5EE20FA}"/>
                </a:ext>
              </a:extLst>
            </p:cNvPr>
            <p:cNvSpPr>
              <a:spLocks/>
            </p:cNvSpPr>
            <p:nvPr/>
          </p:nvSpPr>
          <p:spPr>
            <a:xfrm>
              <a:off x="6593593" y="2070430"/>
              <a:ext cx="903404" cy="1533947"/>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B1EB92F2-2DD0-E710-A0BB-224B61D91A63}"/>
                </a:ext>
              </a:extLst>
            </p:cNvPr>
            <p:cNvSpPr>
              <a:spLocks/>
            </p:cNvSpPr>
            <p:nvPr/>
          </p:nvSpPr>
          <p:spPr>
            <a:xfrm>
              <a:off x="5197475" y="-20170"/>
              <a:ext cx="3009666" cy="2097264"/>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 name="Text 1">
            <a:extLst>
              <a:ext uri="{FF2B5EF4-FFF2-40B4-BE49-F238E27FC236}">
                <a16:creationId xmlns:a16="http://schemas.microsoft.com/office/drawing/2014/main" id="{0C6622B2-5F61-AB48-E786-5B8E86C05361}"/>
              </a:ext>
            </a:extLst>
          </p:cNvPr>
          <p:cNvSpPr>
            <a:spLocks noGrp="1"/>
          </p:cNvSpPr>
          <p:nvPr>
            <p:ph type="title" idx="4294967295"/>
          </p:nvPr>
        </p:nvSpPr>
        <p:spPr>
          <a:xfrm>
            <a:off x="631156" y="3920152"/>
            <a:ext cx="10921008" cy="670073"/>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400" rtl="0" eaLnBrk="1" fontAlgn="auto" latinLnBrk="0" hangingPunct="1">
              <a:lnSpc>
                <a:spcPts val="5276"/>
              </a:lnSpc>
              <a:spcBef>
                <a:spcPts val="0"/>
              </a:spcBef>
              <a:spcAft>
                <a:spcPts val="0"/>
              </a:spcAft>
              <a:buClrTx/>
              <a:buSzTx/>
              <a:buFontTx/>
              <a:buNone/>
              <a:tabLst/>
              <a:defRPr/>
            </a:pPr>
            <a:r>
              <a:rPr kumimoji="0" lang="en-US" sz="4400" b="1" i="0" u="none" strike="noStrike" kern="0" cap="none" spc="-32" normalizeH="0" baseline="0" noProof="0">
                <a:ln>
                  <a:noFill/>
                </a:ln>
                <a:solidFill>
                  <a:srgbClr val="006893"/>
                </a:solidFill>
                <a:effectLst/>
                <a:uLnTx/>
                <a:uFillTx/>
                <a:latin typeface="Arial" panose="020B0604020202020204" pitchFamily="34" charset="0"/>
                <a:ea typeface="Space Grotesk" pitchFamily="34" charset="-122"/>
                <a:cs typeface="Arial" panose="020B0604020202020204" pitchFamily="34" charset="0"/>
              </a:rPr>
              <a:t>Thank you</a:t>
            </a:r>
            <a:endParaRPr kumimoji="0" lang="en-US" sz="4397"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5" name="Picture 4" descr="North Carolina Arts Council and DNCR logos">
            <a:extLst>
              <a:ext uri="{FF2B5EF4-FFF2-40B4-BE49-F238E27FC236}">
                <a16:creationId xmlns:a16="http://schemas.microsoft.com/office/drawing/2014/main" id="{CAC4E16E-2B7A-D2F8-CD59-F53E895C5873}"/>
              </a:ext>
            </a:extLst>
          </p:cNvPr>
          <p:cNvPicPr>
            <a:picLocks noGrp="1" noRot="1" noChangeAspect="1" noMove="1" noResize="1" noEditPoints="1" noAdjustHandles="1" noChangeArrowheads="1" noChangeShapeType="1" noCrop="1"/>
          </p:cNvPicPr>
          <p:nvPr/>
        </p:nvPicPr>
        <p:blipFill>
          <a:blip r:embed="rId3"/>
          <a:stretch>
            <a:fillRect/>
          </a:stretch>
        </p:blipFill>
        <p:spPr>
          <a:xfrm>
            <a:off x="630964" y="560038"/>
            <a:ext cx="4617019" cy="1804129"/>
          </a:xfrm>
          <a:prstGeom prst="rect">
            <a:avLst/>
          </a:prstGeom>
        </p:spPr>
      </p:pic>
      <p:sp>
        <p:nvSpPr>
          <p:cNvPr id="3" name="Text 0">
            <a:extLst>
              <a:ext uri="{FF2B5EF4-FFF2-40B4-BE49-F238E27FC236}">
                <a16:creationId xmlns:a16="http://schemas.microsoft.com/office/drawing/2014/main" id="{4111F16B-F9AD-4C35-F709-1F8763354A2B}"/>
              </a:ext>
            </a:extLst>
          </p:cNvPr>
          <p:cNvSpPr/>
          <p:nvPr/>
        </p:nvSpPr>
        <p:spPr>
          <a:xfrm>
            <a:off x="634575" y="4773478"/>
            <a:ext cx="6214460" cy="1483404"/>
          </a:xfrm>
          <a:prstGeom prst="rect">
            <a:avLst/>
          </a:prstGeom>
          <a:noFill/>
          <a:ln/>
        </p:spPr>
        <p:txBody>
          <a:bodyPr wrap="square" lIns="0" tIns="0" rIns="0" bIns="0" rtlCol="0" anchor="b"/>
          <a:lstStyle/>
          <a:p>
            <a:pPr>
              <a:lnSpc>
                <a:spcPts val="2639"/>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If you need help with your application, or </a:t>
            </a:r>
          </a:p>
          <a:p>
            <a:pPr>
              <a:lnSpc>
                <a:spcPts val="2639"/>
              </a:lnSpc>
            </a:pPr>
            <a:r>
              <a:rPr lang="en-US" sz="1600" kern="0" spc="16">
                <a:solidFill>
                  <a:srgbClr val="006893"/>
                </a:solidFill>
                <a:latin typeface="Arial" panose="020B0604020202020204" pitchFamily="34" charset="0"/>
                <a:ea typeface="Space Grotesk" pitchFamily="34" charset="-122"/>
                <a:cs typeface="Arial" panose="020B0604020202020204" pitchFamily="34" charset="0"/>
              </a:rPr>
              <a:t>have specific questions, contact: </a:t>
            </a:r>
          </a:p>
          <a:p>
            <a:pPr>
              <a:lnSpc>
                <a:spcPts val="2639"/>
              </a:lnSpc>
            </a:pPr>
            <a:r>
              <a:rPr lang="en-US" sz="1600" kern="0" spc="16">
                <a:solidFill>
                  <a:srgbClr val="006893"/>
                </a:solidFill>
                <a:highlight>
                  <a:srgbClr val="FFFF00"/>
                </a:highlight>
                <a:latin typeface="Arial" panose="020B0604020202020204" pitchFamily="34" charset="0"/>
                <a:ea typeface="Space Grotesk" pitchFamily="34" charset="-122"/>
                <a:cs typeface="Arial" panose="020B0604020202020204" pitchFamily="34" charset="0"/>
              </a:rPr>
              <a:t>[Contact Name]</a:t>
            </a:r>
          </a:p>
          <a:p>
            <a:pPr>
              <a:lnSpc>
                <a:spcPts val="2639"/>
              </a:lnSpc>
            </a:pPr>
            <a:r>
              <a:rPr lang="en-US" sz="1600" kern="0" spc="16">
                <a:solidFill>
                  <a:srgbClr val="006893"/>
                </a:solidFill>
                <a:highlight>
                  <a:srgbClr val="FFFF00"/>
                </a:highlight>
                <a:latin typeface="Arial" panose="020B0604020202020204" pitchFamily="34" charset="0"/>
                <a:ea typeface="Space Grotesk" pitchFamily="34" charset="-122"/>
                <a:cs typeface="Arial" panose="020B0604020202020204" pitchFamily="34" charset="0"/>
              </a:rPr>
              <a:t>[Contact Information]</a:t>
            </a:r>
          </a:p>
        </p:txBody>
      </p:sp>
      <p:grpSp>
        <p:nvGrpSpPr>
          <p:cNvPr id="19" name="Group 18">
            <a:extLst>
              <a:ext uri="{FF2B5EF4-FFF2-40B4-BE49-F238E27FC236}">
                <a16:creationId xmlns:a16="http://schemas.microsoft.com/office/drawing/2014/main" id="{657861BF-CC9E-6C8D-8915-E39A1AA09301}"/>
              </a:ext>
              <a:ext uri="{C183D7F6-B498-43B3-948B-1728B52AA6E4}">
                <adec:decorative xmlns:adec="http://schemas.microsoft.com/office/drawing/2017/decorative" val="1"/>
              </a:ext>
            </a:extLst>
          </p:cNvPr>
          <p:cNvGrpSpPr>
            <a:grpSpLocks noGrp="1" noUngrp="1" noRot="1" noMove="1" noResize="1"/>
          </p:cNvGrpSpPr>
          <p:nvPr/>
        </p:nvGrpSpPr>
        <p:grpSpPr>
          <a:xfrm>
            <a:off x="6929968" y="-26894"/>
            <a:ext cx="5262033" cy="6884895"/>
            <a:chOff x="5197475" y="-20170"/>
            <a:chExt cx="3946525" cy="5163671"/>
          </a:xfrm>
        </p:grpSpPr>
        <p:sp>
          <p:nvSpPr>
            <p:cNvPr id="20" name="Rectangle 19">
              <a:extLst>
                <a:ext uri="{FF2B5EF4-FFF2-40B4-BE49-F238E27FC236}">
                  <a16:creationId xmlns:a16="http://schemas.microsoft.com/office/drawing/2014/main" id="{070486D5-957B-A8FA-6EFA-784706BA84D7}"/>
                </a:ext>
              </a:extLst>
            </p:cNvPr>
            <p:cNvSpPr>
              <a:spLocks noGrp="1" noRot="1" noMove="1" noResize="1" noEditPoints="1" noAdjustHandles="1" noChangeArrowheads="1" noChangeShapeType="1"/>
            </p:cNvSpPr>
            <p:nvPr/>
          </p:nvSpPr>
          <p:spPr>
            <a:xfrm>
              <a:off x="5198165" y="1"/>
              <a:ext cx="3945835" cy="5143500"/>
            </a:xfrm>
            <a:prstGeom prst="rect">
              <a:avLst/>
            </a:prstGeom>
            <a:solidFill>
              <a:srgbClr val="96C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DDC1D51D-E4EA-CAFD-001E-16BCC4BA4E62}"/>
                </a:ext>
              </a:extLst>
            </p:cNvPr>
            <p:cNvSpPr>
              <a:spLocks noGrp="1" noRot="1" noMove="1" noResize="1" noEditPoints="1" noAdjustHandles="1" noChangeArrowheads="1" noChangeShapeType="1"/>
            </p:cNvSpPr>
            <p:nvPr/>
          </p:nvSpPr>
          <p:spPr>
            <a:xfrm>
              <a:off x="5198165" y="3609387"/>
              <a:ext cx="1398932" cy="1534112"/>
            </a:xfrm>
            <a:prstGeom prst="rect">
              <a:avLst/>
            </a:prstGeom>
            <a:solidFill>
              <a:srgbClr val="FFC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a:extLst>
                <a:ext uri="{FF2B5EF4-FFF2-40B4-BE49-F238E27FC236}">
                  <a16:creationId xmlns:a16="http://schemas.microsoft.com/office/drawing/2014/main" id="{2A4A5E45-18BD-7AAA-7999-1582B1649AD9}"/>
                </a:ext>
              </a:extLst>
            </p:cNvPr>
            <p:cNvSpPr>
              <a:spLocks noGrp="1" noRot="1" noMove="1" noResize="1" noEditPoints="1" noAdjustHandles="1" noChangeArrowheads="1" noChangeShapeType="1"/>
            </p:cNvSpPr>
            <p:nvPr/>
          </p:nvSpPr>
          <p:spPr>
            <a:xfrm>
              <a:off x="7495693" y="3600689"/>
              <a:ext cx="714037" cy="1542810"/>
            </a:xfrm>
            <a:prstGeom prst="rect">
              <a:avLst/>
            </a:prstGeom>
            <a:solidFill>
              <a:srgbClr val="006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137D0888-091E-4F8E-A4D0-B076D4D962A2}"/>
                </a:ext>
              </a:extLst>
            </p:cNvPr>
            <p:cNvSpPr>
              <a:spLocks noGrp="1" noRot="1" noMove="1" noResize="1" noEditPoints="1" noAdjustHandles="1" noChangeArrowheads="1" noChangeShapeType="1"/>
            </p:cNvSpPr>
            <p:nvPr/>
          </p:nvSpPr>
          <p:spPr>
            <a:xfrm>
              <a:off x="8209730" y="2080533"/>
              <a:ext cx="934270" cy="1518406"/>
            </a:xfrm>
            <a:prstGeom prst="rect">
              <a:avLst/>
            </a:prstGeom>
            <a:solidFill>
              <a:srgbClr val="F79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A2070FF9-72EF-89B8-143D-EB83A987D145}"/>
                </a:ext>
              </a:extLst>
            </p:cNvPr>
            <p:cNvSpPr>
              <a:spLocks noGrp="1" noRot="1" noMove="1" noResize="1" noEditPoints="1" noAdjustHandles="1" noChangeArrowheads="1" noChangeShapeType="1"/>
            </p:cNvSpPr>
            <p:nvPr/>
          </p:nvSpPr>
          <p:spPr>
            <a:xfrm>
              <a:off x="6593593" y="2070430"/>
              <a:ext cx="903404" cy="1533947"/>
            </a:xfrm>
            <a:prstGeom prst="rect">
              <a:avLst/>
            </a:prstGeom>
            <a:solidFill>
              <a:srgbClr val="E15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4">
              <a:extLst>
                <a:ext uri="{FF2B5EF4-FFF2-40B4-BE49-F238E27FC236}">
                  <a16:creationId xmlns:a16="http://schemas.microsoft.com/office/drawing/2014/main" id="{7B2FB8F9-83D7-D5EC-1845-731932287487}"/>
                </a:ext>
              </a:extLst>
            </p:cNvPr>
            <p:cNvSpPr>
              <a:spLocks noGrp="1" noRot="1" noMove="1" noResize="1" noEditPoints="1" noAdjustHandles="1" noChangeArrowheads="1" noChangeShapeType="1"/>
            </p:cNvSpPr>
            <p:nvPr/>
          </p:nvSpPr>
          <p:spPr>
            <a:xfrm>
              <a:off x="5197475" y="-20170"/>
              <a:ext cx="3009666" cy="2097264"/>
            </a:xfrm>
            <a:prstGeom prst="rect">
              <a:avLst/>
            </a:prstGeom>
            <a:solidFill>
              <a:srgbClr val="0D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6" name="Group 25" descr="Facebook @NCArts">
            <a:extLst>
              <a:ext uri="{FF2B5EF4-FFF2-40B4-BE49-F238E27FC236}">
                <a16:creationId xmlns:a16="http://schemas.microsoft.com/office/drawing/2014/main" id="{F5AD3D23-E6C3-4A73-2B05-BC53F241B8DC}"/>
              </a:ext>
            </a:extLst>
          </p:cNvPr>
          <p:cNvGrpSpPr/>
          <p:nvPr/>
        </p:nvGrpSpPr>
        <p:grpSpPr>
          <a:xfrm>
            <a:off x="999358" y="2695059"/>
            <a:ext cx="2345204" cy="433949"/>
            <a:chOff x="999358" y="2695059"/>
            <a:chExt cx="2345204" cy="433949"/>
          </a:xfrm>
        </p:grpSpPr>
        <p:pic>
          <p:nvPicPr>
            <p:cNvPr id="2" name="Picture 1" descr="A close up of a sign&#10;&#10;Description automatically generated">
              <a:extLst>
                <a:ext uri="{FF2B5EF4-FFF2-40B4-BE49-F238E27FC236}">
                  <a16:creationId xmlns:a16="http://schemas.microsoft.com/office/drawing/2014/main" id="{42A8562E-866C-46D9-2E38-A6CC5DC680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358" y="2695059"/>
              <a:ext cx="433949" cy="433949"/>
            </a:xfrm>
            <a:prstGeom prst="rect">
              <a:avLst/>
            </a:prstGeom>
          </p:spPr>
        </p:pic>
        <p:sp>
          <p:nvSpPr>
            <p:cNvPr id="14" name="TextBox 13">
              <a:extLst>
                <a:ext uri="{FF2B5EF4-FFF2-40B4-BE49-F238E27FC236}">
                  <a16:creationId xmlns:a16="http://schemas.microsoft.com/office/drawing/2014/main" id="{8313B6AD-23A3-AD08-61F1-F6BDE1CAB179}"/>
                </a:ext>
              </a:extLst>
            </p:cNvPr>
            <p:cNvSpPr txBox="1"/>
            <p:nvPr/>
          </p:nvSpPr>
          <p:spPr>
            <a:xfrm>
              <a:off x="1524337" y="2750807"/>
              <a:ext cx="1820225" cy="338554"/>
            </a:xfrm>
            <a:prstGeom prst="rect">
              <a:avLst/>
            </a:prstGeom>
            <a:noFill/>
          </p:spPr>
          <p:txBody>
            <a:bodyPr wrap="square" rtlCol="0">
              <a:spAutoFit/>
            </a:bodyPr>
            <a:lstStyle/>
            <a:p>
              <a:r>
                <a:rPr lang="en-US" sz="1600" b="1">
                  <a:solidFill>
                    <a:srgbClr val="006893"/>
                  </a:solidFill>
                </a:rPr>
                <a:t>@</a:t>
              </a:r>
              <a:r>
                <a:rPr lang="en-US" sz="1600" b="1" err="1">
                  <a:solidFill>
                    <a:srgbClr val="006893"/>
                  </a:solidFill>
                </a:rPr>
                <a:t>NCArts</a:t>
              </a:r>
              <a:endParaRPr lang="en-US" sz="1600" b="1">
                <a:solidFill>
                  <a:srgbClr val="006893"/>
                </a:solidFill>
              </a:endParaRPr>
            </a:p>
          </p:txBody>
        </p:sp>
      </p:grpSp>
      <p:grpSp>
        <p:nvGrpSpPr>
          <p:cNvPr id="27" name="Group 26" descr="YouTube @NCArts">
            <a:extLst>
              <a:ext uri="{FF2B5EF4-FFF2-40B4-BE49-F238E27FC236}">
                <a16:creationId xmlns:a16="http://schemas.microsoft.com/office/drawing/2014/main" id="{56500933-5DA6-68B2-634E-AB6AB499784A}"/>
              </a:ext>
            </a:extLst>
          </p:cNvPr>
          <p:cNvGrpSpPr/>
          <p:nvPr/>
        </p:nvGrpSpPr>
        <p:grpSpPr>
          <a:xfrm>
            <a:off x="948013" y="3255848"/>
            <a:ext cx="2007444" cy="389618"/>
            <a:chOff x="948013" y="3255848"/>
            <a:chExt cx="2007444" cy="389618"/>
          </a:xfrm>
        </p:grpSpPr>
        <p:pic>
          <p:nvPicPr>
            <p:cNvPr id="7" name="Picture 6" descr="A close up of a sign&#10;&#10;Description automatically generated">
              <a:extLst>
                <a:ext uri="{FF2B5EF4-FFF2-40B4-BE49-F238E27FC236}">
                  <a16:creationId xmlns:a16="http://schemas.microsoft.com/office/drawing/2014/main" id="{92ABA4C3-BCFD-DAD0-4A0B-274C69838F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013" y="3277733"/>
              <a:ext cx="521944" cy="367733"/>
            </a:xfrm>
            <a:prstGeom prst="rect">
              <a:avLst/>
            </a:prstGeom>
          </p:spPr>
        </p:pic>
        <p:sp>
          <p:nvSpPr>
            <p:cNvPr id="15" name="TextBox 14">
              <a:extLst>
                <a:ext uri="{FF2B5EF4-FFF2-40B4-BE49-F238E27FC236}">
                  <a16:creationId xmlns:a16="http://schemas.microsoft.com/office/drawing/2014/main" id="{7EF27B35-87E7-021B-33F2-07DA57611BFA}"/>
                </a:ext>
              </a:extLst>
            </p:cNvPr>
            <p:cNvSpPr txBox="1"/>
            <p:nvPr/>
          </p:nvSpPr>
          <p:spPr>
            <a:xfrm>
              <a:off x="1524112" y="3255848"/>
              <a:ext cx="1431345" cy="338554"/>
            </a:xfrm>
            <a:prstGeom prst="rect">
              <a:avLst/>
            </a:prstGeom>
            <a:noFill/>
          </p:spPr>
          <p:txBody>
            <a:bodyPr wrap="square" rtlCol="0">
              <a:spAutoFit/>
            </a:bodyPr>
            <a:lstStyle/>
            <a:p>
              <a:r>
                <a:rPr lang="en-US" sz="1600" b="1">
                  <a:solidFill>
                    <a:srgbClr val="006893"/>
                  </a:solidFill>
                </a:rPr>
                <a:t>@</a:t>
              </a:r>
              <a:r>
                <a:rPr lang="en-US" sz="1600" b="1" err="1">
                  <a:solidFill>
                    <a:srgbClr val="006893"/>
                  </a:solidFill>
                </a:rPr>
                <a:t>NCArts</a:t>
              </a:r>
              <a:endParaRPr lang="en-US" sz="1600" b="1">
                <a:solidFill>
                  <a:srgbClr val="006893"/>
                </a:solidFill>
              </a:endParaRPr>
            </a:p>
          </p:txBody>
        </p:sp>
      </p:grpSp>
      <p:grpSp>
        <p:nvGrpSpPr>
          <p:cNvPr id="28" name="Group 27" descr="Instagram at NCArtsCouncil">
            <a:extLst>
              <a:ext uri="{FF2B5EF4-FFF2-40B4-BE49-F238E27FC236}">
                <a16:creationId xmlns:a16="http://schemas.microsoft.com/office/drawing/2014/main" id="{98DE8076-3FDB-19F2-9064-1B9D20064C85}"/>
              </a:ext>
            </a:extLst>
          </p:cNvPr>
          <p:cNvGrpSpPr/>
          <p:nvPr/>
        </p:nvGrpSpPr>
        <p:grpSpPr>
          <a:xfrm>
            <a:off x="3365955" y="2609035"/>
            <a:ext cx="2400531" cy="655371"/>
            <a:chOff x="3365955" y="2609035"/>
            <a:chExt cx="2400531" cy="655371"/>
          </a:xfrm>
        </p:grpSpPr>
        <p:pic>
          <p:nvPicPr>
            <p:cNvPr id="9" name="Picture 8" descr="A picture containing light&#10;&#10;Description automatically generated">
              <a:extLst>
                <a:ext uri="{FF2B5EF4-FFF2-40B4-BE49-F238E27FC236}">
                  <a16:creationId xmlns:a16="http://schemas.microsoft.com/office/drawing/2014/main" id="{12DA9596-5FE9-72C9-B1A8-5C78523FA9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5955" y="2609035"/>
              <a:ext cx="655371" cy="655371"/>
            </a:xfrm>
            <a:prstGeom prst="rect">
              <a:avLst/>
            </a:prstGeom>
          </p:spPr>
        </p:pic>
        <p:sp>
          <p:nvSpPr>
            <p:cNvPr id="16" name="TextBox 15">
              <a:extLst>
                <a:ext uri="{FF2B5EF4-FFF2-40B4-BE49-F238E27FC236}">
                  <a16:creationId xmlns:a16="http://schemas.microsoft.com/office/drawing/2014/main" id="{127250F4-CCD9-7391-2E86-974B0B903CD8}"/>
                </a:ext>
              </a:extLst>
            </p:cNvPr>
            <p:cNvSpPr txBox="1"/>
            <p:nvPr/>
          </p:nvSpPr>
          <p:spPr>
            <a:xfrm>
              <a:off x="4028639" y="2751946"/>
              <a:ext cx="1737847" cy="338554"/>
            </a:xfrm>
            <a:prstGeom prst="rect">
              <a:avLst/>
            </a:prstGeom>
            <a:noFill/>
          </p:spPr>
          <p:txBody>
            <a:bodyPr wrap="square" rtlCol="0">
              <a:spAutoFit/>
            </a:bodyPr>
            <a:lstStyle/>
            <a:p>
              <a:r>
                <a:rPr lang="en-US" sz="1600" b="1">
                  <a:solidFill>
                    <a:srgbClr val="006893"/>
                  </a:solidFill>
                </a:rPr>
                <a:t>@</a:t>
              </a:r>
              <a:r>
                <a:rPr lang="en-US" sz="1600" b="1" err="1">
                  <a:solidFill>
                    <a:srgbClr val="006893"/>
                  </a:solidFill>
                </a:rPr>
                <a:t>NCArtsCouncil</a:t>
              </a:r>
              <a:endParaRPr lang="en-US" sz="1600" b="1">
                <a:solidFill>
                  <a:srgbClr val="006893"/>
                </a:solidFill>
              </a:endParaRPr>
            </a:p>
          </p:txBody>
        </p:sp>
      </p:grpSp>
    </p:spTree>
    <p:extLst>
      <p:ext uri="{BB962C8B-B14F-4D97-AF65-F5344CB8AC3E}">
        <p14:creationId xmlns:p14="http://schemas.microsoft.com/office/powerpoint/2010/main" val="87447621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AC-PowerPoint-Template-2023" id="{21422257-70F1-9C4C-8FAC-DA355449A85A}" vid="{1A8E56C8-6D4B-5242-96CD-14A8CFDAC2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1A7BE11EB38E4299DD6EA58AED5D3F" ma:contentTypeVersion="17" ma:contentTypeDescription="Create a new document." ma:contentTypeScope="" ma:versionID="ac6e497740b79ecfcef4da771ced7417">
  <xsd:schema xmlns:xsd="http://www.w3.org/2001/XMLSchema" xmlns:xs="http://www.w3.org/2001/XMLSchema" xmlns:p="http://schemas.microsoft.com/office/2006/metadata/properties" xmlns:ns2="9bf525fb-8aec-463c-8437-5573e00e06f0" xmlns:ns3="4cb6f0f2-89fb-4381-9cb2-a2abf7f796a9" targetNamespace="http://schemas.microsoft.com/office/2006/metadata/properties" ma:root="true" ma:fieldsID="ccdfffb99136247da55783c1612ec85c" ns2:_="" ns3:_="">
    <xsd:import namespace="9bf525fb-8aec-463c-8437-5573e00e06f0"/>
    <xsd:import namespace="4cb6f0f2-89fb-4381-9cb2-a2abf7f796a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f525fb-8aec-463c-8437-5573e00e06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b6f0f2-89fb-4381-9cb2-a2abf7f796a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c61abb9-490a-40d2-b969-a516ea1ea38e}" ma:internalName="TaxCatchAll" ma:showField="CatchAllData" ma:web="4cb6f0f2-89fb-4381-9cb2-a2abf7f796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cb6f0f2-89fb-4381-9cb2-a2abf7f796a9" xsi:nil="true"/>
    <lcf76f155ced4ddcb4097134ff3c332f xmlns="9bf525fb-8aec-463c-8437-5573e00e06f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FE9A87-B60F-4AD4-80B5-7A9299D59353}">
  <ds:schemaRefs>
    <ds:schemaRef ds:uri="4cb6f0f2-89fb-4381-9cb2-a2abf7f796a9"/>
    <ds:schemaRef ds:uri="9bf525fb-8aec-463c-8437-5573e00e06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7868CC1-AA2F-4A00-BB2D-687A351E01F7}">
  <ds:schemaRefs>
    <ds:schemaRef ds:uri="http://www.w3.org/XML/1998/namespace"/>
    <ds:schemaRef ds:uri="http://purl.org/dc/elements/1.1/"/>
    <ds:schemaRef ds:uri="4cb6f0f2-89fb-4381-9cb2-a2abf7f796a9"/>
    <ds:schemaRef ds:uri="http://purl.org/dc/dcmitype/"/>
    <ds:schemaRef ds:uri="http://schemas.microsoft.com/office/2006/documentManagement/types"/>
    <ds:schemaRef ds:uri="http://schemas.openxmlformats.org/package/2006/metadata/core-properties"/>
    <ds:schemaRef ds:uri="http://purl.org/dc/terms/"/>
    <ds:schemaRef ds:uri="9bf525fb-8aec-463c-8437-5573e00e06f0"/>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01F0B1DC-3909-4670-AA53-4603702A39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NCAC 50th powerpoint template</Template>
  <TotalTime>0</TotalTime>
  <Words>947</Words>
  <Application>Microsoft Macintosh PowerPoint</Application>
  <PresentationFormat>Widescreen</PresentationFormat>
  <Paragraphs>133</Paragraphs>
  <Slides>23</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Arial</vt:lpstr>
      <vt:lpstr>Calibri</vt:lpstr>
      <vt:lpstr>Fira Sans</vt:lpstr>
      <vt:lpstr>Fira Sans SemiBold</vt:lpstr>
      <vt:lpstr>1_Office Theme</vt:lpstr>
      <vt:lpstr>Subgranting Workshop</vt:lpstr>
      <vt:lpstr>North Carolina Arts Council’s Grassroots Arts Program</vt:lpstr>
      <vt:lpstr>Grassroots Arts Program: Subgranting</vt:lpstr>
      <vt:lpstr>Eligibility</vt:lpstr>
      <vt:lpstr>What the Subgrant WILL Fund</vt:lpstr>
      <vt:lpstr>What the Subgrant WILL NOT Fund</vt:lpstr>
      <vt:lpstr>Requirements</vt:lpstr>
      <vt:lpstr>The Application</vt:lpstr>
      <vt:lpstr>Organization information</vt:lpstr>
      <vt:lpstr>Organization finances</vt:lpstr>
      <vt:lpstr>Project description: application screenshot</vt:lpstr>
      <vt:lpstr>Project Description</vt:lpstr>
      <vt:lpstr>Audience and Location</vt:lpstr>
      <vt:lpstr>Activities and Artists</vt:lpstr>
      <vt:lpstr>Marketing and Evaluation</vt:lpstr>
      <vt:lpstr>Project budget: application screenshot</vt:lpstr>
      <vt:lpstr>Project income: application screenshot</vt:lpstr>
      <vt:lpstr>Evaluation</vt:lpstr>
      <vt:lpstr>Subgrant Panels</vt:lpstr>
      <vt:lpstr>Criteria</vt:lpstr>
      <vt:lpstr>Priorities for Funding</vt:lpstr>
      <vt:lpstr>If You Get Funded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Catherine</dc:creator>
  <cp:lastModifiedBy>Chang, Ai-Ling</cp:lastModifiedBy>
  <cp:revision>11</cp:revision>
  <dcterms:created xsi:type="dcterms:W3CDTF">2017-08-30T17:48:32Z</dcterms:created>
  <dcterms:modified xsi:type="dcterms:W3CDTF">2026-09-11T20:17:57Z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0x010100C81A7BE11EB38E4299DD6EA58AED5D3F</vt:lpwstr>
  </property>
  <property fmtid="{D5CDD505-2E9C-101B-9397-08002B2CF9AE}" pid="3" name="MediaServiceImageTags">
    <vt:lpwstr/>
  </property>
</Properties>
</file>