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4"/>
  </p:sldMasterIdLst>
  <p:notesMasterIdLst>
    <p:notesMasterId r:id="rId47"/>
  </p:notesMasterIdLst>
  <p:sldIdLst>
    <p:sldId id="333" r:id="rId5"/>
    <p:sldId id="337" r:id="rId6"/>
    <p:sldId id="339" r:id="rId7"/>
    <p:sldId id="340" r:id="rId8"/>
    <p:sldId id="346" r:id="rId9"/>
    <p:sldId id="303" r:id="rId10"/>
    <p:sldId id="304" r:id="rId11"/>
    <p:sldId id="305" r:id="rId12"/>
    <p:sldId id="306" r:id="rId13"/>
    <p:sldId id="301" r:id="rId14"/>
    <p:sldId id="308" r:id="rId15"/>
    <p:sldId id="309" r:id="rId16"/>
    <p:sldId id="369" r:id="rId17"/>
    <p:sldId id="370" r:id="rId18"/>
    <p:sldId id="371" r:id="rId19"/>
    <p:sldId id="372" r:id="rId20"/>
    <p:sldId id="373" r:id="rId21"/>
    <p:sldId id="374" r:id="rId22"/>
    <p:sldId id="375" r:id="rId23"/>
    <p:sldId id="268" r:id="rId24"/>
    <p:sldId id="269" r:id="rId25"/>
    <p:sldId id="270" r:id="rId26"/>
    <p:sldId id="271" r:id="rId27"/>
    <p:sldId id="272" r:id="rId28"/>
    <p:sldId id="274" r:id="rId29"/>
    <p:sldId id="275" r:id="rId30"/>
    <p:sldId id="273" r:id="rId31"/>
    <p:sldId id="276" r:id="rId32"/>
    <p:sldId id="349" r:id="rId33"/>
    <p:sldId id="364" r:id="rId34"/>
    <p:sldId id="351" r:id="rId35"/>
    <p:sldId id="365" r:id="rId36"/>
    <p:sldId id="350" r:id="rId37"/>
    <p:sldId id="352" r:id="rId38"/>
    <p:sldId id="360" r:id="rId39"/>
    <p:sldId id="362" r:id="rId40"/>
    <p:sldId id="363" r:id="rId41"/>
    <p:sldId id="366" r:id="rId42"/>
    <p:sldId id="367" r:id="rId43"/>
    <p:sldId id="368" r:id="rId44"/>
    <p:sldId id="286" r:id="rId45"/>
    <p:sldId id="347" r:id="rId46"/>
  </p:sldIdLst>
  <p:sldSz cx="12192000" cy="6858000"/>
  <p:notesSz cx="6858000" cy="9144000"/>
  <p:embeddedFontLst>
    <p:embeddedFont>
      <p:font typeface="Fira Sans" panose="020B0604020202020204" charset="0"/>
      <p:regular r:id="rId48"/>
      <p:bold r:id="rId49"/>
      <p:italic r:id="rId50"/>
      <p:boldItalic r:id="rId51"/>
    </p:embeddedFont>
    <p:embeddedFont>
      <p:font typeface="Fira Sans SemiBold" panose="020B060402020202020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FE643D-5045-C196-3ED5-0DB73D7854FB}" name="Chang, Ai-Ling" initials="CA" userId="S::ai-ling.chang@ncdcr.gov::283b28d8-91dd-456e-8554-4ef0384fe2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666"/>
    <a:srgbClr val="0D9DDB"/>
    <a:srgbClr val="E66054"/>
    <a:srgbClr val="FFC915"/>
    <a:srgbClr val="96C23D"/>
    <a:srgbClr val="ECECEC"/>
    <a:srgbClr val="0156A0"/>
    <a:srgbClr val="366195"/>
    <a:srgbClr val="3E6DA4"/>
    <a:srgbClr val="4A7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27B88-F8AA-D30D-48DE-54580E3BD454}" v="38" dt="2025-02-21T22:31:17.355"/>
    <p1510:client id="{528C327A-AECA-60B4-9E7D-F63E936E77CD}" v="5" dt="2025-02-21T23:38:41.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der, Leigh" userId="S::leighann.wilder@dncr.nc.gov::86d499e1-76ca-4381-a960-64cc29a71e76" providerId="AD" clId="Web-{528C327A-AECA-60B4-9E7D-F63E936E77CD}"/>
    <pc:docChg chg="modSld">
      <pc:chgData name="Wilder, Leigh" userId="S::leighann.wilder@dncr.nc.gov::86d499e1-76ca-4381-a960-64cc29a71e76" providerId="AD" clId="Web-{528C327A-AECA-60B4-9E7D-F63E936E77CD}" dt="2025-02-21T23:38:41.709" v="4" actId="20577"/>
      <pc:docMkLst>
        <pc:docMk/>
      </pc:docMkLst>
      <pc:sldChg chg="modSp">
        <pc:chgData name="Wilder, Leigh" userId="S::leighann.wilder@dncr.nc.gov::86d499e1-76ca-4381-a960-64cc29a71e76" providerId="AD" clId="Web-{528C327A-AECA-60B4-9E7D-F63E936E77CD}" dt="2025-02-21T23:38:41.709" v="4" actId="20577"/>
        <pc:sldMkLst>
          <pc:docMk/>
          <pc:sldMk cId="3991325150" sldId="306"/>
        </pc:sldMkLst>
        <pc:spChg chg="mod">
          <ac:chgData name="Wilder, Leigh" userId="S::leighann.wilder@dncr.nc.gov::86d499e1-76ca-4381-a960-64cc29a71e76" providerId="AD" clId="Web-{528C327A-AECA-60B4-9E7D-F63E936E77CD}" dt="2025-02-21T23:38:41.709" v="4" actId="20577"/>
          <ac:spMkLst>
            <pc:docMk/>
            <pc:sldMk cId="3991325150" sldId="306"/>
            <ac:spMk id="8" creationId="{E78F0C23-3ED1-9F90-D7B4-8D968A3B2AFD}"/>
          </ac:spMkLst>
        </pc:spChg>
      </pc:sldChg>
    </pc:docChg>
  </pc:docChgLst>
  <pc:docChgLst>
    <pc:chgData name="Wilder, Leigh" userId="S::leighann.wilder@dncr.nc.gov::86d499e1-76ca-4381-a960-64cc29a71e76" providerId="AD" clId="Web-{32D27B88-F8AA-D30D-48DE-54580E3BD454}"/>
    <pc:docChg chg="modSld sldOrd">
      <pc:chgData name="Wilder, Leigh" userId="S::leighann.wilder@dncr.nc.gov::86d499e1-76ca-4381-a960-64cc29a71e76" providerId="AD" clId="Web-{32D27B88-F8AA-D30D-48DE-54580E3BD454}" dt="2025-02-21T22:31:17.355" v="36" actId="20577"/>
      <pc:docMkLst>
        <pc:docMk/>
      </pc:docMkLst>
      <pc:sldChg chg="modSp">
        <pc:chgData name="Wilder, Leigh" userId="S::leighann.wilder@dncr.nc.gov::86d499e1-76ca-4381-a960-64cc29a71e76" providerId="AD" clId="Web-{32D27B88-F8AA-D30D-48DE-54580E3BD454}" dt="2025-02-21T22:31:17.355" v="36" actId="20577"/>
        <pc:sldMkLst>
          <pc:docMk/>
          <pc:sldMk cId="3638245243" sldId="286"/>
        </pc:sldMkLst>
        <pc:spChg chg="mod">
          <ac:chgData name="Wilder, Leigh" userId="S::leighann.wilder@dncr.nc.gov::86d499e1-76ca-4381-a960-64cc29a71e76" providerId="AD" clId="Web-{32D27B88-F8AA-D30D-48DE-54580E3BD454}" dt="2025-02-21T22:31:17.355" v="36" actId="20577"/>
          <ac:spMkLst>
            <pc:docMk/>
            <pc:sldMk cId="3638245243" sldId="286"/>
            <ac:spMk id="3" creationId="{1EAF56D3-CFFC-C851-69BA-135E4D44F9A6}"/>
          </ac:spMkLst>
        </pc:spChg>
      </pc:sldChg>
      <pc:sldChg chg="modSp">
        <pc:chgData name="Wilder, Leigh" userId="S::leighann.wilder@dncr.nc.gov::86d499e1-76ca-4381-a960-64cc29a71e76" providerId="AD" clId="Web-{32D27B88-F8AA-D30D-48DE-54580E3BD454}" dt="2025-02-21T22:30:16.618" v="31" actId="20577"/>
        <pc:sldMkLst>
          <pc:docMk/>
          <pc:sldMk cId="1057651258" sldId="368"/>
        </pc:sldMkLst>
        <pc:spChg chg="mod">
          <ac:chgData name="Wilder, Leigh" userId="S::leighann.wilder@dncr.nc.gov::86d499e1-76ca-4381-a960-64cc29a71e76" providerId="AD" clId="Web-{32D27B88-F8AA-D30D-48DE-54580E3BD454}" dt="2025-02-21T22:30:16.618" v="31" actId="20577"/>
          <ac:spMkLst>
            <pc:docMk/>
            <pc:sldMk cId="1057651258" sldId="368"/>
            <ac:spMk id="7" creationId="{3A9327B5-C43F-7C39-29F4-2312925BA530}"/>
          </ac:spMkLst>
        </pc:spChg>
      </pc:sldChg>
      <pc:sldChg chg="ord">
        <pc:chgData name="Wilder, Leigh" userId="S::leighann.wilder@dncr.nc.gov::86d499e1-76ca-4381-a960-64cc29a71e76" providerId="AD" clId="Web-{32D27B88-F8AA-D30D-48DE-54580E3BD454}" dt="2025-02-21T22:28:17.489" v="1"/>
        <pc:sldMkLst>
          <pc:docMk/>
          <pc:sldMk cId="2864233050" sldId="372"/>
        </pc:sldMkLst>
      </pc:sldChg>
      <pc:sldChg chg="ord">
        <pc:chgData name="Wilder, Leigh" userId="S::leighann.wilder@dncr.nc.gov::86d499e1-76ca-4381-a960-64cc29a71e76" providerId="AD" clId="Web-{32D27B88-F8AA-D30D-48DE-54580E3BD454}" dt="2025-02-21T22:27:57.770" v="0"/>
        <pc:sldMkLst>
          <pc:docMk/>
          <pc:sldMk cId="2273953235" sldId="3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74D07-0038-4800-BC3C-58AE6CAC1C67}" type="datetimeFigureOut">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37005-C984-4A76-94C0-CD85716DE007}" type="slidenum">
              <a:t>‹#›</a:t>
            </a:fld>
            <a:endParaRPr lang="en-US"/>
          </a:p>
        </p:txBody>
      </p:sp>
    </p:spTree>
    <p:extLst>
      <p:ext uri="{BB962C8B-B14F-4D97-AF65-F5344CB8AC3E}">
        <p14:creationId xmlns:p14="http://schemas.microsoft.com/office/powerpoint/2010/main" val="194390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ncdcr.gov/"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C9713F-F8FC-1CB8-3B5B-87B6E9605BD4}"/>
              </a:ext>
            </a:extLst>
          </p:cNvPr>
          <p:cNvSpPr/>
          <p:nvPr userDrawn="1"/>
        </p:nvSpPr>
        <p:spPr>
          <a:xfrm>
            <a:off x="4814888" y="-20171"/>
            <a:ext cx="7377111" cy="6878172"/>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5D3CD-483D-4FE0-F5AA-BA70DA4B1173}"/>
              </a:ext>
            </a:extLst>
          </p:cNvPr>
          <p:cNvSpPr>
            <a:spLocks noGrp="1"/>
          </p:cNvSpPr>
          <p:nvPr>
            <p:ph type="ctrTitle" hasCustomPrompt="1"/>
          </p:nvPr>
        </p:nvSpPr>
        <p:spPr>
          <a:xfrm>
            <a:off x="838200" y="685800"/>
            <a:ext cx="3962400" cy="2916238"/>
          </a:xfrm>
        </p:spPr>
        <p:txBody>
          <a:bodyPr anchor="t">
            <a:noAutofit/>
          </a:bodyPr>
          <a:lstStyle>
            <a:lvl1pPr algn="l">
              <a:lnSpc>
                <a:spcPct val="90000"/>
              </a:lnSpc>
              <a:defRPr sz="4800" b="1" i="0">
                <a:latin typeface="Fira Sans SemiBold" panose="020B0503050000020004" pitchFamily="34" charset="0"/>
                <a:ea typeface="Fira Sans SemiBold" panose="020B05030500000200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3A95C9ED-B6C4-9293-BA6A-2B294FD31CF5}"/>
              </a:ext>
            </a:extLst>
          </p:cNvPr>
          <p:cNvSpPr>
            <a:spLocks noGrp="1"/>
          </p:cNvSpPr>
          <p:nvPr>
            <p:ph type="subTitle" idx="1" hasCustomPrompt="1"/>
          </p:nvPr>
        </p:nvSpPr>
        <p:spPr>
          <a:xfrm>
            <a:off x="838200" y="3637190"/>
            <a:ext cx="3962400" cy="1183581"/>
          </a:xfrm>
        </p:spPr>
        <p:txBody>
          <a:bodyPr/>
          <a:lstStyle>
            <a:lvl1pPr marL="0" indent="0" algn="l">
              <a:lnSpc>
                <a:spcPct val="80000"/>
              </a:lnSpc>
              <a:buNone/>
              <a:defRPr sz="2400">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Rectangle 6">
            <a:extLst>
              <a:ext uri="{FF2B5EF4-FFF2-40B4-BE49-F238E27FC236}">
                <a16:creationId xmlns:a16="http://schemas.microsoft.com/office/drawing/2014/main" id="{D63B2121-24B6-D576-B492-8A7746A7711A}"/>
              </a:ext>
            </a:extLst>
          </p:cNvPr>
          <p:cNvSpPr/>
          <p:nvPr userDrawn="1"/>
        </p:nvSpPr>
        <p:spPr>
          <a:xfrm>
            <a:off x="0" y="4811615"/>
            <a:ext cx="4849045" cy="2046385"/>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DF6082-3B07-2220-BD27-42D78CAB66AE}"/>
              </a:ext>
            </a:extLst>
          </p:cNvPr>
          <p:cNvSpPr/>
          <p:nvPr userDrawn="1"/>
        </p:nvSpPr>
        <p:spPr>
          <a:xfrm>
            <a:off x="4815191" y="4814514"/>
            <a:ext cx="2873126" cy="204348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96758F-DDFA-1A99-B4E8-60571970C33D}"/>
              </a:ext>
            </a:extLst>
          </p:cNvPr>
          <p:cNvSpPr/>
          <p:nvPr userDrawn="1"/>
        </p:nvSpPr>
        <p:spPr>
          <a:xfrm>
            <a:off x="9115037" y="4802928"/>
            <a:ext cx="1133691" cy="205507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2443B8-1429-D2AF-0C4E-957118F7A886}"/>
              </a:ext>
            </a:extLst>
          </p:cNvPr>
          <p:cNvSpPr/>
          <p:nvPr userDrawn="1"/>
        </p:nvSpPr>
        <p:spPr>
          <a:xfrm>
            <a:off x="10248728" y="2778033"/>
            <a:ext cx="1943272" cy="202256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33527F-4AAD-C3E5-56A1-9363E3260626}"/>
              </a:ext>
            </a:extLst>
          </p:cNvPr>
          <p:cNvSpPr/>
          <p:nvPr userDrawn="1"/>
        </p:nvSpPr>
        <p:spPr>
          <a:xfrm>
            <a:off x="7682753" y="2764575"/>
            <a:ext cx="1434353" cy="2043265"/>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CDE0DF-9AD8-23C2-BC91-957D196644B9}"/>
              </a:ext>
            </a:extLst>
          </p:cNvPr>
          <p:cNvSpPr/>
          <p:nvPr userDrawn="1"/>
        </p:nvSpPr>
        <p:spPr>
          <a:xfrm>
            <a:off x="4815479" y="-20170"/>
            <a:ext cx="5431179" cy="279362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9" descr="North Carolina Arts Council logo">
            <a:extLst>
              <a:ext uri="{FF2B5EF4-FFF2-40B4-BE49-F238E27FC236}">
                <a16:creationId xmlns:a16="http://schemas.microsoft.com/office/drawing/2014/main" id="{F658600D-4BCC-95B8-50F4-17B78965EF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62" r="432"/>
          <a:stretch/>
        </p:blipFill>
        <p:spPr>
          <a:xfrm>
            <a:off x="822959" y="5029201"/>
            <a:ext cx="2557451" cy="1619794"/>
          </a:xfrm>
          <a:prstGeom prst="rect">
            <a:avLst/>
          </a:prstGeom>
        </p:spPr>
      </p:pic>
    </p:spTree>
    <p:extLst>
      <p:ext uri="{BB962C8B-B14F-4D97-AF65-F5344CB8AC3E}">
        <p14:creationId xmlns:p14="http://schemas.microsoft.com/office/powerpoint/2010/main" val="3375287021"/>
      </p:ext>
    </p:extLst>
  </p:cSld>
  <p:clrMapOvr>
    <a:masterClrMapping/>
  </p:clrMapOvr>
  <p:extLst>
    <p:ext uri="{DCECCB84-F9BA-43D5-87BE-67443E8EF086}">
      <p15:sldGuideLst xmlns:p15="http://schemas.microsoft.com/office/powerpoint/2012/main">
        <p15:guide id="1" orient="horz" pos="432">
          <p15:clr>
            <a:srgbClr val="FBAE40"/>
          </p15:clr>
        </p15:guide>
        <p15:guide id="2"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8FC2B-5763-A643-D4DF-169166EE9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22656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D459-F268-03D0-BB08-0ED34793C315}"/>
              </a:ext>
            </a:extLst>
          </p:cNvPr>
          <p:cNvSpPr>
            <a:spLocks noGrp="1"/>
          </p:cNvSpPr>
          <p:nvPr>
            <p:ph type="title"/>
          </p:nvPr>
        </p:nvSpPr>
        <p:spPr>
          <a:xfrm>
            <a:off x="839788" y="365125"/>
            <a:ext cx="10515600" cy="1325563"/>
          </a:xfr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92854DF3-5603-E3DD-5F10-2F2B54836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57E0F-4D58-0A72-1E10-7A9AFA847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97864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1"/>
            <a:ext cx="12238892" cy="46109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F3F4F4"/>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76931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15566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B79B-F4D0-85D8-8B23-2A914AAA4E9A}"/>
              </a:ext>
            </a:extLst>
          </p:cNvPr>
          <p:cNvSpPr>
            <a:spLocks noGrp="1"/>
          </p:cNvSpPr>
          <p:nvPr>
            <p:ph type="title"/>
          </p:nvPr>
        </p:nvSpPr>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23D85C84-CB0B-9432-BFAA-C2A503A978EE}"/>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4" name="Footer Placeholder 3">
            <a:extLst>
              <a:ext uri="{FF2B5EF4-FFF2-40B4-BE49-F238E27FC236}">
                <a16:creationId xmlns:a16="http://schemas.microsoft.com/office/drawing/2014/main" id="{2347D865-3946-E53A-CE5B-117EAC4D0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EDE2C-0C4D-20A1-7B18-855FB68C38F2}"/>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23386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7156A-6EF5-948C-9F06-61804B386DC0}"/>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3" name="Footer Placeholder 2">
            <a:extLst>
              <a:ext uri="{FF2B5EF4-FFF2-40B4-BE49-F238E27FC236}">
                <a16:creationId xmlns:a16="http://schemas.microsoft.com/office/drawing/2014/main" id="{AC1FB164-8B22-CB4F-967E-A0C6C6E7DB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1324E4-3FAF-7BD5-8944-8E197D535373}"/>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688728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EBCD-475C-B932-90A0-DCB0E472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55F6B-D8EC-E03D-CD45-1E8F50307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BE67E-9B39-1570-BD16-6ABB49B5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10EF4-6ED9-A94F-9239-B650C58F9D4C}"/>
              </a:ext>
            </a:extLst>
          </p:cNvPr>
          <p:cNvSpPr>
            <a:spLocks noGrp="1"/>
          </p:cNvSpPr>
          <p:nvPr>
            <p:ph type="dt" sz="half" idx="10"/>
          </p:nvPr>
        </p:nvSpPr>
        <p:spPr/>
        <p:txBody>
          <a:bodyPr/>
          <a:lstStyle/>
          <a:p>
            <a:fld id="{AA92E859-F596-3849-A458-D069CC798010}" type="datetimeFigureOut">
              <a:rPr lang="en-US" smtClean="0"/>
              <a:t>2/21/2025</a:t>
            </a:fld>
            <a:endParaRPr lang="en-US"/>
          </a:p>
        </p:txBody>
      </p:sp>
      <p:sp>
        <p:nvSpPr>
          <p:cNvPr id="6" name="Footer Placeholder 5">
            <a:extLst>
              <a:ext uri="{FF2B5EF4-FFF2-40B4-BE49-F238E27FC236}">
                <a16:creationId xmlns:a16="http://schemas.microsoft.com/office/drawing/2014/main" id="{B99D44D8-57ED-1641-7C15-954EBF88A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C36EB-B300-8144-8BFB-A36759A58C97}"/>
              </a:ext>
            </a:extLst>
          </p:cNvPr>
          <p:cNvSpPr>
            <a:spLocks noGrp="1"/>
          </p:cNvSpPr>
          <p:nvPr>
            <p:ph type="sldNum" sz="quarter" idx="12"/>
          </p:nvPr>
        </p:nvSpPr>
        <p:spPr/>
        <p:txBody>
          <a:bodyPr/>
          <a:lstStyle/>
          <a:p>
            <a:fld id="{5B19ABE1-7F7F-A34A-A268-64F9512036F8}" type="slidenum">
              <a:rPr lang="en-US" smtClean="0"/>
              <a:t>‹#›</a:t>
            </a:fld>
            <a:endParaRPr lang="en-US"/>
          </a:p>
        </p:txBody>
      </p:sp>
    </p:spTree>
    <p:extLst>
      <p:ext uri="{BB962C8B-B14F-4D97-AF65-F5344CB8AC3E}">
        <p14:creationId xmlns:p14="http://schemas.microsoft.com/office/powerpoint/2010/main" val="1075683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9AC9-5FD0-4B6E-8D27-26CBCD28D6A4}"/>
              </a:ext>
            </a:extLst>
          </p:cNvPr>
          <p:cNvSpPr>
            <a:spLocks noGrp="1"/>
          </p:cNvSpPr>
          <p:nvPr>
            <p:ph type="ctrTitle" hasCustomPrompt="1"/>
          </p:nvPr>
        </p:nvSpPr>
        <p:spPr>
          <a:xfrm>
            <a:off x="1524000" y="755091"/>
            <a:ext cx="9144000" cy="2387600"/>
          </a:xfrm>
        </p:spPr>
        <p:txBody>
          <a:bodyPr anchor="b"/>
          <a:lstStyle>
            <a:lvl1pPr algn="l">
              <a:defRPr sz="6000"/>
            </a:lvl1pPr>
          </a:lstStyle>
          <a:p>
            <a:r>
              <a:rPr lang="en-US"/>
              <a:t>End Slide: Repeat the title of your presentation</a:t>
            </a:r>
          </a:p>
        </p:txBody>
      </p:sp>
      <p:pic>
        <p:nvPicPr>
          <p:cNvPr id="1026" name="Picture 2" descr="NC Department of Natural and Cultural Resources">
            <a:hlinkClick r:id="rId2"/>
            <a:extLst>
              <a:ext uri="{FF2B5EF4-FFF2-40B4-BE49-F238E27FC236}">
                <a16:creationId xmlns:a16="http://schemas.microsoft.com/office/drawing/2014/main" id="{4A5312E1-8A43-458C-B06F-4356DD41905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7406" y="4828833"/>
            <a:ext cx="3418094" cy="7576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13E11F1D-9632-6A45-B168-723073A43B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1298" y="3617258"/>
            <a:ext cx="4739672" cy="987432"/>
          </a:xfrm>
          <a:prstGeom prst="rect">
            <a:avLst/>
          </a:prstGeom>
        </p:spPr>
      </p:pic>
      <p:pic>
        <p:nvPicPr>
          <p:cNvPr id="7" name="Picture 6" descr="A close up of a sign&#10;&#10;Description automatically generated">
            <a:extLst>
              <a:ext uri="{FF2B5EF4-FFF2-40B4-BE49-F238E27FC236}">
                <a16:creationId xmlns:a16="http://schemas.microsoft.com/office/drawing/2014/main" id="{9223D313-D56D-214A-991E-25CFE72967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810" y="3757454"/>
            <a:ext cx="501692" cy="501692"/>
          </a:xfrm>
          <a:prstGeom prst="rect">
            <a:avLst/>
          </a:prstGeom>
        </p:spPr>
      </p:pic>
      <p:pic>
        <p:nvPicPr>
          <p:cNvPr id="14" name="Picture 13" descr="A close up of a logo&#10;&#10;Description automatically generated">
            <a:extLst>
              <a:ext uri="{FF2B5EF4-FFF2-40B4-BE49-F238E27FC236}">
                <a16:creationId xmlns:a16="http://schemas.microsoft.com/office/drawing/2014/main" id="{57DDD550-87BD-894E-BF1A-281B6A4A9C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1817" y="4225851"/>
            <a:ext cx="757678" cy="757678"/>
          </a:xfrm>
          <a:prstGeom prst="rect">
            <a:avLst/>
          </a:prstGeom>
        </p:spPr>
      </p:pic>
      <p:pic>
        <p:nvPicPr>
          <p:cNvPr id="16" name="Picture 15" descr="A close up of a sign&#10;&#10;Description automatically generated">
            <a:extLst>
              <a:ext uri="{FF2B5EF4-FFF2-40B4-BE49-F238E27FC236}">
                <a16:creationId xmlns:a16="http://schemas.microsoft.com/office/drawing/2014/main" id="{6F6FFCD0-E290-384B-B139-BAF3EB20E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58945" y="4995103"/>
            <a:ext cx="603422" cy="425138"/>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D9BEDB0C-6133-9D41-B79C-7324BE480C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81817" y="5431815"/>
            <a:ext cx="757678" cy="757678"/>
          </a:xfrm>
          <a:prstGeom prst="rect">
            <a:avLst/>
          </a:prstGeom>
        </p:spPr>
      </p:pic>
      <p:sp>
        <p:nvSpPr>
          <p:cNvPr id="19" name="TextBox 18">
            <a:extLst>
              <a:ext uri="{FF2B5EF4-FFF2-40B4-BE49-F238E27FC236}">
                <a16:creationId xmlns:a16="http://schemas.microsoft.com/office/drawing/2014/main" id="{2CC1E4CF-3448-4144-AE19-CD1835C56E8F}"/>
              </a:ext>
            </a:extLst>
          </p:cNvPr>
          <p:cNvSpPr txBox="1"/>
          <p:nvPr userDrawn="1"/>
        </p:nvSpPr>
        <p:spPr>
          <a:xfrm>
            <a:off x="8248388" y="3821047"/>
            <a:ext cx="2104373" cy="369332"/>
          </a:xfrm>
          <a:prstGeom prst="rect">
            <a:avLst/>
          </a:prstGeom>
          <a:noFill/>
        </p:spPr>
        <p:txBody>
          <a:bodyPr wrap="square" rtlCol="0">
            <a:spAutoFit/>
          </a:bodyPr>
          <a:lstStyle/>
          <a:p>
            <a:r>
              <a:rPr lang="en-US" b="1"/>
              <a:t>@</a:t>
            </a:r>
            <a:r>
              <a:rPr lang="en-US" b="1" err="1"/>
              <a:t>NCArts</a:t>
            </a:r>
            <a:endParaRPr lang="en-US" b="1"/>
          </a:p>
        </p:txBody>
      </p:sp>
      <p:sp>
        <p:nvSpPr>
          <p:cNvPr id="20" name="TextBox 19">
            <a:extLst>
              <a:ext uri="{FF2B5EF4-FFF2-40B4-BE49-F238E27FC236}">
                <a16:creationId xmlns:a16="http://schemas.microsoft.com/office/drawing/2014/main" id="{DF092480-7440-F14C-9F30-B05D581D6451}"/>
              </a:ext>
            </a:extLst>
          </p:cNvPr>
          <p:cNvSpPr txBox="1"/>
          <p:nvPr userDrawn="1"/>
        </p:nvSpPr>
        <p:spPr>
          <a:xfrm>
            <a:off x="8235862" y="4420024"/>
            <a:ext cx="1816274" cy="369332"/>
          </a:xfrm>
          <a:prstGeom prst="rect">
            <a:avLst/>
          </a:prstGeom>
          <a:noFill/>
        </p:spPr>
        <p:txBody>
          <a:bodyPr wrap="square" rtlCol="0">
            <a:spAutoFit/>
          </a:bodyPr>
          <a:lstStyle/>
          <a:p>
            <a:r>
              <a:rPr lang="en-US" b="1"/>
              <a:t>@</a:t>
            </a:r>
            <a:r>
              <a:rPr lang="en-US" b="1" err="1"/>
              <a:t>NCArtsCouncil</a:t>
            </a:r>
            <a:endParaRPr lang="en-US" b="1"/>
          </a:p>
        </p:txBody>
      </p:sp>
      <p:sp>
        <p:nvSpPr>
          <p:cNvPr id="21" name="TextBox 20">
            <a:extLst>
              <a:ext uri="{FF2B5EF4-FFF2-40B4-BE49-F238E27FC236}">
                <a16:creationId xmlns:a16="http://schemas.microsoft.com/office/drawing/2014/main" id="{B522F398-2DBC-6945-9D76-646C858F0874}"/>
              </a:ext>
            </a:extLst>
          </p:cNvPr>
          <p:cNvSpPr txBox="1"/>
          <p:nvPr userDrawn="1"/>
        </p:nvSpPr>
        <p:spPr>
          <a:xfrm>
            <a:off x="8235862" y="5023006"/>
            <a:ext cx="1654787" cy="369332"/>
          </a:xfrm>
          <a:prstGeom prst="rect">
            <a:avLst/>
          </a:prstGeom>
          <a:noFill/>
        </p:spPr>
        <p:txBody>
          <a:bodyPr wrap="square" rtlCol="0">
            <a:spAutoFit/>
          </a:bodyPr>
          <a:lstStyle/>
          <a:p>
            <a:r>
              <a:rPr lang="en-US" b="1"/>
              <a:t>@</a:t>
            </a:r>
            <a:r>
              <a:rPr lang="en-US" b="1" err="1"/>
              <a:t>NCArts</a:t>
            </a:r>
            <a:endParaRPr lang="en-US" b="1"/>
          </a:p>
        </p:txBody>
      </p:sp>
      <p:sp>
        <p:nvSpPr>
          <p:cNvPr id="22" name="TextBox 21">
            <a:extLst>
              <a:ext uri="{FF2B5EF4-FFF2-40B4-BE49-F238E27FC236}">
                <a16:creationId xmlns:a16="http://schemas.microsoft.com/office/drawing/2014/main" id="{FF6A967B-96DE-BF4E-BA71-F0E92D00E197}"/>
              </a:ext>
            </a:extLst>
          </p:cNvPr>
          <p:cNvSpPr txBox="1"/>
          <p:nvPr userDrawn="1"/>
        </p:nvSpPr>
        <p:spPr>
          <a:xfrm>
            <a:off x="8248388" y="5625988"/>
            <a:ext cx="2091847" cy="369332"/>
          </a:xfrm>
          <a:prstGeom prst="rect">
            <a:avLst/>
          </a:prstGeom>
          <a:noFill/>
        </p:spPr>
        <p:txBody>
          <a:bodyPr wrap="square" rtlCol="0">
            <a:spAutoFit/>
          </a:bodyPr>
          <a:lstStyle/>
          <a:p>
            <a:r>
              <a:rPr lang="en-US" b="1"/>
              <a:t>@</a:t>
            </a:r>
            <a:r>
              <a:rPr lang="en-US" b="1" err="1"/>
              <a:t>NCArtsCouncil</a:t>
            </a:r>
            <a:endParaRPr lang="en-US" b="1"/>
          </a:p>
        </p:txBody>
      </p:sp>
    </p:spTree>
    <p:extLst>
      <p:ext uri="{BB962C8B-B14F-4D97-AF65-F5344CB8AC3E}">
        <p14:creationId xmlns:p14="http://schemas.microsoft.com/office/powerpoint/2010/main" val="2022807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9AC9-5FD0-4B6E-8D27-26CBCD28D6A4}"/>
              </a:ext>
            </a:extLst>
          </p:cNvPr>
          <p:cNvSpPr>
            <a:spLocks noGrp="1"/>
          </p:cNvSpPr>
          <p:nvPr>
            <p:ph type="ctrTitle" hasCustomPrompt="1"/>
          </p:nvPr>
        </p:nvSpPr>
        <p:spPr>
          <a:xfrm>
            <a:off x="1708878" y="1790700"/>
            <a:ext cx="8959122" cy="2387600"/>
          </a:xfrm>
        </p:spPr>
        <p:txBody>
          <a:bodyPr anchor="b"/>
          <a:lstStyle>
            <a:lvl1pPr algn="l">
              <a:defRPr sz="6000"/>
            </a:lvl1pPr>
          </a:lstStyle>
          <a:p>
            <a:r>
              <a:rPr lang="en-US"/>
              <a:t>Title of new section</a:t>
            </a:r>
          </a:p>
        </p:txBody>
      </p:sp>
      <p:sp>
        <p:nvSpPr>
          <p:cNvPr id="3" name="Subtitle 2">
            <a:extLst>
              <a:ext uri="{FF2B5EF4-FFF2-40B4-BE49-F238E27FC236}">
                <a16:creationId xmlns:a16="http://schemas.microsoft.com/office/drawing/2014/main" id="{629B02FD-BE72-4C2E-BDB4-34F8D0FC2CAC}"/>
              </a:ext>
            </a:extLst>
          </p:cNvPr>
          <p:cNvSpPr>
            <a:spLocks noGrp="1"/>
          </p:cNvSpPr>
          <p:nvPr>
            <p:ph type="subTitle" idx="1" hasCustomPrompt="1"/>
          </p:nvPr>
        </p:nvSpPr>
        <p:spPr>
          <a:xfrm>
            <a:off x="1708878" y="4305049"/>
            <a:ext cx="8959122" cy="91564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as necessary or delete this box.</a:t>
            </a:r>
          </a:p>
        </p:txBody>
      </p:sp>
    </p:spTree>
    <p:extLst>
      <p:ext uri="{BB962C8B-B14F-4D97-AF65-F5344CB8AC3E}">
        <p14:creationId xmlns:p14="http://schemas.microsoft.com/office/powerpoint/2010/main" val="248504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04EA40-5952-42AD-F240-F28BEE714389}"/>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5" name="Footer Placeholder 4">
            <a:extLst>
              <a:ext uri="{FF2B5EF4-FFF2-40B4-BE49-F238E27FC236}">
                <a16:creationId xmlns:a16="http://schemas.microsoft.com/office/drawing/2014/main" id="{60F7F1E2-8070-7A5B-E5A0-E9F797A25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E002-03C7-5E6E-FE55-8D810F62CB5E}"/>
              </a:ext>
            </a:extLst>
          </p:cNvPr>
          <p:cNvSpPr>
            <a:spLocks noGrp="1"/>
          </p:cNvSpPr>
          <p:nvPr>
            <p:ph type="sldNum" sz="quarter" idx="12"/>
          </p:nvPr>
        </p:nvSpPr>
        <p:spPr>
          <a:xfrm>
            <a:off x="8610600" y="6356350"/>
            <a:ext cx="2150165" cy="365125"/>
          </a:xfrm>
        </p:spPr>
        <p:txBody>
          <a:bodyPr/>
          <a:lstStyle/>
          <a:p>
            <a:fld id="{FFE564D9-E137-614A-B143-7E1EFF5C44BE}" type="slidenum">
              <a:rPr lang="en-US" smtClean="0"/>
              <a:t>‹#›</a:t>
            </a:fld>
            <a:endParaRPr lang="en-US"/>
          </a:p>
        </p:txBody>
      </p:sp>
      <p:sp>
        <p:nvSpPr>
          <p:cNvPr id="13" name="Title 1">
            <a:extLst>
              <a:ext uri="{FF2B5EF4-FFF2-40B4-BE49-F238E27FC236}">
                <a16:creationId xmlns:a16="http://schemas.microsoft.com/office/drawing/2014/main" id="{426A101B-4E81-B133-3690-1AD11D235BAB}"/>
              </a:ext>
            </a:extLst>
          </p:cNvPr>
          <p:cNvSpPr>
            <a:spLocks noGrp="1"/>
          </p:cNvSpPr>
          <p:nvPr>
            <p:ph type="title"/>
          </p:nvPr>
        </p:nvSpPr>
        <p:spPr>
          <a:xfrm>
            <a:off x="838199" y="909638"/>
            <a:ext cx="9935096" cy="1325563"/>
          </a:xfrm>
        </p:spPr>
        <p:txBody>
          <a:bodyPr anchor="b"/>
          <a:lstStyle>
            <a:lvl1pPr>
              <a:lnSpc>
                <a:spcPct val="80000"/>
              </a:lnSpc>
              <a:defRPr/>
            </a:lvl1pPr>
          </a:lstStyle>
          <a:p>
            <a:r>
              <a:rPr lang="en-US"/>
              <a:t>Click to edit Master title style</a:t>
            </a:r>
          </a:p>
        </p:txBody>
      </p:sp>
      <p:sp>
        <p:nvSpPr>
          <p:cNvPr id="14" name="Content Placeholder 2">
            <a:extLst>
              <a:ext uri="{FF2B5EF4-FFF2-40B4-BE49-F238E27FC236}">
                <a16:creationId xmlns:a16="http://schemas.microsoft.com/office/drawing/2014/main" id="{C5CFAEB2-1670-A115-1514-C9ABAAD3E255}"/>
              </a:ext>
            </a:extLst>
          </p:cNvPr>
          <p:cNvSpPr>
            <a:spLocks noGrp="1"/>
          </p:cNvSpPr>
          <p:nvPr>
            <p:ph sz="half" idx="1"/>
          </p:nvPr>
        </p:nvSpPr>
        <p:spPr>
          <a:xfrm>
            <a:off x="838199" y="2519681"/>
            <a:ext cx="9935096"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59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Large Image on Righ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015397" y="0"/>
            <a:ext cx="5176603" cy="6858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445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4540470"/>
            <a:ext cx="12238892" cy="2317530"/>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2B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F3F4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20445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mall Image on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
        <p:nvSpPr>
          <p:cNvPr id="4" name="Title 1">
            <a:extLst>
              <a:ext uri="{FF2B5EF4-FFF2-40B4-BE49-F238E27FC236}">
                <a16:creationId xmlns:a16="http://schemas.microsoft.com/office/drawing/2014/main" id="{E21F9042-5610-6FF5-A06B-84A9D68F31C5}"/>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Tree>
    <p:extLst>
      <p:ext uri="{BB962C8B-B14F-4D97-AF65-F5344CB8AC3E}">
        <p14:creationId xmlns:p14="http://schemas.microsoft.com/office/powerpoint/2010/main" val="383269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Small Image on Righ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Tree>
    <p:extLst>
      <p:ext uri="{BB962C8B-B14F-4D97-AF65-F5344CB8AC3E}">
        <p14:creationId xmlns:p14="http://schemas.microsoft.com/office/powerpoint/2010/main" val="372766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212415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2/21/2025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4220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2 Images">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D979B7B6-8005-4DD5-6DD8-C693FF13DD58}"/>
              </a:ext>
            </a:extLst>
          </p:cNvPr>
          <p:cNvSpPr>
            <a:spLocks noGrp="1"/>
          </p:cNvSpPr>
          <p:nvPr>
            <p:ph type="pic" sz="quarter" idx="14"/>
          </p:nvPr>
        </p:nvSpPr>
        <p:spPr>
          <a:xfrm>
            <a:off x="8763000" y="0"/>
            <a:ext cx="3429000" cy="3429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4110318" cy="2338524"/>
          </a:xfrm>
        </p:spPr>
        <p:txBody>
          <a:bodyPr anchor="t"/>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3427549"/>
            <a:ext cx="4110318" cy="2749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5334000" y="3427548"/>
            <a:ext cx="3429000" cy="3429000"/>
          </a:xfrm>
        </p:spPr>
        <p:txBody>
          <a:bodyPr/>
          <a:lstStyle/>
          <a:p>
            <a:endParaRPr lang="en-US"/>
          </a:p>
        </p:txBody>
      </p:sp>
      <p:sp>
        <p:nvSpPr>
          <p:cNvPr id="4" name="Rectangle 3">
            <a:extLst>
              <a:ext uri="{FF2B5EF4-FFF2-40B4-BE49-F238E27FC236}">
                <a16:creationId xmlns:a16="http://schemas.microsoft.com/office/drawing/2014/main" id="{E529A838-D78B-D78E-44A1-ED76F33477AB}"/>
              </a:ext>
            </a:extLst>
          </p:cNvPr>
          <p:cNvSpPr/>
          <p:nvPr userDrawn="1"/>
        </p:nvSpPr>
        <p:spPr>
          <a:xfrm>
            <a:off x="5334000" y="0"/>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1BDD7A-95A8-C7F9-E536-A5123F15001E}"/>
              </a:ext>
            </a:extLst>
          </p:cNvPr>
          <p:cNvSpPr/>
          <p:nvPr userDrawn="1"/>
        </p:nvSpPr>
        <p:spPr>
          <a:xfrm>
            <a:off x="8763000" y="3427549"/>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4A57992D-70B4-E9DA-4797-973428B7826C}"/>
              </a:ext>
            </a:extLst>
          </p:cNvPr>
          <p:cNvSpPr>
            <a:spLocks noGrp="1"/>
          </p:cNvSpPr>
          <p:nvPr>
            <p:ph sz="half" idx="2"/>
          </p:nvPr>
        </p:nvSpPr>
        <p:spPr>
          <a:xfrm>
            <a:off x="5648187" y="1610139"/>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7E046450-28B3-96C2-EA8B-6DA435107F74}"/>
              </a:ext>
            </a:extLst>
          </p:cNvPr>
          <p:cNvSpPr>
            <a:spLocks noGrp="1"/>
          </p:cNvSpPr>
          <p:nvPr>
            <p:ph type="body" sz="quarter" idx="3"/>
          </p:nvPr>
        </p:nvSpPr>
        <p:spPr>
          <a:xfrm>
            <a:off x="5635487" y="438790"/>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452C00B5-3979-45BA-A2FF-D41CAD3891E8}"/>
              </a:ext>
            </a:extLst>
          </p:cNvPr>
          <p:cNvSpPr>
            <a:spLocks noGrp="1"/>
          </p:cNvSpPr>
          <p:nvPr>
            <p:ph sz="half" idx="15"/>
          </p:nvPr>
        </p:nvSpPr>
        <p:spPr>
          <a:xfrm>
            <a:off x="9118814" y="5012830"/>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EE36ADA5-7A56-ADC0-CDA5-93C4EE1CD406}"/>
              </a:ext>
            </a:extLst>
          </p:cNvPr>
          <p:cNvSpPr>
            <a:spLocks noGrp="1"/>
          </p:cNvSpPr>
          <p:nvPr>
            <p:ph type="body" sz="quarter" idx="16"/>
          </p:nvPr>
        </p:nvSpPr>
        <p:spPr>
          <a:xfrm>
            <a:off x="9106114" y="3841481"/>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4518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ACBAD-CEBA-488D-BFD1-EA6807BF7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05FE8A-A551-EAAC-E7BA-6A05A10C0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34295-FF29-6CCC-91A8-F5272FAA7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181B0-6222-BE42-BCD9-083C014380E1}" type="datetimeFigureOut">
              <a:rPr lang="en-US" smtClean="0"/>
              <a:t>2/21/2025</a:t>
            </a:fld>
            <a:endParaRPr lang="en-US"/>
          </a:p>
        </p:txBody>
      </p:sp>
      <p:sp>
        <p:nvSpPr>
          <p:cNvPr id="5" name="Footer Placeholder 4">
            <a:extLst>
              <a:ext uri="{FF2B5EF4-FFF2-40B4-BE49-F238E27FC236}">
                <a16:creationId xmlns:a16="http://schemas.microsoft.com/office/drawing/2014/main" id="{42FBBCCD-6A93-B04F-0AED-C5352AD6C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17EC2-579C-EC04-2ABC-9C3FE6BD4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564D9-E137-614A-B143-7E1EFF5C44BE}" type="slidenum">
              <a:rPr lang="en-US" smtClean="0"/>
              <a:t>‹#›</a:t>
            </a:fld>
            <a:endParaRPr lang="en-US"/>
          </a:p>
        </p:txBody>
      </p:sp>
    </p:spTree>
    <p:extLst>
      <p:ext uri="{BB962C8B-B14F-4D97-AF65-F5344CB8AC3E}">
        <p14:creationId xmlns:p14="http://schemas.microsoft.com/office/powerpoint/2010/main" val="32270198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xStyles>
    <p:titleStyle>
      <a:lvl1pPr algn="l" defTabSz="914400" rtl="0" eaLnBrk="1" latinLnBrk="0" hangingPunct="1">
        <a:lnSpc>
          <a:spcPct val="90000"/>
        </a:lnSpc>
        <a:spcBef>
          <a:spcPct val="0"/>
        </a:spcBef>
        <a:buNone/>
        <a:defRPr sz="4400" b="1" i="0" kern="1200">
          <a:solidFill>
            <a:srgbClr val="2B2666"/>
          </a:solidFill>
          <a:latin typeface="Fira Sans SemiBold" panose="020B0503050000020004" pitchFamily="34" charset="0"/>
          <a:ea typeface="Fira Sans SemiBold" panose="020B0503050000020004" pitchFamily="34" charset="0"/>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B9D9-8819-CDCC-DCD7-AF3782A774C9}"/>
              </a:ext>
            </a:extLst>
          </p:cNvPr>
          <p:cNvSpPr>
            <a:spLocks noGrp="1"/>
          </p:cNvSpPr>
          <p:nvPr>
            <p:ph type="ctrTitle"/>
          </p:nvPr>
        </p:nvSpPr>
        <p:spPr/>
        <p:txBody>
          <a:bodyPr anchor="t">
            <a:normAutofit/>
          </a:bodyPr>
          <a:lstStyle/>
          <a:p>
            <a:r>
              <a:rPr lang="en-US"/>
              <a:t>Artist </a:t>
            </a:r>
            <a:br>
              <a:rPr lang="en-US"/>
            </a:br>
            <a:r>
              <a:rPr lang="en-US"/>
              <a:t>Support</a:t>
            </a:r>
            <a:br>
              <a:rPr lang="en-US"/>
            </a:br>
            <a:r>
              <a:rPr lang="en-US"/>
              <a:t>Grant</a:t>
            </a:r>
          </a:p>
        </p:txBody>
      </p:sp>
      <p:sp>
        <p:nvSpPr>
          <p:cNvPr id="1039" name="Subtitle 2">
            <a:extLst>
              <a:ext uri="{FF2B5EF4-FFF2-40B4-BE49-F238E27FC236}">
                <a16:creationId xmlns:a16="http://schemas.microsoft.com/office/drawing/2014/main" id="{7C77F437-892C-83F1-0E8F-7A06A103E8F1}"/>
              </a:ext>
            </a:extLst>
          </p:cNvPr>
          <p:cNvSpPr>
            <a:spLocks noGrp="1"/>
          </p:cNvSpPr>
          <p:nvPr>
            <p:ph type="subTitle" idx="1"/>
          </p:nvPr>
        </p:nvSpPr>
        <p:spPr>
          <a:xfrm>
            <a:off x="838200" y="2722790"/>
            <a:ext cx="3962400" cy="1183581"/>
          </a:xfrm>
        </p:spPr>
        <p:txBody>
          <a:bodyPr/>
          <a:lstStyle/>
          <a:p>
            <a:pPr>
              <a:lnSpc>
                <a:spcPct val="100000"/>
              </a:lnSpc>
            </a:pPr>
            <a:r>
              <a:rPr lang="en-US"/>
              <a:t>Application</a:t>
            </a:r>
            <a:br>
              <a:rPr lang="en-US"/>
            </a:br>
            <a:r>
              <a:rPr lang="en-US"/>
              <a:t>Workshop</a:t>
            </a:r>
          </a:p>
        </p:txBody>
      </p:sp>
      <p:sp>
        <p:nvSpPr>
          <p:cNvPr id="3" name="Subtitle 2">
            <a:extLst>
              <a:ext uri="{FF2B5EF4-FFF2-40B4-BE49-F238E27FC236}">
                <a16:creationId xmlns:a16="http://schemas.microsoft.com/office/drawing/2014/main" id="{19607BAB-DD84-3BD8-1A19-01B760CC68E8}"/>
              </a:ext>
            </a:extLst>
          </p:cNvPr>
          <p:cNvSpPr txBox="1">
            <a:spLocks/>
          </p:cNvSpPr>
          <p:nvPr/>
        </p:nvSpPr>
        <p:spPr>
          <a:xfrm>
            <a:off x="838200" y="3811362"/>
            <a:ext cx="3962400" cy="1183581"/>
          </a:xfrm>
          <a:prstGeom prst="rect">
            <a:avLst/>
          </a:prstGeom>
        </p:spPr>
        <p:txBody>
          <a:bodyPr vert="horz" lIns="91440" tIns="45720" rIns="91440" bIns="45720" rtlCol="0">
            <a:normAutofit/>
          </a:bodyPr>
          <a:lstStyle>
            <a:lvl1pPr marL="0" indent="0" algn="l" defTabSz="914400" rtl="0" eaLnBrk="1" latinLnBrk="0" hangingPunct="1">
              <a:lnSpc>
                <a:spcPct val="80000"/>
              </a:lnSpc>
              <a:spcBef>
                <a:spcPts val="1000"/>
              </a:spcBef>
              <a:buFont typeface="Arial" panose="020B0604020202020204" pitchFamily="34" charset="0"/>
              <a:buNone/>
              <a:defRPr sz="2400" b="0" i="0" kern="1200">
                <a:solidFill>
                  <a:srgbClr val="2B2666"/>
                </a:solidFill>
                <a:latin typeface="Fira Sans" panose="020B0503050000020004" pitchFamily="34" charset="0"/>
                <a:ea typeface="Fira Sans" panose="020B0503050000020004" pitchFamily="34" charset="0"/>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b="0" i="0" kern="1200">
                <a:solidFill>
                  <a:srgbClr val="2B2666"/>
                </a:solidFill>
                <a:latin typeface="Fira Sans" panose="020B0503050000020004" pitchFamily="34" charset="0"/>
                <a:ea typeface="Fira Sans" panose="020B0503050000020004" pitchFamily="34" charset="0"/>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b="0" i="0" kern="1200">
                <a:solidFill>
                  <a:srgbClr val="2B2666"/>
                </a:solidFill>
                <a:latin typeface="Fira Sans" panose="020B0503050000020004" pitchFamily="34" charset="0"/>
                <a:ea typeface="Fira Sans" panose="020B0503050000020004" pitchFamily="34" charset="0"/>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b="0" i="0" kern="1200">
                <a:solidFill>
                  <a:srgbClr val="2B2666"/>
                </a:solidFill>
                <a:latin typeface="Fira Sans" panose="020B0503050000020004" pitchFamily="34" charset="0"/>
                <a:ea typeface="Fira Sans" panose="020B0503050000020004" pitchFamily="34" charset="0"/>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b="0" i="0" kern="1200">
                <a:solidFill>
                  <a:srgbClr val="2B2666"/>
                </a:solidFill>
                <a:latin typeface="Fira Sans" panose="020B0503050000020004" pitchFamily="34" charset="0"/>
                <a:ea typeface="Fira Sans" panose="020B05030500000200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200">
                <a:highlight>
                  <a:srgbClr val="FFFF00"/>
                </a:highlight>
              </a:rPr>
              <a:t>Date</a:t>
            </a:r>
            <a:br>
              <a:rPr lang="en-US" sz="2200">
                <a:highlight>
                  <a:srgbClr val="FFFF00"/>
                </a:highlight>
              </a:rPr>
            </a:br>
            <a:r>
              <a:rPr lang="en-US" sz="2200">
                <a:highlight>
                  <a:srgbClr val="FFFF00"/>
                </a:highlight>
              </a:rPr>
              <a:t>Location, Region Details</a:t>
            </a:r>
          </a:p>
        </p:txBody>
      </p:sp>
    </p:spTree>
    <p:extLst>
      <p:ext uri="{BB962C8B-B14F-4D97-AF65-F5344CB8AC3E}">
        <p14:creationId xmlns:p14="http://schemas.microsoft.com/office/powerpoint/2010/main" val="428485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a:normAutofit/>
          </a:bodyPr>
          <a:lstStyle/>
          <a:p>
            <a:r>
              <a:rPr lang="en-US" sz="5400"/>
              <a:t>Evaluation criteria</a:t>
            </a:r>
          </a:p>
        </p:txBody>
      </p:sp>
      <p:sp>
        <p:nvSpPr>
          <p:cNvPr id="2" name="Text Placeholder 1">
            <a:extLst>
              <a:ext uri="{FF2B5EF4-FFF2-40B4-BE49-F238E27FC236}">
                <a16:creationId xmlns:a16="http://schemas.microsoft.com/office/drawing/2014/main" id="{6C1989EA-5E4C-01BE-5195-F2977D0DEA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998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Artistic merit</a:t>
            </a:r>
          </a:p>
        </p:txBody>
      </p:sp>
      <p:pic>
        <p:nvPicPr>
          <p:cNvPr id="8" name="Picture 7" descr="A circular yellow icon depicting a ribbon with a star pinned to it">
            <a:extLst>
              <a:ext uri="{FF2B5EF4-FFF2-40B4-BE49-F238E27FC236}">
                <a16:creationId xmlns:a16="http://schemas.microsoft.com/office/drawing/2014/main" id="{C991D110-C1C8-9D23-3E82-C4DC687FACD8}"/>
              </a:ext>
            </a:extLst>
          </p:cNvPr>
          <p:cNvPicPr>
            <a:picLocks noChangeAspect="1"/>
          </p:cNvPicPr>
          <p:nvPr/>
        </p:nvPicPr>
        <p:blipFill rotWithShape="1">
          <a:blip r:embed="rId2">
            <a:extLst>
              <a:ext uri="{28A0092B-C50C-407E-A947-70E740481C1C}">
                <a14:useLocalDpi xmlns:a14="http://schemas.microsoft.com/office/drawing/2010/main" val="0"/>
              </a:ext>
            </a:extLst>
          </a:blip>
          <a:srcRect l="-699" t="-1384" r="-200" b="-1881"/>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1800"/>
              </a:spcAft>
            </a:pPr>
            <a:r>
              <a:rPr lang="en-US" sz="2400">
                <a:solidFill>
                  <a:srgbClr val="2A2666"/>
                </a:solidFill>
                <a:latin typeface="Fira Sans" panose="020B0503050000020004" pitchFamily="34" charset="0"/>
                <a:ea typeface="Fira Sans" panose="020B0503050000020004" pitchFamily="34" charset="0"/>
              </a:rPr>
              <a:t>Demonstrated talent in an art form and overall excellence of the artist’s work</a:t>
            </a:r>
          </a:p>
          <a:p>
            <a:pPr>
              <a:lnSpc>
                <a:spcPct val="100000"/>
              </a:lnSpc>
              <a:spcBef>
                <a:spcPts val="300"/>
              </a:spcBef>
              <a:spcAft>
                <a:spcPts val="1800"/>
              </a:spcAft>
            </a:pPr>
            <a:r>
              <a:rPr lang="en-US" sz="2400">
                <a:solidFill>
                  <a:srgbClr val="2A2666"/>
                </a:solidFill>
                <a:latin typeface="Fira Sans" panose="020B0503050000020004" pitchFamily="34" charset="0"/>
                <a:ea typeface="Fira Sans" panose="020B0503050000020004" pitchFamily="34" charset="0"/>
              </a:rPr>
              <a:t>Clear commitment to a career as a practicing professional artist</a:t>
            </a:r>
          </a:p>
        </p:txBody>
      </p:sp>
    </p:spTree>
    <p:extLst>
      <p:ext uri="{BB962C8B-B14F-4D97-AF65-F5344CB8AC3E}">
        <p14:creationId xmlns:p14="http://schemas.microsoft.com/office/powerpoint/2010/main" val="327071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Project Merit</a:t>
            </a:r>
          </a:p>
        </p:txBody>
      </p:sp>
      <p:pic>
        <p:nvPicPr>
          <p:cNvPr id="6" name="Picture 5" descr="A circular blue icon depicting a ribbon with a checkmark on it">
            <a:extLst>
              <a:ext uri="{FF2B5EF4-FFF2-40B4-BE49-F238E27FC236}">
                <a16:creationId xmlns:a16="http://schemas.microsoft.com/office/drawing/2014/main" id="{C854B38B-6858-8435-CB87-520ECBBE0C00}"/>
              </a:ext>
            </a:extLst>
          </p:cNvPr>
          <p:cNvPicPr>
            <a:picLocks noChangeAspect="1"/>
          </p:cNvPicPr>
          <p:nvPr/>
        </p:nvPicPr>
        <p:blipFill rotWithShape="1">
          <a:blip r:embed="rId2">
            <a:extLst>
              <a:ext uri="{28A0092B-C50C-407E-A947-70E740481C1C}">
                <a14:useLocalDpi xmlns:a14="http://schemas.microsoft.com/office/drawing/2010/main" val="0"/>
              </a:ext>
            </a:extLst>
          </a:blip>
          <a:srcRect l="-1457" t="1" r="-301" b="-4146"/>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1800"/>
              </a:spcAft>
            </a:pPr>
            <a:r>
              <a:rPr lang="en-US" sz="2400">
                <a:solidFill>
                  <a:srgbClr val="2A2666"/>
                </a:solidFill>
                <a:latin typeface="Fira Sans" panose="020B0503050000020004" pitchFamily="34" charset="0"/>
                <a:ea typeface="Fira Sans" panose="020B0503050000020004" pitchFamily="34" charset="0"/>
              </a:rPr>
              <a:t>Benefit of the proposed project to the artist’s professional growth</a:t>
            </a:r>
          </a:p>
          <a:p>
            <a:pPr>
              <a:lnSpc>
                <a:spcPct val="100000"/>
              </a:lnSpc>
              <a:spcBef>
                <a:spcPts val="300"/>
              </a:spcBef>
              <a:spcAft>
                <a:spcPts val="1800"/>
              </a:spcAft>
            </a:pPr>
            <a:r>
              <a:rPr lang="en-US" sz="2400">
                <a:solidFill>
                  <a:srgbClr val="2A2666"/>
                </a:solidFill>
                <a:latin typeface="Fira Sans" panose="020B0503050000020004" pitchFamily="34" charset="0"/>
                <a:ea typeface="Fira Sans" panose="020B0503050000020004" pitchFamily="34" charset="0"/>
              </a:rPr>
              <a:t>Feasibility of the proposed project</a:t>
            </a:r>
          </a:p>
        </p:txBody>
      </p:sp>
    </p:spTree>
    <p:extLst>
      <p:ext uri="{BB962C8B-B14F-4D97-AF65-F5344CB8AC3E}">
        <p14:creationId xmlns:p14="http://schemas.microsoft.com/office/powerpoint/2010/main" val="197960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AAC19-05FC-F355-F286-28D2574C7530}"/>
              </a:ext>
            </a:extLst>
          </p:cNvPr>
          <p:cNvSpPr>
            <a:spLocks noGrp="1"/>
          </p:cNvSpPr>
          <p:nvPr>
            <p:ph type="title"/>
          </p:nvPr>
        </p:nvSpPr>
        <p:spPr/>
        <p:txBody>
          <a:bodyPr>
            <a:normAutofit/>
          </a:bodyPr>
          <a:lstStyle/>
          <a:p>
            <a:r>
              <a:rPr lang="en-US" sz="5400"/>
              <a:t>Scope of funding</a:t>
            </a:r>
          </a:p>
        </p:txBody>
      </p:sp>
      <p:sp>
        <p:nvSpPr>
          <p:cNvPr id="3" name="Text Placeholder 2">
            <a:extLst>
              <a:ext uri="{FF2B5EF4-FFF2-40B4-BE49-F238E27FC236}">
                <a16:creationId xmlns:a16="http://schemas.microsoft.com/office/drawing/2014/main" id="{E6DF1D10-B2AA-52CC-7670-4152DE9FE719}"/>
              </a:ext>
            </a:extLst>
          </p:cNvPr>
          <p:cNvSpPr>
            <a:spLocks noGrp="1"/>
          </p:cNvSpPr>
          <p:nvPr>
            <p:ph type="body" idx="1" hasCustomPrompt="1"/>
          </p:nvPr>
        </p:nvSpPr>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solidFill>
                  <a:srgbClr val="2A2666"/>
                </a:solidFill>
              </a:rPr>
              <a:t>What the grant will fund</a:t>
            </a:r>
          </a:p>
        </p:txBody>
      </p:sp>
    </p:spTree>
    <p:extLst>
      <p:ext uri="{BB962C8B-B14F-4D97-AF65-F5344CB8AC3E}">
        <p14:creationId xmlns:p14="http://schemas.microsoft.com/office/powerpoint/2010/main" val="48055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10180919" cy="1333500"/>
          </a:xfrm>
        </p:spPr>
        <p:txBody>
          <a:bodyPr>
            <a:normAutofit/>
          </a:bodyPr>
          <a:lstStyle/>
          <a:p>
            <a:r>
              <a:rPr lang="en-US" sz="4000"/>
              <a:t>Completion or presentation of a new work</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2191122"/>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1600"/>
              </a:spcAft>
              <a:buNone/>
            </a:pPr>
            <a:r>
              <a:rPr lang="en-US">
                <a:solidFill>
                  <a:srgbClr val="2A2666"/>
                </a:solidFill>
                <a:latin typeface="Fira Sans" panose="020B0503050000020004" pitchFamily="34" charset="0"/>
                <a:ea typeface="Fira Sans" panose="020B0503050000020004" pitchFamily="34" charset="0"/>
              </a:rPr>
              <a:t>Cost of resources necessary to complete or present a significant new work. </a:t>
            </a:r>
          </a:p>
          <a:p>
            <a:pPr marL="0" indent="0">
              <a:lnSpc>
                <a:spcPct val="100000"/>
              </a:lnSpc>
              <a:spcBef>
                <a:spcPts val="300"/>
              </a:spcBef>
              <a:spcAft>
                <a:spcPts val="1600"/>
              </a:spcAft>
              <a:buNone/>
            </a:pPr>
            <a:r>
              <a:rPr lang="en-US">
                <a:solidFill>
                  <a:srgbClr val="2A2666"/>
                </a:solidFill>
                <a:latin typeface="Fira Sans" panose="020B0503050000020004" pitchFamily="34" charset="0"/>
                <a:ea typeface="Fira Sans" panose="020B0503050000020004" pitchFamily="34" charset="0"/>
              </a:rPr>
              <a:t>Examples include: </a:t>
            </a:r>
          </a:p>
          <a:p>
            <a:pPr lvl="1">
              <a:lnSpc>
                <a:spcPct val="100000"/>
              </a:lnSpc>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Purchasing art supplies</a:t>
            </a:r>
          </a:p>
          <a:p>
            <a:pPr lvl="1">
              <a:lnSpc>
                <a:spcPct val="100000"/>
              </a:lnSpc>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Equipment</a:t>
            </a:r>
          </a:p>
          <a:p>
            <a:pPr lvl="1">
              <a:lnSpc>
                <a:spcPct val="100000"/>
              </a:lnSpc>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Space rental</a:t>
            </a:r>
          </a:p>
        </p:txBody>
      </p:sp>
    </p:spTree>
    <p:extLst>
      <p:ext uri="{BB962C8B-B14F-4D97-AF65-F5344CB8AC3E}">
        <p14:creationId xmlns:p14="http://schemas.microsoft.com/office/powerpoint/2010/main" val="89738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Career promotion </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0" y="1993898"/>
            <a:ext cx="6436747"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600"/>
              </a:spcAft>
              <a:buNone/>
            </a:pPr>
            <a:r>
              <a:rPr lang="en-US">
                <a:solidFill>
                  <a:srgbClr val="2A2666"/>
                </a:solidFill>
                <a:latin typeface="Fira Sans" panose="020B0503050000020004" pitchFamily="34" charset="0"/>
                <a:ea typeface="Fira Sans" panose="020B0503050000020004" pitchFamily="34" charset="0"/>
              </a:rPr>
              <a:t>Projects aimed at advertising artists’ work and/or demonstrating their skill level. </a:t>
            </a:r>
          </a:p>
          <a:p>
            <a:pPr marL="0" indent="0">
              <a:spcBef>
                <a:spcPts val="300"/>
              </a:spcBef>
              <a:spcAft>
                <a:spcPts val="600"/>
              </a:spcAft>
              <a:buNone/>
            </a:pPr>
            <a:r>
              <a:rPr lang="en-US">
                <a:solidFill>
                  <a:srgbClr val="2A2666"/>
                </a:solidFill>
                <a:latin typeface="Fira Sans" panose="020B0503050000020004" pitchFamily="34" charset="0"/>
                <a:ea typeface="Fira Sans" panose="020B0503050000020004" pitchFamily="34" charset="0"/>
              </a:rPr>
              <a:t>Examples include: </a:t>
            </a:r>
          </a:p>
          <a:p>
            <a:pPr lvl="1">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Websites</a:t>
            </a:r>
          </a:p>
          <a:p>
            <a:pPr lvl="1">
              <a:lnSpc>
                <a:spcPct val="100000"/>
              </a:lnSpc>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Portfolios</a:t>
            </a:r>
          </a:p>
          <a:p>
            <a:pPr lvl="1">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Audio-visual documentation</a:t>
            </a:r>
          </a:p>
          <a:p>
            <a:pPr lvl="1">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Online presentation</a:t>
            </a:r>
          </a:p>
        </p:txBody>
      </p:sp>
    </p:spTree>
    <p:extLst>
      <p:ext uri="{BB962C8B-B14F-4D97-AF65-F5344CB8AC3E}">
        <p14:creationId xmlns:p14="http://schemas.microsoft.com/office/powerpoint/2010/main" val="265750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Training</a:t>
            </a:r>
          </a:p>
        </p:txBody>
      </p:sp>
      <p:pic>
        <p:nvPicPr>
          <p:cNvPr id="2" name="Picture 1" descr="Checkmark in a circle">
            <a:extLst>
              <a:ext uri="{FF2B5EF4-FFF2-40B4-BE49-F238E27FC236}">
                <a16:creationId xmlns:a16="http://schemas.microsoft.com/office/drawing/2014/main" id="{08ED5846-753A-C72B-F25C-99A1AB717377}"/>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None/>
            </a:pPr>
            <a:r>
              <a:rPr lang="en-US">
                <a:solidFill>
                  <a:srgbClr val="2A2666"/>
                </a:solidFill>
                <a:latin typeface="Fira Sans" panose="020B0503050000020004" pitchFamily="34" charset="0"/>
                <a:ea typeface="Fira Sans" panose="020B0503050000020004" pitchFamily="34" charset="0"/>
              </a:rPr>
              <a:t>Costs to attend a class or workshop (in-person or virtual) aimed at either enhancing the artists’ skill level or professional development. </a:t>
            </a:r>
          </a:p>
          <a:p>
            <a:pPr lvl="1">
              <a:spcBef>
                <a:spcPts val="300"/>
              </a:spcBef>
              <a:spcAft>
                <a:spcPts val="600"/>
              </a:spcAft>
            </a:pPr>
            <a:r>
              <a:rPr lang="en-US" sz="2800">
                <a:solidFill>
                  <a:srgbClr val="2A2666"/>
                </a:solidFill>
                <a:latin typeface="Fira Sans" panose="020B0503050000020004" pitchFamily="34" charset="0"/>
                <a:ea typeface="Fira Sans" panose="020B0503050000020004" pitchFamily="34" charset="0"/>
              </a:rPr>
              <a:t>Such as attending a master class or workshop taught by acknowledged authorities in their medium.</a:t>
            </a:r>
          </a:p>
        </p:txBody>
      </p:sp>
    </p:spTree>
    <p:extLst>
      <p:ext uri="{BB962C8B-B14F-4D97-AF65-F5344CB8AC3E}">
        <p14:creationId xmlns:p14="http://schemas.microsoft.com/office/powerpoint/2010/main" val="286423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Travel</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2173192"/>
            <a:ext cx="6018934"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None/>
            </a:pPr>
            <a:r>
              <a:rPr lang="en-US">
                <a:solidFill>
                  <a:srgbClr val="2A2666"/>
                </a:solidFill>
                <a:latin typeface="Fira Sans" panose="020B0503050000020004" pitchFamily="34" charset="0"/>
                <a:ea typeface="Fira Sans" panose="020B0503050000020004" pitchFamily="34" charset="0"/>
              </a:rPr>
              <a:t>Costs of transportation, lodging, and food for training, professional conferences, or research.</a:t>
            </a:r>
          </a:p>
        </p:txBody>
      </p:sp>
    </p:spTree>
    <p:extLst>
      <p:ext uri="{BB962C8B-B14F-4D97-AF65-F5344CB8AC3E}">
        <p14:creationId xmlns:p14="http://schemas.microsoft.com/office/powerpoint/2010/main" val="227395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Artists fees</a:t>
            </a:r>
          </a:p>
        </p:txBody>
      </p:sp>
      <p:pic>
        <p:nvPicPr>
          <p:cNvPr id="4" name="Picture 3" descr="Checkmark in a circle">
            <a:extLst>
              <a:ext uri="{FF2B5EF4-FFF2-40B4-BE49-F238E27FC236}">
                <a16:creationId xmlns:a16="http://schemas.microsoft.com/office/drawing/2014/main" id="{93E50FA3-A020-BF2A-0F9D-0D670919B451}"/>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None/>
            </a:pPr>
            <a:r>
              <a:rPr lang="en-US">
                <a:solidFill>
                  <a:srgbClr val="2A2666"/>
                </a:solidFill>
                <a:latin typeface="Fira Sans" panose="020B0503050000020004" pitchFamily="34" charset="0"/>
                <a:ea typeface="Fira Sans" panose="020B0503050000020004" pitchFamily="34" charset="0"/>
              </a:rPr>
              <a:t>Up to </a:t>
            </a:r>
            <a:r>
              <a:rPr lang="en-US" b="1">
                <a:solidFill>
                  <a:srgbClr val="2A2666"/>
                </a:solidFill>
                <a:latin typeface="Fira Sans" panose="020B0503050000020004" pitchFamily="34" charset="0"/>
                <a:ea typeface="Fira Sans" panose="020B0503050000020004" pitchFamily="34" charset="0"/>
              </a:rPr>
              <a:t>50%</a:t>
            </a:r>
            <a:r>
              <a:rPr lang="en-US">
                <a:solidFill>
                  <a:srgbClr val="2A2666"/>
                </a:solidFill>
                <a:latin typeface="Fira Sans" panose="020B0503050000020004" pitchFamily="34" charset="0"/>
                <a:ea typeface="Fira Sans" panose="020B0503050000020004" pitchFamily="34" charset="0"/>
              </a:rPr>
              <a:t> of grant amount may be used towards artist fees!</a:t>
            </a:r>
          </a:p>
        </p:txBody>
      </p:sp>
    </p:spTree>
    <p:extLst>
      <p:ext uri="{BB962C8B-B14F-4D97-AF65-F5344CB8AC3E}">
        <p14:creationId xmlns:p14="http://schemas.microsoft.com/office/powerpoint/2010/main" val="2439066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What the grant will NOT fund</a:t>
            </a:r>
          </a:p>
        </p:txBody>
      </p:sp>
      <p:pic>
        <p:nvPicPr>
          <p:cNvPr id="2" name="Picture 1" descr="A red circle icon with a large X in it">
            <a:extLst>
              <a:ext uri="{FF2B5EF4-FFF2-40B4-BE49-F238E27FC236}">
                <a16:creationId xmlns:a16="http://schemas.microsoft.com/office/drawing/2014/main" id="{577E6162-415A-70D9-35EF-B48FF20D01DA}"/>
              </a:ext>
            </a:extLst>
          </p:cNvPr>
          <p:cNvPicPr>
            <a:picLocks noChangeAspect="1"/>
          </p:cNvPicPr>
          <p:nvPr/>
        </p:nvPicPr>
        <p:blipFill rotWithShape="1">
          <a:blip r:embed="rId2">
            <a:extLst>
              <a:ext uri="{28A0092B-C50C-407E-A947-70E740481C1C}">
                <a14:useLocalDpi xmlns:a14="http://schemas.microsoft.com/office/drawing/2010/main" val="0"/>
              </a:ext>
            </a:extLst>
          </a:blip>
          <a:srcRect l="-1269" t="-2197" r="-997" b="-2469"/>
          <a:stretch/>
        </p:blipFill>
        <p:spPr>
          <a:xfrm>
            <a:off x="1566849" y="2078807"/>
            <a:ext cx="1592244" cy="1629593"/>
          </a:xfrm>
          <a:prstGeom prst="rect">
            <a:avLst/>
          </a:prstGeom>
        </p:spPr>
      </p:pic>
      <p:sp>
        <p:nvSpPr>
          <p:cNvPr id="7" name="Content Placeholder 3">
            <a:extLst>
              <a:ext uri="{FF2B5EF4-FFF2-40B4-BE49-F238E27FC236}">
                <a16:creationId xmlns:a16="http://schemas.microsoft.com/office/drawing/2014/main" id="{83AE6069-7AE1-4272-AB70-2D7BF262CCF3}"/>
              </a:ext>
            </a:extLst>
          </p:cNvPr>
          <p:cNvSpPr txBox="1">
            <a:spLocks/>
          </p:cNvSpPr>
          <p:nvPr/>
        </p:nvSpPr>
        <p:spPr>
          <a:xfrm>
            <a:off x="3782291" y="1993898"/>
            <a:ext cx="601893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600"/>
              </a:spcAft>
            </a:pPr>
            <a:r>
              <a:rPr lang="en-US" sz="2400">
                <a:solidFill>
                  <a:srgbClr val="2A2666"/>
                </a:solidFill>
              </a:rPr>
              <a:t>Scholarships for undergraduate- or graduate-level education</a:t>
            </a:r>
          </a:p>
          <a:p>
            <a:pPr>
              <a:lnSpc>
                <a:spcPct val="100000"/>
              </a:lnSpc>
              <a:spcBef>
                <a:spcPts val="300"/>
              </a:spcBef>
              <a:spcAft>
                <a:spcPts val="600"/>
              </a:spcAft>
            </a:pPr>
            <a:r>
              <a:rPr lang="en-US" sz="2400">
                <a:solidFill>
                  <a:srgbClr val="2A2666"/>
                </a:solidFill>
              </a:rPr>
              <a:t>Projects that support or oppose a particular candidate for public office</a:t>
            </a:r>
          </a:p>
          <a:p>
            <a:pPr>
              <a:lnSpc>
                <a:spcPct val="100000"/>
              </a:lnSpc>
              <a:spcBef>
                <a:spcPts val="300"/>
              </a:spcBef>
              <a:spcAft>
                <a:spcPts val="600"/>
              </a:spcAft>
            </a:pPr>
            <a:r>
              <a:rPr lang="en-US" sz="2400">
                <a:solidFill>
                  <a:srgbClr val="2A2666"/>
                </a:solidFill>
              </a:rPr>
              <a:t>Projects that are exclusive to members of a particular religious faith group</a:t>
            </a:r>
          </a:p>
          <a:p>
            <a:pPr>
              <a:lnSpc>
                <a:spcPct val="100000"/>
              </a:lnSpc>
              <a:spcBef>
                <a:spcPts val="300"/>
              </a:spcBef>
              <a:spcAft>
                <a:spcPts val="600"/>
              </a:spcAft>
            </a:pPr>
            <a:r>
              <a:rPr lang="en-US" sz="2400">
                <a:solidFill>
                  <a:srgbClr val="2A2666"/>
                </a:solidFill>
              </a:rPr>
              <a:t>Non-profit initiatives</a:t>
            </a:r>
          </a:p>
          <a:p>
            <a:pPr>
              <a:lnSpc>
                <a:spcPct val="100000"/>
              </a:lnSpc>
              <a:spcBef>
                <a:spcPts val="300"/>
              </a:spcBef>
              <a:spcAft>
                <a:spcPts val="600"/>
              </a:spcAft>
            </a:pPr>
            <a:r>
              <a:rPr lang="en-US" sz="2400">
                <a:solidFill>
                  <a:srgbClr val="2A2666"/>
                </a:solidFill>
              </a:rPr>
              <a:t>Projects that do not have a direct effect on the applicant’s growth as an artist </a:t>
            </a:r>
          </a:p>
          <a:p>
            <a:pPr lvl="1">
              <a:lnSpc>
                <a:spcPct val="100000"/>
              </a:lnSpc>
              <a:spcBef>
                <a:spcPts val="300"/>
              </a:spcBef>
              <a:spcAft>
                <a:spcPts val="600"/>
              </a:spcAft>
            </a:pPr>
            <a:r>
              <a:rPr lang="en-US" sz="2000">
                <a:solidFill>
                  <a:srgbClr val="2A2666"/>
                </a:solidFill>
              </a:rPr>
              <a:t>e.g., the promotion of other artists’ work</a:t>
            </a:r>
          </a:p>
        </p:txBody>
      </p:sp>
    </p:spTree>
    <p:extLst>
      <p:ext uri="{BB962C8B-B14F-4D97-AF65-F5344CB8AC3E}">
        <p14:creationId xmlns:p14="http://schemas.microsoft.com/office/powerpoint/2010/main" val="240578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9F52EC7-5275-B15D-F261-6B87AA915167}"/>
              </a:ext>
            </a:extLst>
          </p:cNvPr>
          <p:cNvSpPr>
            <a:spLocks noGrp="1"/>
          </p:cNvSpPr>
          <p:nvPr>
            <p:ph type="title"/>
          </p:nvPr>
        </p:nvSpPr>
        <p:spPr>
          <a:xfrm>
            <a:off x="838200" y="897139"/>
            <a:ext cx="10515600" cy="1325563"/>
          </a:xfrm>
        </p:spPr>
        <p:txBody>
          <a:bodyPr anchor="b">
            <a:normAutofit/>
          </a:bodyPr>
          <a:lstStyle/>
          <a:p>
            <a:r>
              <a:rPr lang="en-US"/>
              <a:t>North Carolina Arts Council’s </a:t>
            </a:r>
            <a:br>
              <a:rPr lang="en-US"/>
            </a:br>
            <a:r>
              <a:rPr lang="en-US"/>
              <a:t>Artist Support Grant</a:t>
            </a:r>
          </a:p>
        </p:txBody>
      </p:sp>
      <p:pic>
        <p:nvPicPr>
          <p:cNvPr id="6" name="Picture Placeholder 5" descr="Social graphic for artist support grant">
            <a:extLst>
              <a:ext uri="{FF2B5EF4-FFF2-40B4-BE49-F238E27FC236}">
                <a16:creationId xmlns:a16="http://schemas.microsoft.com/office/drawing/2014/main" id="{99502440-C3CC-BEBA-8E9B-6D11E688F5E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7447" y="2676696"/>
            <a:ext cx="3318669" cy="3318669"/>
          </a:xfrm>
          <a:noFill/>
        </p:spPr>
      </p:pic>
      <p:sp>
        <p:nvSpPr>
          <p:cNvPr id="14" name="Content Placeholder 3">
            <a:extLst>
              <a:ext uri="{FF2B5EF4-FFF2-40B4-BE49-F238E27FC236}">
                <a16:creationId xmlns:a16="http://schemas.microsoft.com/office/drawing/2014/main" id="{04A768FE-9BAA-E30D-69E6-187C7C61006A}"/>
              </a:ext>
            </a:extLst>
          </p:cNvPr>
          <p:cNvSpPr>
            <a:spLocks noGrp="1"/>
          </p:cNvSpPr>
          <p:nvPr>
            <p:ph sz="half" idx="2"/>
          </p:nvPr>
        </p:nvSpPr>
        <p:spPr>
          <a:xfrm>
            <a:off x="4721630" y="2776451"/>
            <a:ext cx="6550428" cy="3374967"/>
          </a:xfrm>
        </p:spPr>
        <p:txBody>
          <a:bodyPr>
            <a:normAutofit fontScale="92500" lnSpcReduction="20000"/>
          </a:bodyPr>
          <a:lstStyle/>
          <a:p>
            <a:pPr marL="0" indent="0">
              <a:lnSpc>
                <a:spcPct val="134000"/>
              </a:lnSpc>
              <a:buNone/>
            </a:pPr>
            <a:r>
              <a:rPr lang="en-US"/>
              <a:t>The Artist Support Grant provides direct support to individual artists for professional and artistic development, either to enhance their skills and abilities to create work, or to improve their business operations and capacity to bring the work to audiences. </a:t>
            </a:r>
          </a:p>
        </p:txBody>
      </p:sp>
    </p:spTree>
    <p:extLst>
      <p:ext uri="{BB962C8B-B14F-4D97-AF65-F5344CB8AC3E}">
        <p14:creationId xmlns:p14="http://schemas.microsoft.com/office/powerpoint/2010/main" val="273185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612F-E6C7-4EB0-6022-795FF6AB5977}"/>
              </a:ext>
            </a:extLst>
          </p:cNvPr>
          <p:cNvSpPr>
            <a:spLocks noGrp="1"/>
          </p:cNvSpPr>
          <p:nvPr>
            <p:ph type="title"/>
          </p:nvPr>
        </p:nvSpPr>
        <p:spPr>
          <a:xfrm>
            <a:off x="831850" y="1709738"/>
            <a:ext cx="10515600" cy="2852737"/>
          </a:xfrm>
        </p:spPr>
        <p:txBody>
          <a:bodyPr anchor="b">
            <a:normAutofit/>
          </a:bodyPr>
          <a:lstStyle/>
          <a:p>
            <a:r>
              <a:rPr lang="en-US"/>
              <a:t>The Application </a:t>
            </a:r>
          </a:p>
        </p:txBody>
      </p:sp>
    </p:spTree>
    <p:extLst>
      <p:ext uri="{BB962C8B-B14F-4D97-AF65-F5344CB8AC3E}">
        <p14:creationId xmlns:p14="http://schemas.microsoft.com/office/powerpoint/2010/main" val="4089641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7E01-1DCB-A335-B39F-67511819A5DC}"/>
              </a:ext>
            </a:extLst>
          </p:cNvPr>
          <p:cNvSpPr>
            <a:spLocks noGrp="1"/>
          </p:cNvSpPr>
          <p:nvPr>
            <p:ph type="title"/>
          </p:nvPr>
        </p:nvSpPr>
        <p:spPr/>
        <p:txBody>
          <a:bodyPr/>
          <a:lstStyle/>
          <a:p>
            <a:r>
              <a:rPr lang="en-US"/>
              <a:t>Project Narrative </a:t>
            </a:r>
          </a:p>
        </p:txBody>
      </p:sp>
      <p:sp>
        <p:nvSpPr>
          <p:cNvPr id="3" name="Content Placeholder 2">
            <a:extLst>
              <a:ext uri="{FF2B5EF4-FFF2-40B4-BE49-F238E27FC236}">
                <a16:creationId xmlns:a16="http://schemas.microsoft.com/office/drawing/2014/main" id="{F05A9B2B-1EE7-C640-49A8-23C188F1567E}"/>
              </a:ext>
            </a:extLst>
          </p:cNvPr>
          <p:cNvSpPr>
            <a:spLocks noGrp="1"/>
          </p:cNvSpPr>
          <p:nvPr>
            <p:ph idx="1"/>
          </p:nvPr>
        </p:nvSpPr>
        <p:spPr/>
        <p:txBody>
          <a:bodyPr>
            <a:normAutofit fontScale="85000" lnSpcReduction="20000"/>
          </a:bodyPr>
          <a:lstStyle/>
          <a:p>
            <a:pPr marL="0" indent="0">
              <a:buNone/>
            </a:pPr>
            <a:r>
              <a:rPr lang="en-US"/>
              <a:t>Your Project Narrative should explain your proposed project and how it will have an impact on your career as an artist. Include an artist statement and project description:</a:t>
            </a:r>
          </a:p>
          <a:p>
            <a:endParaRPr lang="en-US" sz="900"/>
          </a:p>
          <a:p>
            <a:pPr marL="800100" lvl="1" indent="-342900"/>
            <a:r>
              <a:rPr lang="en-US"/>
              <a:t>Describe your project and the proposed use of funds.</a:t>
            </a:r>
          </a:p>
          <a:p>
            <a:pPr marL="800100" lvl="1" indent="-342900"/>
            <a:endParaRPr lang="en-US"/>
          </a:p>
          <a:p>
            <a:pPr marL="800100" lvl="1" indent="-342900"/>
            <a:r>
              <a:rPr lang="en-US"/>
              <a:t>Explain what this project will enable you to do that you are unable to do now.</a:t>
            </a:r>
          </a:p>
          <a:p>
            <a:pPr marL="800100" lvl="1" indent="-342900"/>
            <a:endParaRPr lang="en-US"/>
          </a:p>
          <a:p>
            <a:pPr marL="800100" lvl="1" indent="-342900"/>
            <a:r>
              <a:rPr lang="en-US"/>
              <a:t>Summarize how this project will advance your career or development as an artist.</a:t>
            </a:r>
          </a:p>
          <a:p>
            <a:endParaRPr lang="en-US"/>
          </a:p>
        </p:txBody>
      </p:sp>
    </p:spTree>
    <p:extLst>
      <p:ext uri="{BB962C8B-B14F-4D97-AF65-F5344CB8AC3E}">
        <p14:creationId xmlns:p14="http://schemas.microsoft.com/office/powerpoint/2010/main" val="424340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6FE6-8B2C-657C-AFEF-D0B4EA0A5D1A}"/>
              </a:ext>
            </a:extLst>
          </p:cNvPr>
          <p:cNvSpPr>
            <a:spLocks noGrp="1"/>
          </p:cNvSpPr>
          <p:nvPr>
            <p:ph type="title"/>
          </p:nvPr>
        </p:nvSpPr>
        <p:spPr/>
        <p:txBody>
          <a:bodyPr/>
          <a:lstStyle/>
          <a:p>
            <a:r>
              <a:rPr lang="en-US"/>
              <a:t>Project Narrative </a:t>
            </a:r>
          </a:p>
        </p:txBody>
      </p:sp>
      <p:sp>
        <p:nvSpPr>
          <p:cNvPr id="3" name="Content Placeholder 2">
            <a:extLst>
              <a:ext uri="{FF2B5EF4-FFF2-40B4-BE49-F238E27FC236}">
                <a16:creationId xmlns:a16="http://schemas.microsoft.com/office/drawing/2014/main" id="{CF3DD651-B066-2D9C-82BC-41F909D6C8C8}"/>
              </a:ext>
            </a:extLst>
          </p:cNvPr>
          <p:cNvSpPr>
            <a:spLocks noGrp="1"/>
          </p:cNvSpPr>
          <p:nvPr>
            <p:ph idx="1"/>
          </p:nvPr>
        </p:nvSpPr>
        <p:spPr/>
        <p:txBody>
          <a:bodyPr>
            <a:normAutofit fontScale="85000" lnSpcReduction="10000"/>
          </a:bodyPr>
          <a:lstStyle/>
          <a:p>
            <a:pPr marL="0" indent="0">
              <a:buNone/>
            </a:pPr>
            <a:r>
              <a:rPr lang="en-US"/>
              <a:t>Your proposal </a:t>
            </a:r>
            <a:r>
              <a:rPr lang="en-US" i="1"/>
              <a:t>is</a:t>
            </a:r>
            <a:r>
              <a:rPr lang="en-US"/>
              <a:t> competitive.  Make sure it also:</a:t>
            </a:r>
          </a:p>
          <a:p>
            <a:endParaRPr lang="en-US" sz="1300"/>
          </a:p>
          <a:p>
            <a:pPr lvl="1"/>
            <a:r>
              <a:rPr lang="en-US" sz="3000"/>
              <a:t>Feasible</a:t>
            </a:r>
          </a:p>
          <a:p>
            <a:pPr marL="914400" lvl="2" indent="0">
              <a:buNone/>
            </a:pPr>
            <a:r>
              <a:rPr lang="en-US"/>
              <a:t>Don’t propose a project that seems beyond your capacity either in terms of cost, access, or other factors. </a:t>
            </a:r>
          </a:p>
          <a:p>
            <a:pPr lvl="2"/>
            <a:endParaRPr lang="en-US"/>
          </a:p>
          <a:p>
            <a:pPr lvl="1"/>
            <a:r>
              <a:rPr lang="en-US" sz="3000"/>
              <a:t>A logical step for you </a:t>
            </a:r>
          </a:p>
          <a:p>
            <a:pPr marL="914400" lvl="2" indent="0">
              <a:buNone/>
            </a:pPr>
            <a:r>
              <a:rPr lang="en-US"/>
              <a:t>It should make sense why the workshop tuition, computer, brochure, or new studio you want would be relevant and helpful to you at this point in your career. </a:t>
            </a:r>
          </a:p>
          <a:p>
            <a:pPr lvl="2"/>
            <a:endParaRPr lang="en-US"/>
          </a:p>
          <a:p>
            <a:endParaRPr lang="en-US"/>
          </a:p>
        </p:txBody>
      </p:sp>
    </p:spTree>
    <p:extLst>
      <p:ext uri="{BB962C8B-B14F-4D97-AF65-F5344CB8AC3E}">
        <p14:creationId xmlns:p14="http://schemas.microsoft.com/office/powerpoint/2010/main" val="1452143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7CA2-4156-D3D9-A267-B58F7EE04793}"/>
              </a:ext>
            </a:extLst>
          </p:cNvPr>
          <p:cNvSpPr>
            <a:spLocks noGrp="1"/>
          </p:cNvSpPr>
          <p:nvPr>
            <p:ph type="title"/>
          </p:nvPr>
        </p:nvSpPr>
        <p:spPr/>
        <p:txBody>
          <a:bodyPr/>
          <a:lstStyle/>
          <a:p>
            <a:r>
              <a:rPr lang="en-US"/>
              <a:t>Project Narrative</a:t>
            </a:r>
          </a:p>
        </p:txBody>
      </p:sp>
      <p:sp>
        <p:nvSpPr>
          <p:cNvPr id="3" name="Content Placeholder 2">
            <a:extLst>
              <a:ext uri="{FF2B5EF4-FFF2-40B4-BE49-F238E27FC236}">
                <a16:creationId xmlns:a16="http://schemas.microsoft.com/office/drawing/2014/main" id="{01CC42F4-833B-6CE9-430D-4797B728E9F2}"/>
              </a:ext>
            </a:extLst>
          </p:cNvPr>
          <p:cNvSpPr>
            <a:spLocks noGrp="1"/>
          </p:cNvSpPr>
          <p:nvPr>
            <p:ph idx="1"/>
          </p:nvPr>
        </p:nvSpPr>
        <p:spPr/>
        <p:txBody>
          <a:bodyPr>
            <a:normAutofit fontScale="85000" lnSpcReduction="20000"/>
          </a:bodyPr>
          <a:lstStyle/>
          <a:p>
            <a:pPr marL="0" indent="0">
              <a:buNone/>
            </a:pPr>
            <a:endParaRPr lang="en-US" sz="1300"/>
          </a:p>
          <a:p>
            <a:r>
              <a:rPr lang="en-US" sz="2600"/>
              <a:t>Use simple, declarative sentences, active voice—and get to the point. Observe the space or page limits. </a:t>
            </a:r>
            <a:r>
              <a:rPr lang="en-US" sz="2000"/>
              <a:t>Say what you need to say as efficiently as possible.</a:t>
            </a:r>
            <a:br>
              <a:rPr lang="en-US" sz="2200"/>
            </a:br>
            <a:endParaRPr lang="en-US"/>
          </a:p>
          <a:p>
            <a:r>
              <a:rPr lang="en-US" sz="2600"/>
              <a:t>The narrative is not an artist statement. </a:t>
            </a:r>
            <a:br>
              <a:rPr lang="en-US" sz="2600"/>
            </a:br>
            <a:r>
              <a:rPr lang="en-US" sz="2000"/>
              <a:t>Keep your answers focused on the practical needs and outcomes of your project.</a:t>
            </a:r>
          </a:p>
          <a:p>
            <a:pPr lvl="1"/>
            <a:endParaRPr lang="en-US" sz="2000"/>
          </a:p>
          <a:p>
            <a:r>
              <a:rPr lang="en-US"/>
              <a:t>Who, what, when, where, why, and how. </a:t>
            </a:r>
          </a:p>
          <a:p>
            <a:pPr marL="342900" lvl="1" indent="0">
              <a:buNone/>
            </a:pPr>
            <a:r>
              <a:rPr lang="en-US" sz="2000"/>
              <a:t>If you find, after you’ve answered the application queries, that you haven’t addressed one or more of the questions, you might want to revisit your responses.</a:t>
            </a:r>
          </a:p>
          <a:p>
            <a:pPr marL="342900" lvl="1" indent="0">
              <a:buNone/>
            </a:pPr>
            <a:endParaRPr lang="en-US" sz="2000"/>
          </a:p>
        </p:txBody>
      </p:sp>
    </p:spTree>
    <p:extLst>
      <p:ext uri="{BB962C8B-B14F-4D97-AF65-F5344CB8AC3E}">
        <p14:creationId xmlns:p14="http://schemas.microsoft.com/office/powerpoint/2010/main" val="2055934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5629-8136-E0BA-DD93-E450233D7A94}"/>
              </a:ext>
            </a:extLst>
          </p:cNvPr>
          <p:cNvSpPr>
            <a:spLocks noGrp="1"/>
          </p:cNvSpPr>
          <p:nvPr>
            <p:ph type="title"/>
          </p:nvPr>
        </p:nvSpPr>
        <p:spPr/>
        <p:txBody>
          <a:bodyPr/>
          <a:lstStyle/>
          <a:p>
            <a:r>
              <a:rPr lang="en-US"/>
              <a:t>Budget</a:t>
            </a:r>
          </a:p>
        </p:txBody>
      </p:sp>
      <p:pic>
        <p:nvPicPr>
          <p:cNvPr id="4" name="Content Placeholder 3">
            <a:extLst>
              <a:ext uri="{FF2B5EF4-FFF2-40B4-BE49-F238E27FC236}">
                <a16:creationId xmlns:a16="http://schemas.microsoft.com/office/drawing/2014/main" id="{184002BF-D5F1-02BC-4302-36FB459A66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479" t="45067" r="28789" b="24753"/>
          <a:stretch/>
        </p:blipFill>
        <p:spPr>
          <a:xfrm>
            <a:off x="838199" y="2465691"/>
            <a:ext cx="9145573" cy="3633285"/>
          </a:xfrm>
          <a:prstGeom prst="rect">
            <a:avLst/>
          </a:prstGeom>
        </p:spPr>
      </p:pic>
    </p:spTree>
    <p:extLst>
      <p:ext uri="{BB962C8B-B14F-4D97-AF65-F5344CB8AC3E}">
        <p14:creationId xmlns:p14="http://schemas.microsoft.com/office/powerpoint/2010/main" val="952717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9D8E-93D0-3FCC-C65C-5E33E0B294C8}"/>
              </a:ext>
            </a:extLst>
          </p:cNvPr>
          <p:cNvSpPr>
            <a:spLocks noGrp="1"/>
          </p:cNvSpPr>
          <p:nvPr>
            <p:ph type="title"/>
          </p:nvPr>
        </p:nvSpPr>
        <p:spPr/>
        <p:txBody>
          <a:bodyPr/>
          <a:lstStyle/>
          <a:p>
            <a:r>
              <a:rPr lang="en-US"/>
              <a:t>Budget</a:t>
            </a:r>
          </a:p>
        </p:txBody>
      </p:sp>
      <p:sp>
        <p:nvSpPr>
          <p:cNvPr id="3" name="Content Placeholder 2">
            <a:extLst>
              <a:ext uri="{FF2B5EF4-FFF2-40B4-BE49-F238E27FC236}">
                <a16:creationId xmlns:a16="http://schemas.microsoft.com/office/drawing/2014/main" id="{AE21FEBC-DEC6-1DFB-8DEC-61A9E6061DDD}"/>
              </a:ext>
            </a:extLst>
          </p:cNvPr>
          <p:cNvSpPr>
            <a:spLocks noGrp="1"/>
          </p:cNvSpPr>
          <p:nvPr>
            <p:ph idx="1"/>
          </p:nvPr>
        </p:nvSpPr>
        <p:spPr>
          <a:xfrm>
            <a:off x="890847" y="2347935"/>
            <a:ext cx="9829800" cy="4046330"/>
          </a:xfrm>
        </p:spPr>
        <p:txBody>
          <a:bodyPr>
            <a:normAutofit fontScale="92500" lnSpcReduction="10000"/>
          </a:bodyPr>
          <a:lstStyle/>
          <a:p>
            <a:pPr marL="0" indent="0">
              <a:buNone/>
            </a:pPr>
            <a:r>
              <a:rPr lang="en-US"/>
              <a:t>Provide as much detail as possible.   </a:t>
            </a:r>
          </a:p>
          <a:p>
            <a:pPr marL="457200" lvl="1" indent="0">
              <a:buNone/>
            </a:pPr>
            <a:endParaRPr lang="en-US"/>
          </a:p>
          <a:p>
            <a:pPr marL="457200" lvl="1" indent="0">
              <a:buNone/>
            </a:pPr>
            <a:r>
              <a:rPr lang="en-US"/>
              <a:t>You can see the difference in the detailed budget on the right:</a:t>
            </a:r>
          </a:p>
          <a:p>
            <a:pPr lvl="1"/>
            <a:endParaRPr lang="en-US"/>
          </a:p>
          <a:p>
            <a:pPr marL="457200" lvl="1" indent="0">
              <a:buNone/>
            </a:pPr>
            <a:r>
              <a:rPr lang="en-US" i="1"/>
              <a:t>Example 1				Example 2</a:t>
            </a:r>
          </a:p>
          <a:p>
            <a:pPr marL="457200" lvl="1" indent="0">
              <a:buNone/>
            </a:pPr>
            <a:r>
              <a:rPr lang="en-US"/>
              <a:t>Travel: $600			Mileage (200 mi. @ .535):	 $107</a:t>
            </a:r>
          </a:p>
          <a:p>
            <a:pPr marL="457200" lvl="1" indent="0">
              <a:buNone/>
            </a:pPr>
            <a:r>
              <a:rPr lang="en-US"/>
              <a:t>					Lodging (4 nights @ $85):	 340</a:t>
            </a:r>
          </a:p>
          <a:p>
            <a:pPr marL="457200" lvl="1" indent="0">
              <a:buNone/>
            </a:pPr>
            <a:r>
              <a:rPr lang="en-US"/>
              <a:t>					Meals (5 days @ $35): 	 175</a:t>
            </a:r>
          </a:p>
          <a:p>
            <a:pPr marL="457200" lvl="1" indent="0">
              <a:buNone/>
            </a:pPr>
            <a:r>
              <a:rPr lang="en-US"/>
              <a:t>					</a:t>
            </a:r>
            <a:r>
              <a:rPr lang="en-US" b="1"/>
              <a:t>Total: 				$622</a:t>
            </a:r>
          </a:p>
          <a:p>
            <a:endParaRPr lang="en-US"/>
          </a:p>
        </p:txBody>
      </p:sp>
    </p:spTree>
    <p:extLst>
      <p:ext uri="{BB962C8B-B14F-4D97-AF65-F5344CB8AC3E}">
        <p14:creationId xmlns:p14="http://schemas.microsoft.com/office/powerpoint/2010/main" val="3609975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38BF-5590-6F20-6712-32B000A06519}"/>
              </a:ext>
            </a:extLst>
          </p:cNvPr>
          <p:cNvSpPr>
            <a:spLocks noGrp="1"/>
          </p:cNvSpPr>
          <p:nvPr>
            <p:ph type="title"/>
          </p:nvPr>
        </p:nvSpPr>
        <p:spPr/>
        <p:txBody>
          <a:bodyPr/>
          <a:lstStyle/>
          <a:p>
            <a:r>
              <a:rPr lang="en-US"/>
              <a:t>Budget</a:t>
            </a:r>
          </a:p>
        </p:txBody>
      </p:sp>
      <p:sp>
        <p:nvSpPr>
          <p:cNvPr id="3" name="Content Placeholder 2">
            <a:extLst>
              <a:ext uri="{FF2B5EF4-FFF2-40B4-BE49-F238E27FC236}">
                <a16:creationId xmlns:a16="http://schemas.microsoft.com/office/drawing/2014/main" id="{6E329C32-2D17-FE9B-A232-BD7213927EE8}"/>
              </a:ext>
            </a:extLst>
          </p:cNvPr>
          <p:cNvSpPr>
            <a:spLocks noGrp="1"/>
          </p:cNvSpPr>
          <p:nvPr>
            <p:ph idx="1"/>
          </p:nvPr>
        </p:nvSpPr>
        <p:spPr/>
        <p:txBody>
          <a:bodyPr>
            <a:normAutofit fontScale="92500" lnSpcReduction="20000"/>
          </a:bodyPr>
          <a:lstStyle/>
          <a:p>
            <a:pPr marL="0" indent="0">
              <a:spcAft>
                <a:spcPts val="1200"/>
              </a:spcAft>
              <a:buNone/>
            </a:pPr>
            <a:r>
              <a:rPr lang="en-US"/>
              <a:t>Provide supporting documentation.</a:t>
            </a:r>
          </a:p>
          <a:p>
            <a:pPr marL="800100" lvl="1" indent="-342900">
              <a:spcAft>
                <a:spcPts val="1200"/>
              </a:spcAft>
            </a:pPr>
            <a:r>
              <a:rPr lang="en-US"/>
              <a:t>For most equipment, airfares, and materials, prices can be found online. For professional services, request an estimate. </a:t>
            </a:r>
          </a:p>
          <a:p>
            <a:pPr marL="800100" lvl="1" indent="-342900">
              <a:spcAft>
                <a:spcPts val="1200"/>
              </a:spcAft>
            </a:pPr>
            <a:r>
              <a:rPr lang="en-US"/>
              <a:t>Always provide documentation for class, workshop, or conference registration costs.</a:t>
            </a:r>
          </a:p>
          <a:p>
            <a:pPr marL="800100" lvl="1" indent="-342900">
              <a:spcAft>
                <a:spcPts val="1200"/>
              </a:spcAft>
            </a:pPr>
            <a:r>
              <a:rPr lang="en-US"/>
              <a:t>If studying with a specific teacher is part of your proposal, explain why it is important to your growth and provide documentation of the teacher’s credentials.  </a:t>
            </a:r>
          </a:p>
          <a:p>
            <a:pPr>
              <a:spcAft>
                <a:spcPts val="1200"/>
              </a:spcAft>
            </a:pPr>
            <a:endParaRPr lang="en-US"/>
          </a:p>
        </p:txBody>
      </p:sp>
    </p:spTree>
    <p:extLst>
      <p:ext uri="{BB962C8B-B14F-4D97-AF65-F5344CB8AC3E}">
        <p14:creationId xmlns:p14="http://schemas.microsoft.com/office/powerpoint/2010/main" val="400974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E1F1-732B-4609-8960-8FE9B91DE3FC}"/>
              </a:ext>
            </a:extLst>
          </p:cNvPr>
          <p:cNvSpPr>
            <a:spLocks noGrp="1"/>
          </p:cNvSpPr>
          <p:nvPr>
            <p:ph type="title"/>
          </p:nvPr>
        </p:nvSpPr>
        <p:spPr/>
        <p:txBody>
          <a:bodyPr/>
          <a:lstStyle/>
          <a:p>
            <a:r>
              <a:rPr lang="en-US"/>
              <a:t>Budget</a:t>
            </a:r>
          </a:p>
        </p:txBody>
      </p:sp>
      <p:pic>
        <p:nvPicPr>
          <p:cNvPr id="4" name="Content Placeholder 3">
            <a:extLst>
              <a:ext uri="{FF2B5EF4-FFF2-40B4-BE49-F238E27FC236}">
                <a16:creationId xmlns:a16="http://schemas.microsoft.com/office/drawing/2014/main" id="{8020459D-A635-6060-33FF-46DEF5C00E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293" t="23567" r="24610" b="40263"/>
          <a:stretch/>
        </p:blipFill>
        <p:spPr>
          <a:xfrm>
            <a:off x="674479" y="2235201"/>
            <a:ext cx="9797591" cy="3901171"/>
          </a:xfrm>
          <a:prstGeom prst="rect">
            <a:avLst/>
          </a:prstGeom>
        </p:spPr>
      </p:pic>
    </p:spTree>
    <p:extLst>
      <p:ext uri="{BB962C8B-B14F-4D97-AF65-F5344CB8AC3E}">
        <p14:creationId xmlns:p14="http://schemas.microsoft.com/office/powerpoint/2010/main" val="3270442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3252-ED20-10F4-3C9F-AD949582845E}"/>
              </a:ext>
            </a:extLst>
          </p:cNvPr>
          <p:cNvSpPr>
            <a:spLocks noGrp="1"/>
          </p:cNvSpPr>
          <p:nvPr>
            <p:ph type="title"/>
          </p:nvPr>
        </p:nvSpPr>
        <p:spPr/>
        <p:txBody>
          <a:bodyPr/>
          <a:lstStyle/>
          <a:p>
            <a:r>
              <a:rPr lang="en-US"/>
              <a:t>Budget</a:t>
            </a:r>
          </a:p>
        </p:txBody>
      </p:sp>
      <p:sp>
        <p:nvSpPr>
          <p:cNvPr id="3" name="Content Placeholder 2">
            <a:extLst>
              <a:ext uri="{FF2B5EF4-FFF2-40B4-BE49-F238E27FC236}">
                <a16:creationId xmlns:a16="http://schemas.microsoft.com/office/drawing/2014/main" id="{AD9CC5D7-A90B-3439-EACB-2EAD6E6A750C}"/>
              </a:ext>
            </a:extLst>
          </p:cNvPr>
          <p:cNvSpPr>
            <a:spLocks noGrp="1"/>
          </p:cNvSpPr>
          <p:nvPr>
            <p:ph idx="1"/>
          </p:nvPr>
        </p:nvSpPr>
        <p:spPr/>
        <p:txBody>
          <a:bodyPr>
            <a:normAutofit fontScale="92500" lnSpcReduction="20000"/>
          </a:bodyPr>
          <a:lstStyle/>
          <a:p>
            <a:pPr marL="0" indent="0">
              <a:buNone/>
            </a:pPr>
            <a:r>
              <a:rPr lang="en-US"/>
              <a:t>You are not required to spend your own money!</a:t>
            </a:r>
          </a:p>
          <a:p>
            <a:endParaRPr lang="en-US" sz="800"/>
          </a:p>
          <a:p>
            <a:pPr marL="800100" lvl="1" indent="-342900"/>
            <a:r>
              <a:rPr lang="en-US"/>
              <a:t>If applicable, show other sources of income.</a:t>
            </a:r>
          </a:p>
          <a:p>
            <a:pPr marL="800100" lvl="1" indent="-342900"/>
            <a:endParaRPr lang="en-US"/>
          </a:p>
          <a:p>
            <a:pPr marL="800100" lvl="1" indent="-342900"/>
            <a:r>
              <a:rPr lang="en-US"/>
              <a:t>If you are pursuing or have secured donations from others, especially for more ambitious projects, include that information, as well. </a:t>
            </a:r>
          </a:p>
          <a:p>
            <a:pPr marL="800100" lvl="1" indent="-342900"/>
            <a:endParaRPr lang="en-US"/>
          </a:p>
          <a:p>
            <a:pPr marL="800100" lvl="1" indent="-342900"/>
            <a:r>
              <a:rPr lang="en-US"/>
              <a:t>Leave enough room on the expected income side of your budget to make it clear that you do need the grant.</a:t>
            </a:r>
          </a:p>
          <a:p>
            <a:endParaRPr lang="en-US"/>
          </a:p>
        </p:txBody>
      </p:sp>
    </p:spTree>
    <p:extLst>
      <p:ext uri="{BB962C8B-B14F-4D97-AF65-F5344CB8AC3E}">
        <p14:creationId xmlns:p14="http://schemas.microsoft.com/office/powerpoint/2010/main" val="12505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Work sample descriptions and labeling</a:t>
            </a:r>
          </a:p>
        </p:txBody>
      </p:sp>
      <p:pic>
        <p:nvPicPr>
          <p:cNvPr id="7" name="Picture 6" descr="A circular blue icon with a hang tag graphic in the center">
            <a:extLst>
              <a:ext uri="{FF2B5EF4-FFF2-40B4-BE49-F238E27FC236}">
                <a16:creationId xmlns:a16="http://schemas.microsoft.com/office/drawing/2014/main" id="{3FD2F345-0A51-FEAD-6920-357F22242924}"/>
              </a:ext>
            </a:extLst>
          </p:cNvPr>
          <p:cNvPicPr>
            <a:picLocks noChangeAspect="1"/>
          </p:cNvPicPr>
          <p:nvPr/>
        </p:nvPicPr>
        <p:blipFill rotWithShape="1">
          <a:blip r:embed="rId2">
            <a:extLst>
              <a:ext uri="{28A0092B-C50C-407E-A947-70E740481C1C}">
                <a14:useLocalDpi xmlns:a14="http://schemas.microsoft.com/office/drawing/2010/main" val="0"/>
              </a:ext>
            </a:extLst>
          </a:blip>
          <a:srcRect l="-684" t="-1408" r="-684" b="-1408"/>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pPr>
            <a:r>
              <a:rPr lang="en-US"/>
              <a:t>An inventory list should accompany the work samples provided.</a:t>
            </a:r>
            <a:br>
              <a:rPr lang="en-US"/>
            </a:br>
            <a:endParaRPr lang="en-US"/>
          </a:p>
          <a:p>
            <a:pPr>
              <a:spcBef>
                <a:spcPts val="300"/>
              </a:spcBef>
              <a:spcAft>
                <a:spcPts val="1200"/>
              </a:spcAft>
            </a:pPr>
            <a:r>
              <a:rPr lang="en-US"/>
              <a:t>Work samples should be recent -three years or less. </a:t>
            </a:r>
            <a:br>
              <a:rPr lang="en-US"/>
            </a:br>
            <a:endParaRPr lang="en-US"/>
          </a:p>
          <a:p>
            <a:pPr>
              <a:spcBef>
                <a:spcPts val="300"/>
              </a:spcBef>
              <a:spcAft>
                <a:spcPts val="1200"/>
              </a:spcAft>
            </a:pPr>
            <a:r>
              <a:rPr lang="en-US"/>
              <a:t>The basic information is specific to each discipline. This will be explained in further detail on the next slides.</a:t>
            </a:r>
          </a:p>
        </p:txBody>
      </p:sp>
    </p:spTree>
    <p:extLst>
      <p:ext uri="{BB962C8B-B14F-4D97-AF65-F5344CB8AC3E}">
        <p14:creationId xmlns:p14="http://schemas.microsoft.com/office/powerpoint/2010/main" val="316171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3A034B-E179-F2FD-FFCF-014D1C22ACFF}"/>
              </a:ext>
            </a:extLst>
          </p:cNvPr>
          <p:cNvSpPr>
            <a:spLocks noGrp="1"/>
          </p:cNvSpPr>
          <p:nvPr>
            <p:ph type="title"/>
          </p:nvPr>
        </p:nvSpPr>
        <p:spPr/>
        <p:txBody>
          <a:bodyPr anchor="ctr"/>
          <a:lstStyle/>
          <a:p>
            <a:r>
              <a:rPr lang="en-US"/>
              <a:t>Disciplines</a:t>
            </a:r>
          </a:p>
        </p:txBody>
      </p:sp>
      <p:sp>
        <p:nvSpPr>
          <p:cNvPr id="9" name="Content Placeholder 8">
            <a:extLst>
              <a:ext uri="{FF2B5EF4-FFF2-40B4-BE49-F238E27FC236}">
                <a16:creationId xmlns:a16="http://schemas.microsoft.com/office/drawing/2014/main" id="{B7BF7B93-237D-DA95-E4CA-52E191ED6927}"/>
              </a:ext>
            </a:extLst>
          </p:cNvPr>
          <p:cNvSpPr>
            <a:spLocks noGrp="1"/>
          </p:cNvSpPr>
          <p:nvPr>
            <p:ph sz="half" idx="1"/>
          </p:nvPr>
        </p:nvSpPr>
        <p:spPr>
          <a:xfrm>
            <a:off x="838199" y="4472247"/>
            <a:ext cx="9935096" cy="1704716"/>
          </a:xfrm>
        </p:spPr>
        <p:txBody>
          <a:bodyPr>
            <a:normAutofit/>
          </a:bodyPr>
          <a:lstStyle/>
          <a:p>
            <a:pPr marL="0" indent="0">
              <a:buNone/>
            </a:pPr>
            <a:r>
              <a:rPr lang="en-US"/>
              <a:t>The Artist Support Grant is intended to support a broad range of talented visual, performing, literary, and interdisciplinary artists. </a:t>
            </a:r>
          </a:p>
        </p:txBody>
      </p:sp>
      <p:pic>
        <p:nvPicPr>
          <p:cNvPr id="2" name="Picture 1"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EE54530D-7B4E-1810-6AF3-A3AD29F6E677}"/>
              </a:ext>
            </a:extLst>
          </p:cNvPr>
          <p:cNvPicPr>
            <a:picLocks noChangeAspect="1"/>
          </p:cNvPicPr>
          <p:nvPr/>
        </p:nvPicPr>
        <p:blipFill rotWithShape="1">
          <a:blip r:embed="rId2">
            <a:extLst>
              <a:ext uri="{28A0092B-C50C-407E-A947-70E740481C1C}">
                <a14:useLocalDpi xmlns:a14="http://schemas.microsoft.com/office/drawing/2010/main" val="0"/>
              </a:ext>
            </a:extLst>
          </a:blip>
          <a:srcRect l="7804" t="8288" r="7399" b="52252"/>
          <a:stretch/>
        </p:blipFill>
        <p:spPr>
          <a:xfrm>
            <a:off x="1473199" y="2098074"/>
            <a:ext cx="9190683" cy="2405669"/>
          </a:xfrm>
          <a:prstGeom prst="rect">
            <a:avLst/>
          </a:prstGeom>
        </p:spPr>
      </p:pic>
    </p:spTree>
    <p:extLst>
      <p:ext uri="{BB962C8B-B14F-4D97-AF65-F5344CB8AC3E}">
        <p14:creationId xmlns:p14="http://schemas.microsoft.com/office/powerpoint/2010/main" val="1771586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Visual art and craft work samples</a:t>
            </a:r>
          </a:p>
        </p:txBody>
      </p:sp>
      <p:pic>
        <p:nvPicPr>
          <p:cNvPr id="3" name="Picture 2" descr="A circular icon of a paint palette with a brush">
            <a:extLst>
              <a:ext uri="{FF2B5EF4-FFF2-40B4-BE49-F238E27FC236}">
                <a16:creationId xmlns:a16="http://schemas.microsoft.com/office/drawing/2014/main" id="{B15C1C5A-8E20-4A0C-69DE-8513609911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7543" y="3266462"/>
            <a:ext cx="1119044" cy="1119044"/>
          </a:xfrm>
          <a:prstGeom prst="rect">
            <a:avLst/>
          </a:prstGeom>
        </p:spPr>
      </p:pic>
      <p:pic>
        <p:nvPicPr>
          <p:cNvPr id="8" name="Picture 7" descr="A circular icon of colorful paint brush strokes">
            <a:extLst>
              <a:ext uri="{FF2B5EF4-FFF2-40B4-BE49-F238E27FC236}">
                <a16:creationId xmlns:a16="http://schemas.microsoft.com/office/drawing/2014/main" id="{7D2D4E98-3E67-7815-1329-C80F08615D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2929" y="2121184"/>
            <a:ext cx="1119044" cy="1119044"/>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US">
                <a:solidFill>
                  <a:srgbClr val="2A2666"/>
                </a:solidFill>
                <a:latin typeface="Fira Sans" panose="020B0503050000020004" pitchFamily="34" charset="0"/>
                <a:ea typeface="Fira Sans" panose="020B0503050000020004" pitchFamily="34" charset="0"/>
              </a:rPr>
              <a:t>Up to 15 images of your work.</a:t>
            </a:r>
          </a:p>
          <a:p>
            <a:pPr lvl="1">
              <a:spcBef>
                <a:spcPts val="300"/>
              </a:spcBef>
              <a:spcAft>
                <a:spcPts val="2400"/>
              </a:spcAft>
            </a:pPr>
            <a:r>
              <a:rPr lang="en-US">
                <a:solidFill>
                  <a:srgbClr val="2A2666"/>
                </a:solidFill>
                <a:latin typeface="Fira Sans" panose="020B0503050000020004" pitchFamily="34" charset="0"/>
                <a:ea typeface="Fira Sans" panose="020B0503050000020004" pitchFamily="34" charset="0"/>
              </a:rPr>
              <a:t>Images must be high quality – not blurry or pixelated. </a:t>
            </a:r>
            <a:endParaRPr lang="en-US">
              <a:solidFill>
                <a:srgbClr val="2A2666"/>
              </a:solidFill>
              <a:latin typeface="Fira Sans" panose="020B0503050000020004" pitchFamily="34" charset="0"/>
              <a:ea typeface="Fira Sans" panose="020B0503050000020004" pitchFamily="34" charset="0"/>
              <a:cs typeface="Calibri"/>
            </a:endParaRPr>
          </a:p>
          <a:p>
            <a:pPr marL="0" indent="0">
              <a:spcBef>
                <a:spcPts val="300"/>
              </a:spcBef>
              <a:spcAft>
                <a:spcPts val="1200"/>
              </a:spcAft>
              <a:buNone/>
            </a:pPr>
            <a:r>
              <a:rPr lang="en-US" b="1">
                <a:solidFill>
                  <a:srgbClr val="2A2666"/>
                </a:solidFill>
                <a:latin typeface="Fira Sans" panose="020B0503050000020004" pitchFamily="34" charset="0"/>
                <a:ea typeface="Fira Sans" panose="020B0503050000020004" pitchFamily="34" charset="0"/>
              </a:rPr>
              <a:t>Description</a:t>
            </a:r>
            <a:br>
              <a:rPr lang="en-US">
                <a:solidFill>
                  <a:srgbClr val="2A2666"/>
                </a:solidFill>
                <a:latin typeface="Fira Sans" panose="020B0503050000020004" pitchFamily="34" charset="0"/>
                <a:ea typeface="Fira Sans" panose="020B0503050000020004" pitchFamily="34" charset="0"/>
              </a:rPr>
            </a:br>
            <a:r>
              <a:rPr lang="en-US">
                <a:solidFill>
                  <a:srgbClr val="2A2666"/>
                </a:solidFill>
                <a:latin typeface="Fira Sans" panose="020B0503050000020004" pitchFamily="34" charset="0"/>
                <a:ea typeface="Fira Sans" panose="020B0503050000020004" pitchFamily="34" charset="0"/>
              </a:rPr>
              <a:t>In the inventory list, provide the title, date of completion, medium, and dimensions of the work you have uploaded to the application. </a:t>
            </a:r>
            <a:endParaRPr lang="en-US">
              <a:solidFill>
                <a:srgbClr val="2A2666"/>
              </a:solidFill>
              <a:latin typeface="Fira Sans" panose="020B0503050000020004" pitchFamily="34" charset="0"/>
              <a:ea typeface="Fira Sans" panose="020B0503050000020004" pitchFamily="34" charset="0"/>
              <a:cs typeface="Calibri"/>
            </a:endParaRPr>
          </a:p>
        </p:txBody>
      </p:sp>
    </p:spTree>
    <p:extLst>
      <p:ext uri="{BB962C8B-B14F-4D97-AF65-F5344CB8AC3E}">
        <p14:creationId xmlns:p14="http://schemas.microsoft.com/office/powerpoint/2010/main" val="2617246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Music work samples</a:t>
            </a:r>
          </a:p>
        </p:txBody>
      </p:sp>
      <p:pic>
        <p:nvPicPr>
          <p:cNvPr id="8" name="Picture 7" descr="Icon of a spinning record">
            <a:extLst>
              <a:ext uri="{FF2B5EF4-FFF2-40B4-BE49-F238E27FC236}">
                <a16:creationId xmlns:a16="http://schemas.microsoft.com/office/drawing/2014/main" id="{0CC67287-59DB-315F-0FFB-732F2D755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929" y="2121184"/>
            <a:ext cx="1119044" cy="1119044"/>
          </a:xfrm>
          <a:prstGeom prst="rect">
            <a:avLst/>
          </a:prstGeom>
        </p:spPr>
      </p:pic>
      <p:grpSp>
        <p:nvGrpSpPr>
          <p:cNvPr id="7" name="Group 6" descr="Circular icon of musical notes">
            <a:extLst>
              <a:ext uri="{FF2B5EF4-FFF2-40B4-BE49-F238E27FC236}">
                <a16:creationId xmlns:a16="http://schemas.microsoft.com/office/drawing/2014/main" id="{BBEC5D72-5135-4D0A-C2DF-FFDB17E7F2C5}"/>
              </a:ext>
            </a:extLst>
          </p:cNvPr>
          <p:cNvGrpSpPr/>
          <p:nvPr/>
        </p:nvGrpSpPr>
        <p:grpSpPr>
          <a:xfrm>
            <a:off x="1839239" y="3252502"/>
            <a:ext cx="1243439" cy="1167444"/>
            <a:chOff x="1839239" y="3252502"/>
            <a:chExt cx="1243439" cy="1167444"/>
          </a:xfrm>
        </p:grpSpPr>
        <p:pic>
          <p:nvPicPr>
            <p:cNvPr id="9" name="Picture 8"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1FCEABBE-D156-8123-A8BC-870784BFB429}"/>
                </a:ext>
              </a:extLst>
            </p:cNvPr>
            <p:cNvPicPr>
              <a:picLocks noChangeAspect="1"/>
            </p:cNvPicPr>
            <p:nvPr/>
          </p:nvPicPr>
          <p:blipFill rotWithShape="1">
            <a:blip r:embed="rId3">
              <a:extLst>
                <a:ext uri="{28A0092B-C50C-407E-A947-70E740481C1C}">
                  <a14:useLocalDpi xmlns:a14="http://schemas.microsoft.com/office/drawing/2010/main" val="0"/>
                </a:ext>
              </a:extLst>
            </a:blip>
            <a:srcRect l="81080" t="21287" r="8226" b="59565"/>
            <a:stretch/>
          </p:blipFill>
          <p:spPr>
            <a:xfrm>
              <a:off x="1923533" y="3252502"/>
              <a:ext cx="1159145" cy="1167444"/>
            </a:xfrm>
            <a:prstGeom prst="rect">
              <a:avLst/>
            </a:prstGeom>
          </p:spPr>
        </p:pic>
        <p:sp>
          <p:nvSpPr>
            <p:cNvPr id="10" name="Rectangle 9">
              <a:extLst>
                <a:ext uri="{FF2B5EF4-FFF2-40B4-BE49-F238E27FC236}">
                  <a16:creationId xmlns:a16="http://schemas.microsoft.com/office/drawing/2014/main" id="{74530DF0-AC6A-2E54-FD30-098559123FEA}"/>
                </a:ext>
              </a:extLst>
            </p:cNvPr>
            <p:cNvSpPr/>
            <p:nvPr/>
          </p:nvSpPr>
          <p:spPr>
            <a:xfrm>
              <a:off x="1839239" y="3252502"/>
              <a:ext cx="160255" cy="2073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US" sz="2400">
                <a:solidFill>
                  <a:srgbClr val="2A2666"/>
                </a:solidFill>
                <a:latin typeface="Fira Sans" panose="020B0503050000020004" pitchFamily="34" charset="0"/>
                <a:ea typeface="Fira Sans" panose="020B0503050000020004" pitchFamily="34" charset="0"/>
              </a:rPr>
              <a:t>Documentation of up to three recorded performances. Audio or video uploaded may not exceed a total time of ten minutes.</a:t>
            </a:r>
          </a:p>
          <a:p>
            <a:pPr marL="0" indent="0">
              <a:spcBef>
                <a:spcPts val="300"/>
              </a:spcBef>
              <a:spcAft>
                <a:spcPts val="1200"/>
              </a:spcAft>
              <a:buNone/>
            </a:pPr>
            <a:r>
              <a:rPr lang="en-US" sz="2400" b="1">
                <a:solidFill>
                  <a:srgbClr val="2A2666"/>
                </a:solidFill>
                <a:latin typeface="Fira Sans" panose="020B0503050000020004" pitchFamily="34" charset="0"/>
                <a:ea typeface="Fira Sans" panose="020B0503050000020004" pitchFamily="34" charset="0"/>
              </a:rPr>
              <a:t>Description</a:t>
            </a:r>
            <a:br>
              <a:rPr lang="en-US" sz="2400">
                <a:solidFill>
                  <a:srgbClr val="2A2666"/>
                </a:solidFill>
                <a:latin typeface="Fira Sans" panose="020B0503050000020004" pitchFamily="34" charset="0"/>
                <a:ea typeface="Fira Sans" panose="020B0503050000020004" pitchFamily="34" charset="0"/>
              </a:rPr>
            </a:br>
            <a:r>
              <a:rPr lang="en-US" sz="2400">
                <a:solidFill>
                  <a:srgbClr val="2A2666"/>
                </a:solidFill>
                <a:latin typeface="Fira Sans" panose="020B0503050000020004" pitchFamily="34" charset="0"/>
                <a:ea typeface="Fira Sans" panose="020B0503050000020004" pitchFamily="34" charset="0"/>
              </a:rPr>
              <a:t>In the inventory list, include date and location of performance, title of piece, names of conductors, lead performers/</a:t>
            </a:r>
            <a:r>
              <a:rPr lang="en-US" sz="2400" err="1">
                <a:solidFill>
                  <a:srgbClr val="2A2666"/>
                </a:solidFill>
                <a:latin typeface="Fira Sans" panose="020B0503050000020004" pitchFamily="34" charset="0"/>
                <a:ea typeface="Fira Sans" panose="020B0503050000020004" pitchFamily="34" charset="0"/>
              </a:rPr>
              <a:t>musicans</a:t>
            </a:r>
            <a:r>
              <a:rPr lang="en-US" sz="2400">
                <a:solidFill>
                  <a:srgbClr val="2A2666"/>
                </a:solidFill>
                <a:latin typeface="Fira Sans" panose="020B0503050000020004" pitchFamily="34" charset="0"/>
                <a:ea typeface="Fira Sans" panose="020B0503050000020004" pitchFamily="34" charset="0"/>
              </a:rPr>
              <a:t>, etc. A short summary may also be included. </a:t>
            </a:r>
            <a:endParaRPr lang="en-US" sz="2400">
              <a:solidFill>
                <a:srgbClr val="2A2666"/>
              </a:solidFill>
              <a:latin typeface="Fira Sans" panose="020B0503050000020004" pitchFamily="34" charset="0"/>
              <a:ea typeface="Fira Sans" panose="020B0503050000020004" pitchFamily="34" charset="0"/>
              <a:cs typeface="Calibri"/>
            </a:endParaRPr>
          </a:p>
          <a:p>
            <a:pPr marL="0" indent="0">
              <a:spcBef>
                <a:spcPts val="300"/>
              </a:spcBef>
              <a:spcAft>
                <a:spcPts val="1200"/>
              </a:spcAft>
              <a:buNone/>
            </a:pPr>
            <a:r>
              <a:rPr lang="en-US" sz="2400">
                <a:solidFill>
                  <a:srgbClr val="2A2666"/>
                </a:solidFill>
                <a:latin typeface="Fira Sans" panose="020B0503050000020004" pitchFamily="34" charset="0"/>
                <a:ea typeface="Fira Sans" panose="020B0503050000020004" pitchFamily="34" charset="0"/>
              </a:rPr>
              <a:t>Composers and songwriters should also submit scores, lyrics, and/or lead sheets, as appropriate.</a:t>
            </a:r>
            <a:endParaRPr lang="en-US" sz="2400">
              <a:solidFill>
                <a:srgbClr val="2A2666"/>
              </a:solidFill>
              <a:latin typeface="Fira Sans" panose="020B0503050000020004" pitchFamily="34" charset="0"/>
              <a:ea typeface="Fira Sans" panose="020B0503050000020004" pitchFamily="34" charset="0"/>
              <a:cs typeface="Calibri"/>
            </a:endParaRPr>
          </a:p>
          <a:p>
            <a:pPr marL="0" indent="0">
              <a:spcBef>
                <a:spcPts val="300"/>
              </a:spcBef>
              <a:spcAft>
                <a:spcPts val="1200"/>
              </a:spcAft>
              <a:buNone/>
            </a:pPr>
            <a:endParaRPr lang="en-US" sz="2400">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2660939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Film work samples</a:t>
            </a:r>
          </a:p>
        </p:txBody>
      </p:sp>
      <p:pic>
        <p:nvPicPr>
          <p:cNvPr id="3" name="Picture 2" descr="A circular icon of a clapboard">
            <a:extLst>
              <a:ext uri="{FF2B5EF4-FFF2-40B4-BE49-F238E27FC236}">
                <a16:creationId xmlns:a16="http://schemas.microsoft.com/office/drawing/2014/main" id="{B15C1C5A-8E20-4A0C-69DE-8513609911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7543" y="3266462"/>
            <a:ext cx="1119044" cy="1119044"/>
          </a:xfrm>
          <a:prstGeom prst="rect">
            <a:avLst/>
          </a:prstGeom>
        </p:spPr>
      </p:pic>
      <p:pic>
        <p:nvPicPr>
          <p:cNvPr id="8" name="Picture 7" descr="A circular icon of a photo/film camera">
            <a:extLst>
              <a:ext uri="{FF2B5EF4-FFF2-40B4-BE49-F238E27FC236}">
                <a16:creationId xmlns:a16="http://schemas.microsoft.com/office/drawing/2014/main" id="{7D2D4E98-3E67-7815-1329-C80F08615D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2929" y="2121184"/>
            <a:ext cx="1119044" cy="1119044"/>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670964"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US">
                <a:solidFill>
                  <a:srgbClr val="2A2666"/>
                </a:solidFill>
                <a:latin typeface="Fira Sans" panose="020B0503050000020004" pitchFamily="34" charset="0"/>
                <a:ea typeface="Fira Sans" panose="020B0503050000020004" pitchFamily="34" charset="0"/>
              </a:rPr>
              <a:t>Documentation of one or more completed films. </a:t>
            </a:r>
          </a:p>
          <a:p>
            <a:pPr lvl="1">
              <a:spcBef>
                <a:spcPts val="300"/>
              </a:spcBef>
              <a:spcAft>
                <a:spcPts val="2400"/>
              </a:spcAft>
            </a:pPr>
            <a:r>
              <a:rPr lang="en-US">
                <a:solidFill>
                  <a:srgbClr val="2A2666"/>
                </a:solidFill>
                <a:latin typeface="Fira Sans" panose="020B0503050000020004" pitchFamily="34" charset="0"/>
                <a:ea typeface="Fira Sans" panose="020B0503050000020004" pitchFamily="34" charset="0"/>
              </a:rPr>
              <a:t>Video clips not to exceed five minutes.</a:t>
            </a:r>
            <a:endParaRPr lang="en-US">
              <a:solidFill>
                <a:srgbClr val="2A2666"/>
              </a:solidFill>
              <a:latin typeface="Fira Sans" panose="020B0503050000020004" pitchFamily="34" charset="0"/>
              <a:ea typeface="Fira Sans" panose="020B0503050000020004" pitchFamily="34" charset="0"/>
              <a:cs typeface="Calibri"/>
            </a:endParaRPr>
          </a:p>
          <a:p>
            <a:pPr marL="0" indent="0">
              <a:spcBef>
                <a:spcPts val="300"/>
              </a:spcBef>
              <a:spcAft>
                <a:spcPts val="1200"/>
              </a:spcAft>
              <a:buNone/>
            </a:pPr>
            <a:r>
              <a:rPr lang="en-US" b="1">
                <a:solidFill>
                  <a:srgbClr val="2A2666"/>
                </a:solidFill>
                <a:latin typeface="Fira Sans" panose="020B0503050000020004" pitchFamily="34" charset="0"/>
                <a:ea typeface="Fira Sans" panose="020B0503050000020004" pitchFamily="34" charset="0"/>
              </a:rPr>
              <a:t>Description</a:t>
            </a:r>
            <a:br>
              <a:rPr lang="en-US">
                <a:solidFill>
                  <a:srgbClr val="2A2666"/>
                </a:solidFill>
                <a:latin typeface="Fira Sans" panose="020B0503050000020004" pitchFamily="34" charset="0"/>
                <a:ea typeface="Fira Sans" panose="020B0503050000020004" pitchFamily="34" charset="0"/>
              </a:rPr>
            </a:br>
            <a:r>
              <a:rPr lang="en-US">
                <a:solidFill>
                  <a:srgbClr val="2A2666"/>
                </a:solidFill>
                <a:latin typeface="Fira Sans" panose="020B0503050000020004" pitchFamily="34" charset="0"/>
                <a:ea typeface="Fira Sans" panose="020B0503050000020004" pitchFamily="34" charset="0"/>
              </a:rPr>
              <a:t>In the inventory list, include date of work sample,  title of piece, names and roles of key people, including directors, lead performers/actors, etc. A short summary may also be included.</a:t>
            </a:r>
            <a:endParaRPr lang="en-US">
              <a:solidFill>
                <a:srgbClr val="2A2666"/>
              </a:solidFill>
              <a:latin typeface="Fira Sans" panose="020B0503050000020004" pitchFamily="34" charset="0"/>
              <a:ea typeface="Fira Sans" panose="020B0503050000020004" pitchFamily="34" charset="0"/>
              <a:cs typeface="Calibri"/>
            </a:endParaRPr>
          </a:p>
          <a:p>
            <a:pPr marL="0" indent="0">
              <a:spcBef>
                <a:spcPts val="300"/>
              </a:spcBef>
              <a:spcAft>
                <a:spcPts val="1200"/>
              </a:spcAft>
              <a:buNone/>
            </a:pPr>
            <a:endParaRPr lang="en-US">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1410200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Dance and performing arts work samples</a:t>
            </a:r>
          </a:p>
        </p:txBody>
      </p:sp>
      <p:pic>
        <p:nvPicPr>
          <p:cNvPr id="3" name="Picture 2"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D142806E-30D1-0287-2D41-387C29C2D89F}"/>
              </a:ext>
            </a:extLst>
          </p:cNvPr>
          <p:cNvPicPr>
            <a:picLocks noChangeAspect="1"/>
          </p:cNvPicPr>
          <p:nvPr/>
        </p:nvPicPr>
        <p:blipFill rotWithShape="1">
          <a:blip r:embed="rId2">
            <a:extLst>
              <a:ext uri="{28A0092B-C50C-407E-A947-70E740481C1C}">
                <a14:useLocalDpi xmlns:a14="http://schemas.microsoft.com/office/drawing/2010/main" val="0"/>
              </a:ext>
            </a:extLst>
          </a:blip>
          <a:srcRect l="60503" t="21455" r="29069" b="59797"/>
          <a:stretch/>
        </p:blipFill>
        <p:spPr>
          <a:xfrm>
            <a:off x="1473199" y="2109501"/>
            <a:ext cx="1130300" cy="1143001"/>
          </a:xfrm>
          <a:prstGeom prst="rect">
            <a:avLst/>
          </a:prstGeom>
        </p:spPr>
      </p:pic>
      <p:grpSp>
        <p:nvGrpSpPr>
          <p:cNvPr id="13" name="Group 12" descr="Icon of theater masks">
            <a:extLst>
              <a:ext uri="{FF2B5EF4-FFF2-40B4-BE49-F238E27FC236}">
                <a16:creationId xmlns:a16="http://schemas.microsoft.com/office/drawing/2014/main" id="{0FD6C783-C6E2-923D-C529-50F95494A0C3}"/>
              </a:ext>
            </a:extLst>
          </p:cNvPr>
          <p:cNvGrpSpPr/>
          <p:nvPr/>
        </p:nvGrpSpPr>
        <p:grpSpPr>
          <a:xfrm>
            <a:off x="1868430" y="3252502"/>
            <a:ext cx="1324465" cy="1243483"/>
            <a:chOff x="2139885" y="3139981"/>
            <a:chExt cx="1324465" cy="1243483"/>
          </a:xfrm>
        </p:grpSpPr>
        <p:pic>
          <p:nvPicPr>
            <p:cNvPr id="9" name="Picture 8"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1FCEABBE-D156-8123-A8BC-870784BFB429}"/>
                </a:ext>
              </a:extLst>
            </p:cNvPr>
            <p:cNvPicPr>
              <a:picLocks noChangeAspect="1"/>
            </p:cNvPicPr>
            <p:nvPr/>
          </p:nvPicPr>
          <p:blipFill rotWithShape="1">
            <a:blip r:embed="rId2">
              <a:extLst>
                <a:ext uri="{28A0092B-C50C-407E-A947-70E740481C1C}">
                  <a14:useLocalDpi xmlns:a14="http://schemas.microsoft.com/office/drawing/2010/main" val="0"/>
                </a:ext>
              </a:extLst>
            </a:blip>
            <a:srcRect l="70805" t="11871" r="18501" b="68981"/>
            <a:stretch/>
          </p:blipFill>
          <p:spPr>
            <a:xfrm>
              <a:off x="2194988" y="3139981"/>
              <a:ext cx="1159145" cy="1167444"/>
            </a:xfrm>
            <a:prstGeom prst="rect">
              <a:avLst/>
            </a:prstGeom>
          </p:spPr>
        </p:pic>
        <p:sp>
          <p:nvSpPr>
            <p:cNvPr id="10" name="Rectangle 9">
              <a:extLst>
                <a:ext uri="{FF2B5EF4-FFF2-40B4-BE49-F238E27FC236}">
                  <a16:creationId xmlns:a16="http://schemas.microsoft.com/office/drawing/2014/main" id="{74530DF0-AC6A-2E54-FD30-098559123FEA}"/>
                </a:ext>
              </a:extLst>
            </p:cNvPr>
            <p:cNvSpPr/>
            <p:nvPr/>
          </p:nvSpPr>
          <p:spPr>
            <a:xfrm>
              <a:off x="2139885" y="4176074"/>
              <a:ext cx="160255" cy="2073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70076DBB-E567-64F4-3288-8FB668C88ED6}"/>
                </a:ext>
              </a:extLst>
            </p:cNvPr>
            <p:cNvSpPr/>
            <p:nvPr/>
          </p:nvSpPr>
          <p:spPr>
            <a:xfrm>
              <a:off x="3304095" y="4114800"/>
              <a:ext cx="160255" cy="2686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US">
                <a:solidFill>
                  <a:srgbClr val="2A2666"/>
                </a:solidFill>
                <a:latin typeface="Fira Sans" panose="020B0503050000020004" pitchFamily="34" charset="0"/>
                <a:ea typeface="Fira Sans" panose="020B0503050000020004" pitchFamily="34" charset="0"/>
              </a:rPr>
              <a:t>Documentation of up to three recorded performances. Videos uploaded may not exceed a total time of ten minutes.</a:t>
            </a:r>
          </a:p>
          <a:p>
            <a:pPr marL="0" indent="0">
              <a:spcBef>
                <a:spcPts val="300"/>
              </a:spcBef>
              <a:spcAft>
                <a:spcPts val="1200"/>
              </a:spcAft>
              <a:buNone/>
            </a:pPr>
            <a:r>
              <a:rPr lang="en-US" b="1" u="sng">
                <a:solidFill>
                  <a:srgbClr val="2A2666"/>
                </a:solidFill>
                <a:latin typeface="Fira Sans" panose="020B0503050000020004" pitchFamily="34" charset="0"/>
                <a:ea typeface="Fira Sans" panose="020B0503050000020004" pitchFamily="34" charset="0"/>
              </a:rPr>
              <a:t>Description</a:t>
            </a:r>
            <a:br>
              <a:rPr lang="en-US">
                <a:solidFill>
                  <a:srgbClr val="2A2666"/>
                </a:solidFill>
                <a:latin typeface="Fira Sans" panose="020B0503050000020004" pitchFamily="34" charset="0"/>
                <a:ea typeface="Fira Sans" panose="020B0503050000020004" pitchFamily="34" charset="0"/>
              </a:rPr>
            </a:br>
            <a:r>
              <a:rPr lang="en-US">
                <a:solidFill>
                  <a:srgbClr val="2A2666"/>
                </a:solidFill>
                <a:latin typeface="Fira Sans" panose="020B0503050000020004" pitchFamily="34" charset="0"/>
                <a:ea typeface="Fira Sans" panose="020B0503050000020004" pitchFamily="34" charset="0"/>
              </a:rPr>
              <a:t>In the inventory sheet, include date and location of performance, title of piece, names and roles of key people, including choreographers and lead performers/dancers, etc. A short summary may also be included.</a:t>
            </a:r>
            <a:endParaRPr lang="en-US">
              <a:solidFill>
                <a:srgbClr val="2A2666"/>
              </a:solidFill>
              <a:latin typeface="Fira Sans" panose="020B0503050000020004" pitchFamily="34" charset="0"/>
              <a:ea typeface="Fira Sans" panose="020B0503050000020004" pitchFamily="34" charset="0"/>
              <a:cs typeface="Calibri"/>
            </a:endParaRPr>
          </a:p>
          <a:p>
            <a:pPr marL="0" indent="0">
              <a:spcBef>
                <a:spcPts val="300"/>
              </a:spcBef>
              <a:spcAft>
                <a:spcPts val="1200"/>
              </a:spcAft>
              <a:buNone/>
            </a:pPr>
            <a:endParaRPr lang="en-US">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1620644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Writing work samples</a:t>
            </a:r>
          </a:p>
        </p:txBody>
      </p:sp>
      <p:grpSp>
        <p:nvGrpSpPr>
          <p:cNvPr id="11" name="Group 10" descr="Circular icon of a pen writing in a spiral notebook">
            <a:extLst>
              <a:ext uri="{FF2B5EF4-FFF2-40B4-BE49-F238E27FC236}">
                <a16:creationId xmlns:a16="http://schemas.microsoft.com/office/drawing/2014/main" id="{B82FB7D3-EAB8-35ED-68F3-9518DCEE44A8}"/>
              </a:ext>
            </a:extLst>
          </p:cNvPr>
          <p:cNvGrpSpPr/>
          <p:nvPr/>
        </p:nvGrpSpPr>
        <p:grpSpPr>
          <a:xfrm>
            <a:off x="1839239" y="3252502"/>
            <a:ext cx="1243439" cy="1167444"/>
            <a:chOff x="1839239" y="3252502"/>
            <a:chExt cx="1243439" cy="1167444"/>
          </a:xfrm>
        </p:grpSpPr>
        <p:pic>
          <p:nvPicPr>
            <p:cNvPr id="9" name="Picture 8" descr="Colorful icons of a turntable, a paint palette with brush, abstract brush strokes, a pen writing in a notebook, a camera, a pair of ballet slippers, theater masks, and music notes">
              <a:extLst>
                <a:ext uri="{FF2B5EF4-FFF2-40B4-BE49-F238E27FC236}">
                  <a16:creationId xmlns:a16="http://schemas.microsoft.com/office/drawing/2014/main" id="{1FCEABBE-D156-8123-A8BC-870784BFB429}"/>
                </a:ext>
              </a:extLst>
            </p:cNvPr>
            <p:cNvPicPr>
              <a:picLocks noChangeAspect="1"/>
            </p:cNvPicPr>
            <p:nvPr/>
          </p:nvPicPr>
          <p:blipFill rotWithShape="1">
            <a:blip r:embed="rId2">
              <a:extLst>
                <a:ext uri="{28A0092B-C50C-407E-A947-70E740481C1C}">
                  <a14:useLocalDpi xmlns:a14="http://schemas.microsoft.com/office/drawing/2010/main" val="0"/>
                </a:ext>
              </a:extLst>
            </a:blip>
            <a:srcRect l="39356" t="21362" r="49950" b="59490"/>
            <a:stretch/>
          </p:blipFill>
          <p:spPr>
            <a:xfrm>
              <a:off x="1923533" y="3252502"/>
              <a:ext cx="1159145" cy="1167444"/>
            </a:xfrm>
            <a:prstGeom prst="rect">
              <a:avLst/>
            </a:prstGeom>
          </p:spPr>
        </p:pic>
        <p:sp>
          <p:nvSpPr>
            <p:cNvPr id="10" name="Rectangle 9">
              <a:extLst>
                <a:ext uri="{FF2B5EF4-FFF2-40B4-BE49-F238E27FC236}">
                  <a16:creationId xmlns:a16="http://schemas.microsoft.com/office/drawing/2014/main" id="{74530DF0-AC6A-2E54-FD30-098559123FEA}"/>
                </a:ext>
              </a:extLst>
            </p:cNvPr>
            <p:cNvSpPr/>
            <p:nvPr/>
          </p:nvSpPr>
          <p:spPr>
            <a:xfrm>
              <a:off x="1839239" y="3252502"/>
              <a:ext cx="160255" cy="2073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8" name="Picture 7" descr="Circular icon of a feather quill leaving a trail of writing ink">
            <a:extLst>
              <a:ext uri="{FF2B5EF4-FFF2-40B4-BE49-F238E27FC236}">
                <a16:creationId xmlns:a16="http://schemas.microsoft.com/office/drawing/2014/main" id="{7D2D4E98-3E67-7815-1329-C80F08615D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2929" y="2121184"/>
            <a:ext cx="1119044" cy="1119044"/>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420488" cy="41973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pPr>
            <a:r>
              <a:rPr lang="en-US">
                <a:solidFill>
                  <a:srgbClr val="2A2666"/>
                </a:solidFill>
                <a:latin typeface="Fira Sans" panose="020B0503050000020004" pitchFamily="34" charset="0"/>
                <a:ea typeface="Fira Sans" panose="020B0503050000020004" pitchFamily="34" charset="0"/>
              </a:rPr>
              <a:t>Fiction, creative nonfiction, and playwrights may submit no more than 12 pages each of one to two manuscripts. </a:t>
            </a:r>
          </a:p>
          <a:p>
            <a:pPr lvl="1">
              <a:spcBef>
                <a:spcPts val="300"/>
              </a:spcBef>
              <a:spcAft>
                <a:spcPts val="1200"/>
              </a:spcAft>
            </a:pPr>
            <a:r>
              <a:rPr lang="en-US">
                <a:solidFill>
                  <a:srgbClr val="2A2666"/>
                </a:solidFill>
                <a:latin typeface="Fira Sans" panose="020B0503050000020004" pitchFamily="34" charset="0"/>
                <a:ea typeface="Fira Sans" panose="020B0503050000020004" pitchFamily="34" charset="0"/>
              </a:rPr>
              <a:t>Poets may submit five to seven poems. </a:t>
            </a:r>
            <a:endParaRPr lang="en-US">
              <a:solidFill>
                <a:srgbClr val="2A2666"/>
              </a:solidFill>
              <a:latin typeface="Fira Sans" panose="020B0503050000020004" pitchFamily="34" charset="0"/>
              <a:ea typeface="Fira Sans" panose="020B0503050000020004" pitchFamily="34" charset="0"/>
              <a:cs typeface="Calibri"/>
            </a:endParaRPr>
          </a:p>
          <a:p>
            <a:pPr lvl="1">
              <a:spcBef>
                <a:spcPts val="300"/>
              </a:spcBef>
              <a:spcAft>
                <a:spcPts val="1200"/>
              </a:spcAft>
            </a:pPr>
            <a:r>
              <a:rPr lang="en-US">
                <a:solidFill>
                  <a:srgbClr val="2A2666"/>
                </a:solidFill>
                <a:latin typeface="Fira Sans" panose="020B0503050000020004" pitchFamily="34" charset="0"/>
                <a:ea typeface="Fira Sans" panose="020B0503050000020004" pitchFamily="34" charset="0"/>
              </a:rPr>
              <a:t>Playwrights may also submit documentation of a recorded performance or staged reading of their plays (videos, clip not to exceed five minutes.)</a:t>
            </a:r>
            <a:endParaRPr lang="en-US">
              <a:solidFill>
                <a:srgbClr val="2A2666"/>
              </a:solidFill>
              <a:latin typeface="Fira Sans" panose="020B0503050000020004" pitchFamily="34" charset="0"/>
              <a:ea typeface="Fira Sans" panose="020B0503050000020004" pitchFamily="34" charset="0"/>
              <a:cs typeface="Calibri"/>
            </a:endParaRPr>
          </a:p>
          <a:p>
            <a:pPr lvl="1">
              <a:spcBef>
                <a:spcPts val="300"/>
              </a:spcBef>
              <a:spcAft>
                <a:spcPts val="1200"/>
              </a:spcAft>
            </a:pPr>
            <a:r>
              <a:rPr lang="en-US">
                <a:solidFill>
                  <a:srgbClr val="2A2666"/>
                </a:solidFill>
                <a:latin typeface="Fira Sans" panose="020B0503050000020004" pitchFamily="34" charset="0"/>
                <a:ea typeface="Fira Sans" panose="020B0503050000020004" pitchFamily="34" charset="0"/>
                <a:cs typeface="Calibri"/>
              </a:rPr>
              <a:t>Inventory list should include title of piece, when published, etc. </a:t>
            </a:r>
          </a:p>
          <a:p>
            <a:pPr>
              <a:spcBef>
                <a:spcPts val="300"/>
              </a:spcBef>
              <a:spcAft>
                <a:spcPts val="1200"/>
              </a:spcAft>
            </a:pPr>
            <a:endParaRPr lang="en-US">
              <a:solidFill>
                <a:srgbClr val="2A2666"/>
              </a:solidFill>
              <a:latin typeface="Fira Sans" panose="020B0503050000020004" pitchFamily="34" charset="0"/>
              <a:ea typeface="Fira Sans" panose="020B0503050000020004" pitchFamily="34" charset="0"/>
              <a:cs typeface="Calibri"/>
            </a:endParaRPr>
          </a:p>
        </p:txBody>
      </p:sp>
    </p:spTree>
    <p:extLst>
      <p:ext uri="{BB962C8B-B14F-4D97-AF65-F5344CB8AC3E}">
        <p14:creationId xmlns:p14="http://schemas.microsoft.com/office/powerpoint/2010/main" val="3620505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Support materials – résumés or bios (1/2)</a:t>
            </a:r>
          </a:p>
        </p:txBody>
      </p:sp>
      <p:pic>
        <p:nvPicPr>
          <p:cNvPr id="4" name="Picture 3" descr="A circular icon of a figure of a person with lines indicating text next to them">
            <a:extLst>
              <a:ext uri="{FF2B5EF4-FFF2-40B4-BE49-F238E27FC236}">
                <a16:creationId xmlns:a16="http://schemas.microsoft.com/office/drawing/2014/main" id="{9C56EA93-E5FD-5A1B-792E-32BA1773D2DD}"/>
              </a:ext>
            </a:extLst>
          </p:cNvPr>
          <p:cNvPicPr>
            <a:picLocks noChangeAspect="1"/>
          </p:cNvPicPr>
          <p:nvPr/>
        </p:nvPicPr>
        <p:blipFill rotWithShape="1">
          <a:blip r:embed="rId2">
            <a:extLst>
              <a:ext uri="{28A0092B-C50C-407E-A947-70E740481C1C}">
                <a14:useLocalDpi xmlns:a14="http://schemas.microsoft.com/office/drawing/2010/main" val="0"/>
              </a:ext>
            </a:extLst>
          </a:blip>
          <a:srcRect l="-732" t="-1456" r="-732" b="-1456"/>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260869"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US" sz="2200">
                <a:solidFill>
                  <a:srgbClr val="2A2666"/>
                </a:solidFill>
                <a:latin typeface="Fira Sans" panose="020B0503050000020004" pitchFamily="34" charset="0"/>
                <a:ea typeface="Fira Sans" panose="020B0503050000020004" pitchFamily="34" charset="0"/>
              </a:rPr>
              <a:t>As a rule, they should be:</a:t>
            </a:r>
          </a:p>
          <a:p>
            <a:pPr marL="0" indent="0">
              <a:spcBef>
                <a:spcPts val="300"/>
              </a:spcBef>
              <a:spcAft>
                <a:spcPts val="1200"/>
              </a:spcAft>
              <a:buNone/>
            </a:pPr>
            <a:r>
              <a:rPr lang="en-US" sz="2200" b="1">
                <a:solidFill>
                  <a:srgbClr val="2A2666"/>
                </a:solidFill>
                <a:latin typeface="Fira Sans" panose="020B0503050000020004" pitchFamily="34" charset="0"/>
                <a:ea typeface="Fira Sans" panose="020B0503050000020004" pitchFamily="34" charset="0"/>
              </a:rPr>
              <a:t>Artist résumés</a:t>
            </a:r>
            <a:br>
              <a:rPr lang="en-US" sz="2200">
                <a:solidFill>
                  <a:srgbClr val="2A2666"/>
                </a:solidFill>
                <a:latin typeface="Fira Sans" panose="020B0503050000020004" pitchFamily="34" charset="0"/>
                <a:ea typeface="Fira Sans" panose="020B0503050000020004" pitchFamily="34" charset="0"/>
              </a:rPr>
            </a:br>
            <a:r>
              <a:rPr lang="en-US" sz="2200">
                <a:solidFill>
                  <a:srgbClr val="2A2666"/>
                </a:solidFill>
                <a:latin typeface="Fira Sans" panose="020B0503050000020004" pitchFamily="34" charset="0"/>
                <a:ea typeface="Fira Sans" panose="020B0503050000020004" pitchFamily="34" charset="0"/>
              </a:rPr>
              <a:t>Focus on your activities as an artist, including exhibitions, performances, readings, screenings, commissions, collections that have acquired your work, publishing history, residencies, articles and reviews of your work, workshops taught or taken, lectures, panels, education, employment, awards, etc.</a:t>
            </a:r>
          </a:p>
          <a:p>
            <a:pPr marL="0" indent="0">
              <a:spcBef>
                <a:spcPts val="300"/>
              </a:spcBef>
              <a:spcAft>
                <a:spcPts val="1200"/>
              </a:spcAft>
              <a:buNone/>
            </a:pPr>
            <a:r>
              <a:rPr lang="en-US" sz="2200" b="1">
                <a:solidFill>
                  <a:srgbClr val="2A2666"/>
                </a:solidFill>
                <a:latin typeface="Fira Sans" panose="020B0503050000020004" pitchFamily="34" charset="0"/>
                <a:ea typeface="Fira Sans" panose="020B0503050000020004" pitchFamily="34" charset="0"/>
              </a:rPr>
              <a:t>Abbreviated</a:t>
            </a:r>
            <a:br>
              <a:rPr lang="en-US" sz="2200">
                <a:solidFill>
                  <a:srgbClr val="2A2666"/>
                </a:solidFill>
                <a:latin typeface="Fira Sans" panose="020B0503050000020004" pitchFamily="34" charset="0"/>
                <a:ea typeface="Fira Sans" panose="020B0503050000020004" pitchFamily="34" charset="0"/>
              </a:rPr>
            </a:br>
            <a:r>
              <a:rPr lang="en-US" sz="2200">
                <a:solidFill>
                  <a:srgbClr val="2A2666"/>
                </a:solidFill>
                <a:latin typeface="Fira Sans" panose="020B0503050000020004" pitchFamily="34" charset="0"/>
                <a:ea typeface="Fira Sans" panose="020B0503050000020004" pitchFamily="34" charset="0"/>
              </a:rPr>
              <a:t>A suggested length is two-to-four pages.</a:t>
            </a:r>
          </a:p>
          <a:p>
            <a:pPr marL="0" indent="0">
              <a:spcBef>
                <a:spcPts val="300"/>
              </a:spcBef>
              <a:spcAft>
                <a:spcPts val="1200"/>
              </a:spcAft>
              <a:buNone/>
            </a:pPr>
            <a:endParaRPr lang="en-US" sz="2200">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2188869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Support materials – résumés or bios (2/2)</a:t>
            </a:r>
          </a:p>
        </p:txBody>
      </p:sp>
      <p:pic>
        <p:nvPicPr>
          <p:cNvPr id="3" name="Picture 2" descr="A circular icon featuring a person with lines indicating text next to them">
            <a:extLst>
              <a:ext uri="{FF2B5EF4-FFF2-40B4-BE49-F238E27FC236}">
                <a16:creationId xmlns:a16="http://schemas.microsoft.com/office/drawing/2014/main" id="{0D399870-4DC9-11D7-ABAE-F5E73A689AF8}"/>
              </a:ext>
            </a:extLst>
          </p:cNvPr>
          <p:cNvPicPr>
            <a:picLocks noChangeAspect="1"/>
          </p:cNvPicPr>
          <p:nvPr/>
        </p:nvPicPr>
        <p:blipFill rotWithShape="1">
          <a:blip r:embed="rId2">
            <a:extLst>
              <a:ext uri="{28A0092B-C50C-407E-A947-70E740481C1C}">
                <a14:useLocalDpi xmlns:a14="http://schemas.microsoft.com/office/drawing/2010/main" val="0"/>
              </a:ext>
            </a:extLst>
          </a:blip>
          <a:srcRect l="-732" t="-1456" r="-732" b="-1456"/>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82291" y="1993898"/>
            <a:ext cx="6670964" cy="4197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1200"/>
              </a:spcAft>
              <a:buNone/>
            </a:pPr>
            <a:r>
              <a:rPr lang="en-US" sz="2400">
                <a:solidFill>
                  <a:srgbClr val="2A2666"/>
                </a:solidFill>
                <a:latin typeface="Fira Sans" panose="020B0503050000020004" pitchFamily="34" charset="0"/>
                <a:ea typeface="Fira Sans" panose="020B0503050000020004" pitchFamily="34" charset="0"/>
              </a:rPr>
              <a:t>If you have limited experience as an artist, foreground your existing artistic achievements in your resume and condense your other work and experience into broad background information. </a:t>
            </a:r>
          </a:p>
          <a:p>
            <a:pPr marL="0" indent="0">
              <a:spcBef>
                <a:spcPts val="300"/>
              </a:spcBef>
              <a:spcAft>
                <a:spcPts val="1200"/>
              </a:spcAft>
              <a:buNone/>
            </a:pPr>
            <a:r>
              <a:rPr lang="en-US" sz="2400">
                <a:solidFill>
                  <a:srgbClr val="2A2666"/>
                </a:solidFill>
                <a:latin typeface="Fira Sans" panose="020B0503050000020004" pitchFamily="34" charset="0"/>
                <a:ea typeface="Fira Sans" panose="020B0503050000020004" pitchFamily="34" charset="0"/>
              </a:rPr>
              <a:t>Use this situation to make the case that the grant is especially important towards taking a meaningful step forward in your artistic career.</a:t>
            </a:r>
          </a:p>
          <a:p>
            <a:pPr marL="0" indent="0">
              <a:spcBef>
                <a:spcPts val="300"/>
              </a:spcBef>
              <a:spcAft>
                <a:spcPts val="1200"/>
              </a:spcAft>
              <a:buNone/>
            </a:pPr>
            <a:endParaRPr lang="en-US" sz="2400">
              <a:solidFill>
                <a:srgbClr val="2A2666"/>
              </a:solidFill>
              <a:latin typeface="Fira Sans" panose="020B0503050000020004" pitchFamily="34" charset="0"/>
              <a:ea typeface="Fira Sans" panose="020B0503050000020004" pitchFamily="34" charset="0"/>
            </a:endParaRPr>
          </a:p>
          <a:p>
            <a:pPr marL="0" indent="0">
              <a:spcBef>
                <a:spcPts val="300"/>
              </a:spcBef>
              <a:spcAft>
                <a:spcPts val="1200"/>
              </a:spcAft>
              <a:buNone/>
            </a:pPr>
            <a:endParaRPr lang="en-US" sz="2400">
              <a:solidFill>
                <a:srgbClr val="2A2666"/>
              </a:solidFill>
              <a:latin typeface="Fira Sans" panose="020B0503050000020004" pitchFamily="34" charset="0"/>
              <a:ea typeface="Fira Sans" panose="020B0503050000020004" pitchFamily="34" charset="0"/>
            </a:endParaRPr>
          </a:p>
          <a:p>
            <a:pPr marL="0" indent="0">
              <a:spcBef>
                <a:spcPts val="300"/>
              </a:spcBef>
              <a:spcAft>
                <a:spcPts val="1200"/>
              </a:spcAft>
              <a:buNone/>
            </a:pPr>
            <a:endParaRPr lang="en-US" sz="2400">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3729525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517F-FF2D-F2B6-2CDC-9AE1E0245717}"/>
              </a:ext>
            </a:extLst>
          </p:cNvPr>
          <p:cNvSpPr>
            <a:spLocks noGrp="1"/>
          </p:cNvSpPr>
          <p:nvPr>
            <p:ph type="title"/>
          </p:nvPr>
        </p:nvSpPr>
        <p:spPr>
          <a:xfrm>
            <a:off x="1473199" y="304800"/>
            <a:ext cx="9816841" cy="1333500"/>
          </a:xfrm>
        </p:spPr>
        <p:txBody>
          <a:bodyPr>
            <a:normAutofit/>
          </a:bodyPr>
          <a:lstStyle/>
          <a:p>
            <a:r>
              <a:rPr lang="en-US" sz="4000"/>
              <a:t>Letters of Recommendation</a:t>
            </a:r>
          </a:p>
        </p:txBody>
      </p:sp>
      <p:pic>
        <p:nvPicPr>
          <p:cNvPr id="3" name="Picture 2" descr="A circular icon of a person's photo inside an envelope emblazoned with a star">
            <a:extLst>
              <a:ext uri="{FF2B5EF4-FFF2-40B4-BE49-F238E27FC236}">
                <a16:creationId xmlns:a16="http://schemas.microsoft.com/office/drawing/2014/main" id="{0D399870-4DC9-11D7-ABAE-F5E73A689AF8}"/>
              </a:ext>
            </a:extLst>
          </p:cNvPr>
          <p:cNvPicPr>
            <a:picLocks noChangeAspect="1"/>
          </p:cNvPicPr>
          <p:nvPr/>
        </p:nvPicPr>
        <p:blipFill rotWithShape="1">
          <a:blip r:embed="rId2">
            <a:extLst>
              <a:ext uri="{28A0092B-C50C-407E-A947-70E740481C1C}">
                <a14:useLocalDpi xmlns:a14="http://schemas.microsoft.com/office/drawing/2010/main" val="0"/>
              </a:ext>
            </a:extLst>
          </a:blip>
          <a:srcRect l="-714" t="-1438" r="-714" b="-1438"/>
          <a:stretch/>
        </p:blipFill>
        <p:spPr>
          <a:xfrm>
            <a:off x="1610966" y="2109501"/>
            <a:ext cx="1539572" cy="1561549"/>
          </a:xfrm>
          <a:prstGeom prst="rect">
            <a:avLst/>
          </a:prstGeom>
        </p:spPr>
      </p:pic>
      <p:sp>
        <p:nvSpPr>
          <p:cNvPr id="6" name="Content Placeholder 3">
            <a:extLst>
              <a:ext uri="{FF2B5EF4-FFF2-40B4-BE49-F238E27FC236}">
                <a16:creationId xmlns:a16="http://schemas.microsoft.com/office/drawing/2014/main" id="{21F38591-A0BD-0AA2-4B92-E29FBDB9525D}"/>
              </a:ext>
            </a:extLst>
          </p:cNvPr>
          <p:cNvSpPr txBox="1">
            <a:spLocks/>
          </p:cNvSpPr>
          <p:nvPr/>
        </p:nvSpPr>
        <p:spPr>
          <a:xfrm>
            <a:off x="3792771" y="1993897"/>
            <a:ext cx="6660483" cy="44148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pPr>
            <a:r>
              <a:rPr lang="en-US" sz="2400">
                <a:solidFill>
                  <a:srgbClr val="2A2666"/>
                </a:solidFill>
              </a:rPr>
              <a:t>Letters of recommendation are optional and they should always be the least important part of your proposal. </a:t>
            </a:r>
          </a:p>
          <a:p>
            <a:pPr>
              <a:spcBef>
                <a:spcPts val="300"/>
              </a:spcBef>
              <a:spcAft>
                <a:spcPts val="300"/>
              </a:spcAft>
            </a:pPr>
            <a:r>
              <a:rPr lang="en-US" sz="2400">
                <a:solidFill>
                  <a:srgbClr val="2A2666"/>
                </a:solidFill>
              </a:rPr>
              <a:t>Have qualified references who can speak specifically and enthusiastically about your abilities as an artist.</a:t>
            </a:r>
            <a:endParaRPr lang="en-US" sz="2400">
              <a:solidFill>
                <a:srgbClr val="2A2666"/>
              </a:solidFill>
              <a:cs typeface="Calibri"/>
            </a:endParaRPr>
          </a:p>
          <a:p>
            <a:pPr>
              <a:spcBef>
                <a:spcPts val="300"/>
              </a:spcBef>
              <a:spcAft>
                <a:spcPts val="300"/>
              </a:spcAft>
            </a:pPr>
            <a:r>
              <a:rPr lang="en-US" sz="2400">
                <a:solidFill>
                  <a:srgbClr val="2A2666"/>
                </a:solidFill>
              </a:rPr>
              <a:t>Consider the following when choosing references:</a:t>
            </a:r>
            <a:endParaRPr lang="en-US" sz="2400">
              <a:solidFill>
                <a:srgbClr val="2A2666"/>
              </a:solidFill>
              <a:cs typeface="Calibri"/>
            </a:endParaRPr>
          </a:p>
          <a:p>
            <a:pPr lvl="1">
              <a:spcBef>
                <a:spcPts val="300"/>
              </a:spcBef>
              <a:spcAft>
                <a:spcPts val="300"/>
              </a:spcAft>
            </a:pPr>
            <a:r>
              <a:rPr lang="en-US" sz="2000">
                <a:solidFill>
                  <a:srgbClr val="2A2666"/>
                </a:solidFill>
              </a:rPr>
              <a:t>First-hand knowledge of your work as an artist</a:t>
            </a:r>
            <a:endParaRPr lang="en-US" sz="2000">
              <a:solidFill>
                <a:srgbClr val="2A2666"/>
              </a:solidFill>
              <a:cs typeface="Calibri"/>
            </a:endParaRPr>
          </a:p>
          <a:p>
            <a:pPr lvl="1">
              <a:spcBef>
                <a:spcPts val="300"/>
              </a:spcBef>
              <a:spcAft>
                <a:spcPts val="300"/>
              </a:spcAft>
            </a:pPr>
            <a:r>
              <a:rPr lang="en-US" sz="2000">
                <a:solidFill>
                  <a:srgbClr val="2A2666"/>
                </a:solidFill>
              </a:rPr>
              <a:t>Professional credentials (this is not a personal recommendation)</a:t>
            </a:r>
            <a:endParaRPr lang="en-US" sz="2000">
              <a:solidFill>
                <a:srgbClr val="2A2666"/>
              </a:solidFill>
              <a:cs typeface="Calibri"/>
            </a:endParaRPr>
          </a:p>
          <a:p>
            <a:pPr lvl="1">
              <a:spcBef>
                <a:spcPts val="300"/>
              </a:spcBef>
              <a:spcAft>
                <a:spcPts val="300"/>
              </a:spcAft>
            </a:pPr>
            <a:r>
              <a:rPr lang="en-US" sz="2000">
                <a:solidFill>
                  <a:srgbClr val="2A2666"/>
                </a:solidFill>
              </a:rPr>
              <a:t>How recent is the reference’s encounter with your work?</a:t>
            </a:r>
            <a:endParaRPr lang="en-US" sz="2000">
              <a:solidFill>
                <a:srgbClr val="2A2666"/>
              </a:solidFill>
              <a:cs typeface="Calibri"/>
            </a:endParaRPr>
          </a:p>
          <a:p>
            <a:pPr>
              <a:spcBef>
                <a:spcPts val="300"/>
              </a:spcBef>
              <a:spcAft>
                <a:spcPts val="300"/>
              </a:spcAft>
            </a:pPr>
            <a:endParaRPr lang="en-US" sz="2400">
              <a:solidFill>
                <a:srgbClr val="2A2666"/>
              </a:solidFill>
            </a:endParaRPr>
          </a:p>
        </p:txBody>
      </p:sp>
    </p:spTree>
    <p:extLst>
      <p:ext uri="{BB962C8B-B14F-4D97-AF65-F5344CB8AC3E}">
        <p14:creationId xmlns:p14="http://schemas.microsoft.com/office/powerpoint/2010/main" val="410857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FFF7A9-10B9-AB3F-CE20-B5A24B119DCC}"/>
              </a:ext>
            </a:extLst>
          </p:cNvPr>
          <p:cNvSpPr>
            <a:spLocks noGrp="1"/>
          </p:cNvSpPr>
          <p:nvPr>
            <p:ph type="title"/>
          </p:nvPr>
        </p:nvSpPr>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effectLst/>
                <a:uLnTx/>
                <a:uFillTx/>
              </a:rPr>
              <a:t>Review</a:t>
            </a:r>
          </a:p>
        </p:txBody>
      </p:sp>
      <p:sp>
        <p:nvSpPr>
          <p:cNvPr id="4" name="Text Placeholder 3">
            <a:extLst>
              <a:ext uri="{FF2B5EF4-FFF2-40B4-BE49-F238E27FC236}">
                <a16:creationId xmlns:a16="http://schemas.microsoft.com/office/drawing/2014/main" id="{591F2A86-231A-784A-9E6C-1DBCB8BC7224}"/>
              </a:ext>
            </a:extLst>
          </p:cNvPr>
          <p:cNvSpPr>
            <a:spLocks noGrp="1"/>
          </p:cNvSpPr>
          <p:nvPr>
            <p:ph type="body" idx="1"/>
          </p:nvPr>
        </p:nvSpPr>
        <p:spPr/>
        <p:txBody>
          <a:bodyPr/>
          <a:lstStyle/>
          <a:p>
            <a:r>
              <a:rPr lang="en-US"/>
              <a:t>Application Checklist</a:t>
            </a:r>
          </a:p>
        </p:txBody>
      </p:sp>
    </p:spTree>
    <p:extLst>
      <p:ext uri="{BB962C8B-B14F-4D97-AF65-F5344CB8AC3E}">
        <p14:creationId xmlns:p14="http://schemas.microsoft.com/office/powerpoint/2010/main" val="3869316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9A076A-C02D-14FE-8CFF-C55901A7A33B}"/>
              </a:ext>
            </a:extLst>
          </p:cNvPr>
          <p:cNvSpPr>
            <a:spLocks noGrp="1"/>
          </p:cNvSpPr>
          <p:nvPr>
            <p:ph type="title"/>
          </p:nvPr>
        </p:nvSpPr>
        <p:spPr/>
        <p:txBody>
          <a:bodyPr anchor="ctr">
            <a:normAutofit/>
          </a:bodyPr>
          <a:lstStyle/>
          <a:p>
            <a:r>
              <a:rPr lang="en-US" sz="4000"/>
              <a:t>Application checklist (1/2)</a:t>
            </a:r>
          </a:p>
        </p:txBody>
      </p:sp>
      <p:pic>
        <p:nvPicPr>
          <p:cNvPr id="8" name="Picture 7" descr="A circular icon of a checklist">
            <a:extLst>
              <a:ext uri="{FF2B5EF4-FFF2-40B4-BE49-F238E27FC236}">
                <a16:creationId xmlns:a16="http://schemas.microsoft.com/office/drawing/2014/main" id="{178A01F9-C482-D130-2055-6FDD50963B9E}"/>
              </a:ext>
            </a:extLst>
          </p:cNvPr>
          <p:cNvPicPr>
            <a:picLocks noChangeAspect="1"/>
          </p:cNvPicPr>
          <p:nvPr/>
        </p:nvPicPr>
        <p:blipFill rotWithShape="1">
          <a:blip r:embed="rId2">
            <a:extLst>
              <a:ext uri="{28A0092B-C50C-407E-A947-70E740481C1C}">
                <a14:useLocalDpi xmlns:a14="http://schemas.microsoft.com/office/drawing/2010/main" val="0"/>
              </a:ext>
            </a:extLst>
          </a:blip>
          <a:srcRect l="-521" t="-1243" r="-521" b="-1243"/>
          <a:stretch/>
        </p:blipFill>
        <p:spPr>
          <a:xfrm>
            <a:off x="1610966" y="2109501"/>
            <a:ext cx="1539572" cy="1561549"/>
          </a:xfrm>
          <a:prstGeom prst="rect">
            <a:avLst/>
          </a:prstGeom>
        </p:spPr>
      </p:pic>
      <p:sp>
        <p:nvSpPr>
          <p:cNvPr id="7" name="Content Placeholder 3">
            <a:extLst>
              <a:ext uri="{FF2B5EF4-FFF2-40B4-BE49-F238E27FC236}">
                <a16:creationId xmlns:a16="http://schemas.microsoft.com/office/drawing/2014/main" id="{3A9327B5-C43F-7C39-29F4-2312925BA530}"/>
              </a:ext>
            </a:extLst>
          </p:cNvPr>
          <p:cNvSpPr txBox="1">
            <a:spLocks/>
          </p:cNvSpPr>
          <p:nvPr/>
        </p:nvSpPr>
        <p:spPr>
          <a:xfrm>
            <a:off x="3506718" y="2235201"/>
            <a:ext cx="7585351" cy="35269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buFont typeface="Wingdings" pitchFamily="2" charset="2"/>
              <a:buChar char="q"/>
            </a:pPr>
            <a:r>
              <a:rPr lang="en-US" sz="2300">
                <a:solidFill>
                  <a:srgbClr val="2A2666"/>
                </a:solidFill>
                <a:latin typeface="Fira Sans" panose="020B0503050000020004" pitchFamily="34" charset="0"/>
                <a:ea typeface="Fira Sans" panose="020B0503050000020004" pitchFamily="34" charset="0"/>
              </a:rPr>
              <a:t> </a:t>
            </a:r>
            <a:r>
              <a:rPr lang="en-US" sz="2300" b="1">
                <a:solidFill>
                  <a:srgbClr val="2A2666"/>
                </a:solidFill>
                <a:latin typeface="Fira Sans" panose="020B0503050000020004" pitchFamily="34" charset="0"/>
                <a:ea typeface="Fira Sans" panose="020B0503050000020004" pitchFamily="34" charset="0"/>
              </a:rPr>
              <a:t>Application profile</a:t>
            </a:r>
          </a:p>
          <a:p>
            <a:pPr>
              <a:spcBef>
                <a:spcPts val="300"/>
              </a:spcBef>
              <a:spcAft>
                <a:spcPts val="1200"/>
              </a:spcAft>
              <a:buFont typeface="Wingdings" pitchFamily="2" charset="2"/>
              <a:buChar char="q"/>
            </a:pPr>
            <a:r>
              <a:rPr lang="en-US" sz="2300">
                <a:solidFill>
                  <a:srgbClr val="2A2666"/>
                </a:solidFill>
                <a:latin typeface="Fira Sans" panose="020B0503050000020004" pitchFamily="34" charset="0"/>
                <a:ea typeface="Fira Sans" panose="020B0503050000020004" pitchFamily="34" charset="0"/>
              </a:rPr>
              <a:t> </a:t>
            </a:r>
            <a:r>
              <a:rPr lang="en-US" sz="2300" b="1">
                <a:solidFill>
                  <a:srgbClr val="2A2666"/>
                </a:solidFill>
                <a:latin typeface="Fira Sans" panose="020B0503050000020004" pitchFamily="34" charset="0"/>
                <a:ea typeface="Fira Sans" panose="020B0503050000020004" pitchFamily="34" charset="0"/>
              </a:rPr>
              <a:t>Narrative</a:t>
            </a:r>
            <a:r>
              <a:rPr lang="en-US" sz="2300">
                <a:solidFill>
                  <a:srgbClr val="2A2666"/>
                </a:solidFill>
                <a:latin typeface="Fira Sans" panose="020B0503050000020004" pitchFamily="34" charset="0"/>
                <a:ea typeface="Fira Sans" panose="020B0503050000020004" pitchFamily="34" charset="0"/>
              </a:rPr>
              <a:t>  </a:t>
            </a:r>
            <a:endParaRPr lang="en-US" sz="2300">
              <a:solidFill>
                <a:srgbClr val="2A2666"/>
              </a:solidFill>
              <a:latin typeface="Fira Sans" panose="020B0503050000020004" pitchFamily="34" charset="0"/>
              <a:ea typeface="Fira Sans" panose="020B0503050000020004" pitchFamily="34" charset="0"/>
              <a:cs typeface="Calibri"/>
            </a:endParaRPr>
          </a:p>
          <a:p>
            <a:pPr>
              <a:spcBef>
                <a:spcPts val="300"/>
              </a:spcBef>
              <a:spcAft>
                <a:spcPts val="1200"/>
              </a:spcAft>
              <a:buFont typeface="Wingdings" pitchFamily="2" charset="2"/>
              <a:buChar char="q"/>
            </a:pPr>
            <a:r>
              <a:rPr lang="en-US" sz="2300">
                <a:solidFill>
                  <a:srgbClr val="2A2666"/>
                </a:solidFill>
                <a:latin typeface="Fira Sans" panose="020B0503050000020004" pitchFamily="34" charset="0"/>
                <a:ea typeface="Fira Sans" panose="020B0503050000020004" pitchFamily="34" charset="0"/>
              </a:rPr>
              <a:t> </a:t>
            </a:r>
            <a:r>
              <a:rPr lang="en-US" sz="2300" b="1">
                <a:solidFill>
                  <a:srgbClr val="2A2666"/>
                </a:solidFill>
                <a:latin typeface="Fira Sans" panose="020B0503050000020004" pitchFamily="34" charset="0"/>
                <a:ea typeface="Fira Sans" panose="020B0503050000020004" pitchFamily="34" charset="0"/>
              </a:rPr>
              <a:t>Artist résumé</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Attach an artist résumé that includes education, </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employment, public presentations of your work, </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publications, commissions, honors, grant or </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fellowship awards, and relevant experience. </a:t>
            </a:r>
            <a:br>
              <a:rPr lang="en-US" sz="2300">
                <a:solidFill>
                  <a:srgbClr val="2A2666"/>
                </a:solidFill>
                <a:latin typeface="Fira Sans" panose="020B0503050000020004" pitchFamily="34" charset="0"/>
                <a:ea typeface="Fira Sans" panose="020B0503050000020004" pitchFamily="34" charset="0"/>
              </a:rPr>
            </a:br>
            <a:r>
              <a:rPr lang="en-US" sz="2300">
                <a:solidFill>
                  <a:srgbClr val="2A2666"/>
                </a:solidFill>
                <a:latin typeface="Fira Sans" panose="020B0503050000020004" pitchFamily="34" charset="0"/>
                <a:ea typeface="Fira Sans" panose="020B0503050000020004" pitchFamily="34" charset="0"/>
              </a:rPr>
              <a:t> (four pages maximum)</a:t>
            </a:r>
            <a:endParaRPr lang="en-US" sz="2300">
              <a:solidFill>
                <a:srgbClr val="2A2666"/>
              </a:solidFill>
              <a:latin typeface="Fira Sans" panose="020B0503050000020004" pitchFamily="34" charset="0"/>
              <a:ea typeface="Fira Sans" panose="020B0503050000020004" pitchFamily="34" charset="0"/>
              <a:cs typeface="Calibri"/>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247913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3A034B-E179-F2FD-FFCF-014D1C22ACFF}"/>
              </a:ext>
            </a:extLst>
          </p:cNvPr>
          <p:cNvSpPr>
            <a:spLocks noGrp="1"/>
          </p:cNvSpPr>
          <p:nvPr>
            <p:ph type="title"/>
          </p:nvPr>
        </p:nvSpPr>
        <p:spPr>
          <a:xfrm>
            <a:off x="838199" y="909638"/>
            <a:ext cx="10483736" cy="1325563"/>
          </a:xfrm>
        </p:spPr>
        <p:txBody>
          <a:bodyPr anchor="ctr"/>
          <a:lstStyle/>
          <a:p>
            <a:r>
              <a:rPr lang="en-US"/>
              <a:t>18 Regions Award Artist Support Grants </a:t>
            </a:r>
          </a:p>
        </p:txBody>
      </p:sp>
      <p:pic>
        <p:nvPicPr>
          <p:cNvPr id="5" name="Content Placeholder 4" descr="Map of the 18 regional arts council consortiums that award Artist Support Grants">
            <a:extLst>
              <a:ext uri="{FF2B5EF4-FFF2-40B4-BE49-F238E27FC236}">
                <a16:creationId xmlns:a16="http://schemas.microsoft.com/office/drawing/2014/main" id="{57CF8139-B1ED-4281-5A1A-ADC26C5DAD90}"/>
              </a:ext>
            </a:extLst>
          </p:cNvPr>
          <p:cNvPicPr>
            <a:picLocks noGrp="1" noChangeAspect="1"/>
          </p:cNvPicPr>
          <p:nvPr>
            <p:ph idx="1"/>
          </p:nvPr>
        </p:nvPicPr>
        <p:blipFill>
          <a:blip r:embed="rId2"/>
          <a:stretch>
            <a:fillRect/>
          </a:stretch>
        </p:blipFill>
        <p:spPr>
          <a:xfrm>
            <a:off x="719954" y="2156695"/>
            <a:ext cx="10276398" cy="4401683"/>
          </a:xfrm>
        </p:spPr>
      </p:pic>
    </p:spTree>
    <p:extLst>
      <p:ext uri="{BB962C8B-B14F-4D97-AF65-F5344CB8AC3E}">
        <p14:creationId xmlns:p14="http://schemas.microsoft.com/office/powerpoint/2010/main" val="3958098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9A076A-C02D-14FE-8CFF-C55901A7A33B}"/>
              </a:ext>
            </a:extLst>
          </p:cNvPr>
          <p:cNvSpPr>
            <a:spLocks noGrp="1"/>
          </p:cNvSpPr>
          <p:nvPr>
            <p:ph type="title"/>
          </p:nvPr>
        </p:nvSpPr>
        <p:spPr/>
        <p:txBody>
          <a:bodyPr anchor="ctr">
            <a:normAutofit/>
          </a:bodyPr>
          <a:lstStyle/>
          <a:p>
            <a:r>
              <a:rPr lang="en-US" sz="4000"/>
              <a:t>Application checklist (2/2)</a:t>
            </a:r>
          </a:p>
        </p:txBody>
      </p:sp>
      <p:pic>
        <p:nvPicPr>
          <p:cNvPr id="8" name="Picture 7" descr="A circular icon of a checklist">
            <a:extLst>
              <a:ext uri="{FF2B5EF4-FFF2-40B4-BE49-F238E27FC236}">
                <a16:creationId xmlns:a16="http://schemas.microsoft.com/office/drawing/2014/main" id="{178A01F9-C482-D130-2055-6FDD50963B9E}"/>
              </a:ext>
            </a:extLst>
          </p:cNvPr>
          <p:cNvPicPr>
            <a:picLocks noChangeAspect="1"/>
          </p:cNvPicPr>
          <p:nvPr/>
        </p:nvPicPr>
        <p:blipFill rotWithShape="1">
          <a:blip r:embed="rId2">
            <a:extLst>
              <a:ext uri="{28A0092B-C50C-407E-A947-70E740481C1C}">
                <a14:useLocalDpi xmlns:a14="http://schemas.microsoft.com/office/drawing/2010/main" val="0"/>
              </a:ext>
            </a:extLst>
          </a:blip>
          <a:srcRect l="-521" t="-1243" r="-521" b="-1243"/>
          <a:stretch/>
        </p:blipFill>
        <p:spPr>
          <a:xfrm>
            <a:off x="1610966" y="2109501"/>
            <a:ext cx="1539572" cy="1561549"/>
          </a:xfrm>
          <a:prstGeom prst="rect">
            <a:avLst/>
          </a:prstGeom>
        </p:spPr>
      </p:pic>
      <p:sp>
        <p:nvSpPr>
          <p:cNvPr id="7" name="Content Placeholder 3">
            <a:extLst>
              <a:ext uri="{FF2B5EF4-FFF2-40B4-BE49-F238E27FC236}">
                <a16:creationId xmlns:a16="http://schemas.microsoft.com/office/drawing/2014/main" id="{3A9327B5-C43F-7C39-29F4-2312925BA530}"/>
              </a:ext>
            </a:extLst>
          </p:cNvPr>
          <p:cNvSpPr txBox="1">
            <a:spLocks/>
          </p:cNvSpPr>
          <p:nvPr/>
        </p:nvSpPr>
        <p:spPr>
          <a:xfrm>
            <a:off x="3626434" y="2235201"/>
            <a:ext cx="7465636" cy="45593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buFont typeface="Wingdings" pitchFamily="2" charset="2"/>
              <a:buChar char="q"/>
            </a:pPr>
            <a:r>
              <a:rPr lang="en-US" sz="2300">
                <a:solidFill>
                  <a:srgbClr val="2A2666"/>
                </a:solidFill>
                <a:latin typeface="Fira Sans"/>
                <a:ea typeface="Fira Sans" panose="020B0503050000020004" pitchFamily="34" charset="0"/>
              </a:rPr>
              <a:t> </a:t>
            </a:r>
            <a:r>
              <a:rPr lang="en-US" sz="2300" b="1">
                <a:solidFill>
                  <a:srgbClr val="2A2666"/>
                </a:solidFill>
                <a:latin typeface="Fira Sans"/>
                <a:ea typeface="Fira Sans" panose="020B0503050000020004" pitchFamily="34" charset="0"/>
              </a:rPr>
              <a:t>Budget support</a:t>
            </a:r>
            <a:br>
              <a:rPr lang="en-US" sz="2300" b="1">
                <a:latin typeface="Fira Sans" panose="020B0503050000020004" pitchFamily="34" charset="0"/>
                <a:ea typeface="Fira Sans" panose="020B0503050000020004" pitchFamily="34" charset="0"/>
              </a:rPr>
            </a:br>
            <a:r>
              <a:rPr lang="en-US" sz="2300" b="1">
                <a:solidFill>
                  <a:srgbClr val="2A2666"/>
                </a:solidFill>
                <a:latin typeface="Fira Sans"/>
                <a:ea typeface="Fira Sans" panose="020B0503050000020004" pitchFamily="34" charset="0"/>
              </a:rPr>
              <a:t> </a:t>
            </a:r>
            <a:r>
              <a:rPr lang="en-US" sz="2300">
                <a:solidFill>
                  <a:srgbClr val="2A2666"/>
                </a:solidFill>
                <a:latin typeface="Fira Sans"/>
                <a:ea typeface="Fira Sans" panose="020B0503050000020004" pitchFamily="34" charset="0"/>
              </a:rPr>
              <a:t>Provide support information for your budget, </a:t>
            </a:r>
            <a:br>
              <a:rPr lang="en-US" sz="2300">
                <a:latin typeface="Fira Sans" panose="020B0503050000020004" pitchFamily="34" charset="0"/>
                <a:ea typeface="Fira Sans" panose="020B0503050000020004" pitchFamily="34" charset="0"/>
              </a:rPr>
            </a:br>
            <a:r>
              <a:rPr lang="en-US" sz="2300">
                <a:solidFill>
                  <a:srgbClr val="2A2666"/>
                </a:solidFill>
                <a:latin typeface="Fira Sans"/>
                <a:ea typeface="Fira Sans" panose="020B0503050000020004" pitchFamily="34" charset="0"/>
              </a:rPr>
              <a:t> i.e. cost of materials, price quote on services, etc.</a:t>
            </a:r>
          </a:p>
          <a:p>
            <a:pPr>
              <a:spcBef>
                <a:spcPts val="300"/>
              </a:spcBef>
              <a:spcAft>
                <a:spcPts val="1200"/>
              </a:spcAft>
              <a:buFont typeface="Wingdings" pitchFamily="2" charset="2"/>
              <a:buChar char="q"/>
            </a:pPr>
            <a:r>
              <a:rPr lang="en-US" sz="2300" b="1">
                <a:solidFill>
                  <a:srgbClr val="2A2666"/>
                </a:solidFill>
                <a:latin typeface="Fira Sans"/>
                <a:ea typeface="Fira Sans" panose="020B0503050000020004" pitchFamily="34" charset="0"/>
              </a:rPr>
              <a:t> Support materials</a:t>
            </a:r>
            <a:br>
              <a:rPr lang="en-US" sz="2300" b="1">
                <a:latin typeface="Fira Sans" panose="020B0503050000020004" pitchFamily="34" charset="0"/>
                <a:ea typeface="Fira Sans" panose="020B0503050000020004" pitchFamily="34" charset="0"/>
              </a:rPr>
            </a:br>
            <a:r>
              <a:rPr lang="en-US" sz="2300" b="1">
                <a:solidFill>
                  <a:srgbClr val="2A2666"/>
                </a:solidFill>
                <a:latin typeface="Fira Sans"/>
                <a:ea typeface="Fira Sans" panose="020B0503050000020004" pitchFamily="34" charset="0"/>
              </a:rPr>
              <a:t> </a:t>
            </a:r>
            <a:r>
              <a:rPr lang="en-US" sz="2300">
                <a:solidFill>
                  <a:srgbClr val="2A2666"/>
                </a:solidFill>
                <a:latin typeface="Fira Sans"/>
                <a:ea typeface="Fira Sans" panose="020B0503050000020004" pitchFamily="34" charset="0"/>
              </a:rPr>
              <a:t>You may submit reviews, programs, catalogs, and </a:t>
            </a:r>
            <a:br>
              <a:rPr lang="en-US" sz="2300">
                <a:latin typeface="Fira Sans" panose="020B0503050000020004" pitchFamily="34" charset="0"/>
                <a:ea typeface="Fira Sans" panose="020B0503050000020004" pitchFamily="34" charset="0"/>
              </a:rPr>
            </a:br>
            <a:r>
              <a:rPr lang="en-US" sz="2300">
                <a:solidFill>
                  <a:srgbClr val="2A2666"/>
                </a:solidFill>
                <a:latin typeface="Fira Sans"/>
                <a:ea typeface="Fira Sans" panose="020B0503050000020004" pitchFamily="34" charset="0"/>
              </a:rPr>
              <a:t> other support materials relevant to the project.</a:t>
            </a:r>
          </a:p>
          <a:p>
            <a:pPr>
              <a:spcBef>
                <a:spcPts val="300"/>
              </a:spcBef>
              <a:spcAft>
                <a:spcPts val="1200"/>
              </a:spcAft>
              <a:buFont typeface="Wingdings" pitchFamily="2" charset="2"/>
              <a:buChar char="q"/>
            </a:pPr>
            <a:r>
              <a:rPr lang="en-US" sz="2300" b="1">
                <a:solidFill>
                  <a:srgbClr val="2A2666"/>
                </a:solidFill>
                <a:latin typeface="Fira Sans"/>
                <a:ea typeface="Fira Sans" panose="020B0503050000020004" pitchFamily="34" charset="0"/>
              </a:rPr>
              <a:t> Work samples and inventory list (list of what work samples)</a:t>
            </a:r>
          </a:p>
          <a:p>
            <a:pPr>
              <a:spcBef>
                <a:spcPts val="300"/>
              </a:spcBef>
              <a:spcAft>
                <a:spcPts val="1200"/>
              </a:spcAft>
              <a:buFont typeface="Wingdings" pitchFamily="2" charset="2"/>
              <a:buChar char="q"/>
            </a:pPr>
            <a:endParaRPr lang="en-US" sz="2300" b="1">
              <a:solidFill>
                <a:srgbClr val="2A2666"/>
              </a:solidFill>
              <a:latin typeface="Fira Sans" panose="020B0503050000020004" pitchFamily="34" charset="0"/>
              <a:ea typeface="Fira Sans" panose="020B0503050000020004" pitchFamily="34" charset="0"/>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a:p>
            <a:pPr>
              <a:spcBef>
                <a:spcPts val="300"/>
              </a:spcBef>
              <a:spcAft>
                <a:spcPts val="1200"/>
              </a:spcAft>
              <a:buFont typeface="Wingdings" pitchFamily="2" charset="2"/>
              <a:buChar char="q"/>
            </a:pPr>
            <a:endParaRPr lang="en-US" sz="2300">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1057651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373F-EBC0-1468-E947-247BB65F38E1}"/>
              </a:ext>
            </a:extLst>
          </p:cNvPr>
          <p:cNvSpPr>
            <a:spLocks noGrp="1"/>
          </p:cNvSpPr>
          <p:nvPr>
            <p:ph type="title"/>
          </p:nvPr>
        </p:nvSpPr>
        <p:spPr/>
        <p:txBody>
          <a:bodyPr/>
          <a:lstStyle/>
          <a:p>
            <a:r>
              <a:rPr lang="en-US"/>
              <a:t>If you receive a grant</a:t>
            </a:r>
          </a:p>
        </p:txBody>
      </p:sp>
      <p:sp>
        <p:nvSpPr>
          <p:cNvPr id="3" name="Content Placeholder 2">
            <a:extLst>
              <a:ext uri="{FF2B5EF4-FFF2-40B4-BE49-F238E27FC236}">
                <a16:creationId xmlns:a16="http://schemas.microsoft.com/office/drawing/2014/main" id="{1EAF56D3-CFFC-C851-69BA-135E4D44F9A6}"/>
              </a:ext>
            </a:extLst>
          </p:cNvPr>
          <p:cNvSpPr>
            <a:spLocks noGrp="1"/>
          </p:cNvSpPr>
          <p:nvPr>
            <p:ph idx="1"/>
          </p:nvPr>
        </p:nvSpPr>
        <p:spPr/>
        <p:txBody>
          <a:bodyPr vert="horz" lIns="91440" tIns="45720" rIns="91440" bIns="45720" rtlCol="0" anchor="t">
            <a:normAutofit fontScale="92500" lnSpcReduction="20000"/>
          </a:bodyPr>
          <a:lstStyle/>
          <a:p>
            <a:pPr>
              <a:spcAft>
                <a:spcPts val="1200"/>
              </a:spcAft>
              <a:buClr>
                <a:schemeClr val="tx1"/>
              </a:buClr>
            </a:pPr>
            <a:r>
              <a:rPr lang="en-US" altLang="en-US" sz="2800">
                <a:latin typeface="Fira Sans"/>
              </a:rPr>
              <a:t>You will enter into a contractual agreement with </a:t>
            </a:r>
            <a:r>
              <a:rPr lang="en-US" sz="2800">
                <a:latin typeface="Fira Sans"/>
              </a:rPr>
              <a:t>&lt;</a:t>
            </a:r>
            <a:r>
              <a:rPr lang="en-US" sz="2800">
                <a:highlight>
                  <a:srgbClr val="FFFF00"/>
                </a:highlight>
                <a:latin typeface="Fira Sans"/>
              </a:rPr>
              <a:t> arts council name</a:t>
            </a:r>
            <a:r>
              <a:rPr lang="en-US" sz="2800">
                <a:latin typeface="Fira Sans"/>
              </a:rPr>
              <a:t>&gt;</a:t>
            </a:r>
            <a:r>
              <a:rPr lang="en-US">
                <a:latin typeface="Fira Sans"/>
              </a:rPr>
              <a:t> </a:t>
            </a:r>
            <a:endParaRPr lang="en-US" altLang="en-US" sz="2800">
              <a:latin typeface="Fira Sans"/>
            </a:endParaRPr>
          </a:p>
          <a:p>
            <a:pPr>
              <a:spcAft>
                <a:spcPts val="1200"/>
              </a:spcAft>
              <a:buClr>
                <a:schemeClr val="tx1"/>
              </a:buClr>
            </a:pPr>
            <a:r>
              <a:rPr lang="en-US" altLang="en-US">
                <a:latin typeface="Fira Sans"/>
              </a:rPr>
              <a:t>Promotional</a:t>
            </a:r>
            <a:r>
              <a:rPr lang="en-US" altLang="en-US" sz="2800">
                <a:latin typeface="Fira Sans"/>
              </a:rPr>
              <a:t> and marketing materials for the proposed project must</a:t>
            </a:r>
            <a:r>
              <a:rPr lang="en-US" altLang="en-US">
                <a:latin typeface="Fira Sans"/>
              </a:rPr>
              <a:t> </a:t>
            </a:r>
            <a:r>
              <a:rPr lang="en-US" altLang="en-US" sz="2800">
                <a:latin typeface="Fira Sans"/>
              </a:rPr>
              <a:t>use </a:t>
            </a:r>
            <a:r>
              <a:rPr lang="en-US" altLang="en-US">
                <a:latin typeface="Fira Sans"/>
              </a:rPr>
              <a:t>the N</a:t>
            </a:r>
            <a:r>
              <a:rPr lang="en-US" altLang="en-US" sz="2800">
                <a:latin typeface="Fira Sans"/>
              </a:rPr>
              <a:t>.C. Arts Council logo and credit line.</a:t>
            </a:r>
            <a:endParaRPr lang="en-US" sz="2800">
              <a:latin typeface="Fira Sans"/>
            </a:endParaRPr>
          </a:p>
          <a:p>
            <a:pPr>
              <a:spcAft>
                <a:spcPts val="1200"/>
              </a:spcAft>
              <a:buClr>
                <a:schemeClr val="tx1"/>
              </a:buClr>
            </a:pPr>
            <a:r>
              <a:rPr lang="en-US" sz="2800">
                <a:latin typeface="Fira Sans"/>
              </a:rPr>
              <a:t>Funds must be spent by </a:t>
            </a:r>
            <a:r>
              <a:rPr lang="en-US" sz="2800" b="1">
                <a:latin typeface="Fira Sans"/>
              </a:rPr>
              <a:t>June 30, </a:t>
            </a:r>
            <a:r>
              <a:rPr lang="en-US" b="1">
                <a:latin typeface="Fira Sans"/>
              </a:rPr>
              <a:t>2026</a:t>
            </a:r>
            <a:r>
              <a:rPr lang="en-US" sz="2800" b="1">
                <a:latin typeface="Fira Sans"/>
              </a:rPr>
              <a:t>.</a:t>
            </a:r>
          </a:p>
          <a:p>
            <a:pPr>
              <a:spcAft>
                <a:spcPts val="1200"/>
              </a:spcAft>
              <a:buClr>
                <a:schemeClr val="tx1"/>
              </a:buClr>
            </a:pPr>
            <a:r>
              <a:rPr lang="en-US" sz="2800">
                <a:latin typeface="Fira Sans"/>
              </a:rPr>
              <a:t>Projects must be completed before </a:t>
            </a:r>
            <a:r>
              <a:rPr lang="en-US" sz="2800" b="1">
                <a:latin typeface="Fira Sans"/>
              </a:rPr>
              <a:t>December 31, </a:t>
            </a:r>
            <a:r>
              <a:rPr lang="en-US" b="1">
                <a:latin typeface="Fira Sans"/>
              </a:rPr>
              <a:t>2026</a:t>
            </a:r>
            <a:r>
              <a:rPr lang="en-US" sz="2800" b="1">
                <a:latin typeface="Fira Sans"/>
              </a:rPr>
              <a:t>.</a:t>
            </a:r>
            <a:r>
              <a:rPr lang="en-US" b="1">
                <a:latin typeface="Fira Sans"/>
              </a:rPr>
              <a:t> </a:t>
            </a:r>
            <a:endParaRPr lang="en-US">
              <a:latin typeface="Fira Sans"/>
            </a:endParaRPr>
          </a:p>
          <a:p>
            <a:pPr>
              <a:spcAft>
                <a:spcPts val="1200"/>
              </a:spcAft>
            </a:pPr>
            <a:endParaRPr lang="en-US"/>
          </a:p>
        </p:txBody>
      </p:sp>
    </p:spTree>
    <p:extLst>
      <p:ext uri="{BB962C8B-B14F-4D97-AF65-F5344CB8AC3E}">
        <p14:creationId xmlns:p14="http://schemas.microsoft.com/office/powerpoint/2010/main" val="3638245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F5B01F-1292-915D-01C5-901994265D80}"/>
              </a:ext>
            </a:extLst>
          </p:cNvPr>
          <p:cNvSpPr>
            <a:spLocks noGrp="1"/>
          </p:cNvSpPr>
          <p:nvPr>
            <p:ph type="ctrTitle"/>
          </p:nvPr>
        </p:nvSpPr>
        <p:spPr/>
        <p:txBody>
          <a:bodyPr/>
          <a:lstStyle/>
          <a:p>
            <a:r>
              <a:rPr lang="en-US"/>
              <a:t>Questions?   </a:t>
            </a:r>
          </a:p>
        </p:txBody>
      </p:sp>
    </p:spTree>
    <p:extLst>
      <p:ext uri="{BB962C8B-B14F-4D97-AF65-F5344CB8AC3E}">
        <p14:creationId xmlns:p14="http://schemas.microsoft.com/office/powerpoint/2010/main" val="182685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39AC-1420-1495-F514-003C0B31638B}"/>
              </a:ext>
            </a:extLst>
          </p:cNvPr>
          <p:cNvSpPr>
            <a:spLocks noGrp="1"/>
          </p:cNvSpPr>
          <p:nvPr>
            <p:ph type="title"/>
          </p:nvPr>
        </p:nvSpPr>
        <p:spPr/>
        <p:txBody>
          <a:bodyPr/>
          <a:lstStyle/>
          <a:p>
            <a:r>
              <a:rPr lang="en-US" sz="6000"/>
              <a:t>Eligibility for application</a:t>
            </a:r>
            <a:endParaRPr lang="en-US"/>
          </a:p>
        </p:txBody>
      </p:sp>
    </p:spTree>
    <p:extLst>
      <p:ext uri="{BB962C8B-B14F-4D97-AF65-F5344CB8AC3E}">
        <p14:creationId xmlns:p14="http://schemas.microsoft.com/office/powerpoint/2010/main" val="423177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Emerging and established artists</a:t>
            </a:r>
          </a:p>
        </p:txBody>
      </p:sp>
      <p:pic>
        <p:nvPicPr>
          <p:cNvPr id="4" name="Picture 3" descr="Checkmark in a circle">
            <a:extLst>
              <a:ext uri="{FF2B5EF4-FFF2-40B4-BE49-F238E27FC236}">
                <a16:creationId xmlns:a16="http://schemas.microsoft.com/office/drawing/2014/main" id="{B0E167F9-6059-7317-2A0E-653FF4EE6997}"/>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383607"/>
            <a:ext cx="1592244" cy="1629593"/>
          </a:xfrm>
          <a:prstGeom prst="rect">
            <a:avLst/>
          </a:prstGeom>
        </p:spPr>
      </p:pic>
      <p:sp>
        <p:nvSpPr>
          <p:cNvPr id="7" name="Content Placeholder 3">
            <a:extLst>
              <a:ext uri="{FF2B5EF4-FFF2-40B4-BE49-F238E27FC236}">
                <a16:creationId xmlns:a16="http://schemas.microsoft.com/office/drawing/2014/main" id="{01354E0F-6644-985C-A21A-AA537DC92F63}"/>
              </a:ext>
            </a:extLst>
          </p:cNvPr>
          <p:cNvSpPr txBox="1">
            <a:spLocks/>
          </p:cNvSpPr>
          <p:nvPr/>
        </p:nvSpPr>
        <p:spPr>
          <a:xfrm>
            <a:off x="3782290" y="2298697"/>
            <a:ext cx="6957427" cy="3384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US" sz="2600">
                <a:solidFill>
                  <a:srgbClr val="2A2666"/>
                </a:solidFill>
                <a:latin typeface="Fira Sans" panose="020B0503050000020004" pitchFamily="34" charset="0"/>
                <a:ea typeface="Fira Sans" panose="020B0503050000020004" pitchFamily="34" charset="0"/>
              </a:rPr>
              <a:t>Eligible candidates may be either emerging or established artists. Applicants should demonstrate a commitment to spending a significant portion of their time on their work as artists. </a:t>
            </a:r>
          </a:p>
        </p:txBody>
      </p:sp>
    </p:spTree>
    <p:extLst>
      <p:ext uri="{BB962C8B-B14F-4D97-AF65-F5344CB8AC3E}">
        <p14:creationId xmlns:p14="http://schemas.microsoft.com/office/powerpoint/2010/main" val="316932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Individuals and groups</a:t>
            </a:r>
          </a:p>
        </p:txBody>
      </p:sp>
      <p:pic>
        <p:nvPicPr>
          <p:cNvPr id="8" name="Picture 7" descr="Checkmark in a circle">
            <a:extLst>
              <a:ext uri="{FF2B5EF4-FFF2-40B4-BE49-F238E27FC236}">
                <a16:creationId xmlns:a16="http://schemas.microsoft.com/office/drawing/2014/main" id="{6B1FD9CA-7341-30AF-6030-3553EB277914}"/>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9" name="Content Placeholder 3">
            <a:extLst>
              <a:ext uri="{FF2B5EF4-FFF2-40B4-BE49-F238E27FC236}">
                <a16:creationId xmlns:a16="http://schemas.microsoft.com/office/drawing/2014/main" id="{210CFE55-7FF5-2BA3-5081-194691187FE0}"/>
              </a:ext>
            </a:extLst>
          </p:cNvPr>
          <p:cNvSpPr txBox="1">
            <a:spLocks/>
          </p:cNvSpPr>
          <p:nvPr/>
        </p:nvSpPr>
        <p:spPr>
          <a:xfrm>
            <a:off x="3782291" y="1993898"/>
            <a:ext cx="7333944" cy="4559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spcAft>
                <a:spcPts val="1200"/>
              </a:spcAft>
              <a:buNone/>
            </a:pPr>
            <a:r>
              <a:rPr lang="en-US" sz="2400" b="1">
                <a:solidFill>
                  <a:srgbClr val="2A2666"/>
                </a:solidFill>
                <a:latin typeface="Fira Sans" panose="020B0503050000020004" pitchFamily="34" charset="0"/>
                <a:ea typeface="Fira Sans" panose="020B0503050000020004" pitchFamily="34" charset="0"/>
              </a:rPr>
              <a:t>Individuals and Artist Collectives</a:t>
            </a:r>
            <a:br>
              <a:rPr lang="en-US" sz="2400">
                <a:solidFill>
                  <a:srgbClr val="2A2666"/>
                </a:solidFill>
                <a:latin typeface="Fira Sans" panose="020B0503050000020004" pitchFamily="34" charset="0"/>
                <a:ea typeface="Fira Sans" panose="020B0503050000020004" pitchFamily="34" charset="0"/>
              </a:rPr>
            </a:br>
            <a:r>
              <a:rPr lang="en-US" sz="2400">
                <a:solidFill>
                  <a:srgbClr val="2A2666"/>
                </a:solidFill>
                <a:latin typeface="Fira Sans" panose="020B0503050000020004" pitchFamily="34" charset="0"/>
                <a:ea typeface="Fira Sans" panose="020B0503050000020004" pitchFamily="34" charset="0"/>
              </a:rPr>
              <a:t>Both individual artists and small, unincorporated groups of collaborating artists are eligible to apply.</a:t>
            </a:r>
          </a:p>
          <a:p>
            <a:pPr marL="0" indent="0">
              <a:lnSpc>
                <a:spcPct val="120000"/>
              </a:lnSpc>
              <a:spcBef>
                <a:spcPts val="300"/>
              </a:spcBef>
              <a:spcAft>
                <a:spcPts val="1200"/>
              </a:spcAft>
              <a:buNone/>
            </a:pPr>
            <a:r>
              <a:rPr lang="en-US" sz="2400">
                <a:solidFill>
                  <a:srgbClr val="2A2666"/>
                </a:solidFill>
                <a:latin typeface="Fira Sans" panose="020B0503050000020004" pitchFamily="34" charset="0"/>
                <a:ea typeface="Fira Sans" panose="020B0503050000020004" pitchFamily="34" charset="0"/>
              </a:rPr>
              <a:t>All members of a collaborating team must be North Carolina residents, live in the region where they are applying, and meet the other eligibility requirements. Résumés documenting residence from all team members should be included with the application.</a:t>
            </a:r>
          </a:p>
          <a:p>
            <a:pPr marL="0" indent="0">
              <a:lnSpc>
                <a:spcPct val="120000"/>
              </a:lnSpc>
              <a:spcBef>
                <a:spcPts val="300"/>
              </a:spcBef>
              <a:spcAft>
                <a:spcPts val="1200"/>
              </a:spcAft>
              <a:buNone/>
            </a:pPr>
            <a:endParaRPr lang="en-US" sz="2400">
              <a:solidFill>
                <a:srgbClr val="2A2666"/>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336388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Residency</a:t>
            </a:r>
          </a:p>
        </p:txBody>
      </p:sp>
      <p:pic>
        <p:nvPicPr>
          <p:cNvPr id="8" name="Picture 7" descr="Checkmark in a circle">
            <a:extLst>
              <a:ext uri="{FF2B5EF4-FFF2-40B4-BE49-F238E27FC236}">
                <a16:creationId xmlns:a16="http://schemas.microsoft.com/office/drawing/2014/main" id="{44DC7CCF-6CEF-5526-C821-0605C5C2A536}"/>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566849" y="2078807"/>
            <a:ext cx="1592244" cy="1629593"/>
          </a:xfrm>
          <a:prstGeom prst="rect">
            <a:avLst/>
          </a:prstGeom>
        </p:spPr>
      </p:pic>
      <p:sp>
        <p:nvSpPr>
          <p:cNvPr id="9" name="Content Placeholder 3">
            <a:extLst>
              <a:ext uri="{FF2B5EF4-FFF2-40B4-BE49-F238E27FC236}">
                <a16:creationId xmlns:a16="http://schemas.microsoft.com/office/drawing/2014/main" id="{0D0DD186-FD06-C3DB-62EF-7C7530B6F086}"/>
              </a:ext>
            </a:extLst>
          </p:cNvPr>
          <p:cNvSpPr txBox="1">
            <a:spLocks/>
          </p:cNvSpPr>
          <p:nvPr/>
        </p:nvSpPr>
        <p:spPr>
          <a:xfrm>
            <a:off x="3782290" y="1993898"/>
            <a:ext cx="7495309" cy="4559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None/>
            </a:pPr>
            <a:r>
              <a:rPr lang="en-US" sz="2400">
                <a:solidFill>
                  <a:srgbClr val="2A2666"/>
                </a:solidFill>
                <a:latin typeface="Fira Sans" panose="020B0503050000020004" pitchFamily="34" charset="0"/>
                <a:ea typeface="Fira Sans" panose="020B0503050000020004" pitchFamily="34" charset="0"/>
              </a:rPr>
              <a:t>Artists should have lived in the region where they are applying continuously for at least one year prior to the consortium’s application deadline. An applicant must be at least 18 years old and either a U.S. citizen or a lawful permanent resident. Proof of residence and status may be required by the consortium. Artists who live in more than one region should apply only where they spend the majority of the year.</a:t>
            </a:r>
          </a:p>
        </p:txBody>
      </p:sp>
    </p:spTree>
    <p:extLst>
      <p:ext uri="{BB962C8B-B14F-4D97-AF65-F5344CB8AC3E}">
        <p14:creationId xmlns:p14="http://schemas.microsoft.com/office/powerpoint/2010/main" val="149777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C55AC7-27CF-65FB-6DC4-0E4ACD7FB0D8}"/>
              </a:ext>
            </a:extLst>
          </p:cNvPr>
          <p:cNvSpPr>
            <a:spLocks noGrp="1"/>
          </p:cNvSpPr>
          <p:nvPr>
            <p:ph type="title"/>
          </p:nvPr>
        </p:nvSpPr>
        <p:spPr>
          <a:xfrm>
            <a:off x="1473199" y="304800"/>
            <a:ext cx="9816841" cy="1333500"/>
          </a:xfrm>
        </p:spPr>
        <p:txBody>
          <a:bodyPr>
            <a:normAutofit/>
          </a:bodyPr>
          <a:lstStyle/>
          <a:p>
            <a:r>
              <a:rPr lang="en-US" sz="4000"/>
              <a:t>Who are NOT eligible</a:t>
            </a:r>
          </a:p>
        </p:txBody>
      </p:sp>
      <p:pic>
        <p:nvPicPr>
          <p:cNvPr id="7" name="Picture 6" descr="A red circle icon with a large X in it">
            <a:extLst>
              <a:ext uri="{FF2B5EF4-FFF2-40B4-BE49-F238E27FC236}">
                <a16:creationId xmlns:a16="http://schemas.microsoft.com/office/drawing/2014/main" id="{183CE7E4-D506-50D6-3906-D5C925E4A697}"/>
              </a:ext>
            </a:extLst>
          </p:cNvPr>
          <p:cNvPicPr>
            <a:picLocks noChangeAspect="1"/>
          </p:cNvPicPr>
          <p:nvPr/>
        </p:nvPicPr>
        <p:blipFill rotWithShape="1">
          <a:blip r:embed="rId2">
            <a:extLst>
              <a:ext uri="{28A0092B-C50C-407E-A947-70E740481C1C}">
                <a14:useLocalDpi xmlns:a14="http://schemas.microsoft.com/office/drawing/2010/main" val="0"/>
              </a:ext>
            </a:extLst>
          </a:blip>
          <a:srcRect l="-1269" t="-2197" r="-997" b="-2469"/>
          <a:stretch/>
        </p:blipFill>
        <p:spPr>
          <a:xfrm>
            <a:off x="1566849" y="2078807"/>
            <a:ext cx="1592244" cy="1629593"/>
          </a:xfrm>
          <a:prstGeom prst="rect">
            <a:avLst/>
          </a:prstGeom>
        </p:spPr>
      </p:pic>
      <p:sp>
        <p:nvSpPr>
          <p:cNvPr id="8" name="Content Placeholder 3">
            <a:extLst>
              <a:ext uri="{FF2B5EF4-FFF2-40B4-BE49-F238E27FC236}">
                <a16:creationId xmlns:a16="http://schemas.microsoft.com/office/drawing/2014/main" id="{E78F0C23-3ED1-9F90-D7B4-8D968A3B2AFD}"/>
              </a:ext>
            </a:extLst>
          </p:cNvPr>
          <p:cNvSpPr txBox="1">
            <a:spLocks/>
          </p:cNvSpPr>
          <p:nvPr/>
        </p:nvSpPr>
        <p:spPr>
          <a:xfrm>
            <a:off x="3532094" y="1822895"/>
            <a:ext cx="8068235" cy="48446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715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2573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300"/>
              </a:spcBef>
              <a:spcAft>
                <a:spcPts val="1000"/>
              </a:spcAft>
            </a:pPr>
            <a:r>
              <a:rPr lang="en-US" sz="2400" b="1">
                <a:solidFill>
                  <a:srgbClr val="2A2666"/>
                </a:solidFill>
                <a:latin typeface="Fira Sans"/>
                <a:ea typeface="Fira Sans" panose="020B0503050000020004" pitchFamily="34" charset="0"/>
              </a:rPr>
              <a:t>Multiple awards</a:t>
            </a:r>
            <a:br>
              <a:rPr lang="en-US" sz="2400" b="1">
                <a:latin typeface="Fira Sans" panose="020B0503050000020004" pitchFamily="34" charset="0"/>
                <a:ea typeface="Fira Sans" panose="020B0503050000020004" pitchFamily="34" charset="0"/>
              </a:rPr>
            </a:br>
            <a:r>
              <a:rPr lang="en-US" sz="2000">
                <a:solidFill>
                  <a:srgbClr val="2A2666"/>
                </a:solidFill>
                <a:latin typeface="Fira Sans"/>
                <a:ea typeface="Fira Sans" panose="020B0503050000020004" pitchFamily="34" charset="0"/>
              </a:rPr>
              <a:t>Artists who are sole proprietors of organizations that have already received funding for FY 2025-2026 from the N.C. Arts Council are ineligible to apply.</a:t>
            </a:r>
            <a:endParaRPr lang="en-US" sz="2000">
              <a:solidFill>
                <a:srgbClr val="2A2666"/>
              </a:solidFill>
              <a:latin typeface="Fira Sans"/>
              <a:ea typeface="Fira Sans" panose="020B0503050000020004" pitchFamily="34" charset="0"/>
              <a:cs typeface="Calibri"/>
            </a:endParaRPr>
          </a:p>
          <a:p>
            <a:pPr>
              <a:lnSpc>
                <a:spcPct val="110000"/>
              </a:lnSpc>
              <a:spcBef>
                <a:spcPts val="300"/>
              </a:spcBef>
              <a:spcAft>
                <a:spcPts val="1000"/>
              </a:spcAft>
            </a:pPr>
            <a:r>
              <a:rPr lang="en-US" sz="2400" b="1">
                <a:solidFill>
                  <a:srgbClr val="2A2666"/>
                </a:solidFill>
                <a:latin typeface="Fira Sans" panose="020B0503050000020004" pitchFamily="34" charset="0"/>
                <a:ea typeface="Fira Sans" panose="020B0503050000020004" pitchFamily="34" charset="0"/>
              </a:rPr>
              <a:t>Conflict of interest</a:t>
            </a:r>
            <a:br>
              <a:rPr lang="en-US" sz="2400" b="1">
                <a:solidFill>
                  <a:srgbClr val="2A2666"/>
                </a:solidFill>
                <a:latin typeface="Fira Sans" panose="020B0503050000020004" pitchFamily="34" charset="0"/>
                <a:ea typeface="Fira Sans" panose="020B0503050000020004" pitchFamily="34" charset="0"/>
              </a:rPr>
            </a:br>
            <a:r>
              <a:rPr lang="en-US" sz="2000">
                <a:solidFill>
                  <a:srgbClr val="2A2666"/>
                </a:solidFill>
                <a:latin typeface="Fira Sans" panose="020B0503050000020004" pitchFamily="34" charset="0"/>
                <a:ea typeface="Fira Sans" panose="020B0503050000020004" pitchFamily="34" charset="0"/>
              </a:rPr>
              <a:t>Current board and staff members of the participating partner organizations and their family members are not eligible to apply for the award.</a:t>
            </a:r>
            <a:endParaRPr lang="en-US" sz="2000">
              <a:solidFill>
                <a:srgbClr val="2A2666"/>
              </a:solidFill>
              <a:latin typeface="Fira Sans" panose="020B0503050000020004" pitchFamily="34" charset="0"/>
              <a:ea typeface="Fira Sans" panose="020B0503050000020004" pitchFamily="34" charset="0"/>
              <a:cs typeface="Calibri"/>
            </a:endParaRPr>
          </a:p>
          <a:p>
            <a:pPr>
              <a:lnSpc>
                <a:spcPct val="110000"/>
              </a:lnSpc>
              <a:spcBef>
                <a:spcPts val="300"/>
              </a:spcBef>
              <a:spcAft>
                <a:spcPts val="1000"/>
              </a:spcAft>
            </a:pPr>
            <a:r>
              <a:rPr lang="en-US" sz="2400" b="1">
                <a:solidFill>
                  <a:srgbClr val="2A2666"/>
                </a:solidFill>
                <a:latin typeface="Fira Sans" panose="020B0503050000020004" pitchFamily="34" charset="0"/>
                <a:ea typeface="Fira Sans" panose="020B0503050000020004" pitchFamily="34" charset="0"/>
                <a:cs typeface="Calibri"/>
              </a:rPr>
              <a:t>Students</a:t>
            </a:r>
            <a:br>
              <a:rPr lang="en-US" sz="2400" b="1">
                <a:solidFill>
                  <a:srgbClr val="2A2666"/>
                </a:solidFill>
                <a:latin typeface="Fira Sans" panose="020B0503050000020004" pitchFamily="34" charset="0"/>
                <a:ea typeface="Fira Sans" panose="020B0503050000020004" pitchFamily="34" charset="0"/>
                <a:cs typeface="Calibri"/>
              </a:rPr>
            </a:br>
            <a:r>
              <a:rPr lang="en-US" sz="2000">
                <a:solidFill>
                  <a:srgbClr val="2A2666"/>
                </a:solidFill>
                <a:latin typeface="Fira Sans" panose="020B0503050000020004" pitchFamily="34" charset="0"/>
                <a:ea typeface="Fira Sans" panose="020B0503050000020004" pitchFamily="34" charset="0"/>
                <a:cs typeface="Calibri"/>
              </a:rPr>
              <a:t>The Artist Support Grant is intended for adult, non-student artists. Artists enrolled full-time in undergraduate or associate degree-granting programs may not apply for the grant. </a:t>
            </a:r>
          </a:p>
          <a:p>
            <a:pPr marL="0" indent="0">
              <a:lnSpc>
                <a:spcPct val="110000"/>
              </a:lnSpc>
              <a:spcBef>
                <a:spcPts val="300"/>
              </a:spcBef>
              <a:spcAft>
                <a:spcPts val="1000"/>
              </a:spcAft>
              <a:buNone/>
            </a:pPr>
            <a:endParaRPr lang="en-US" sz="2400">
              <a:solidFill>
                <a:srgbClr val="2A2666"/>
              </a:solidFill>
              <a:latin typeface="Fira Sans" panose="020B0503050000020004" pitchFamily="34" charset="0"/>
              <a:ea typeface="Fira Sans" panose="020B0503050000020004" pitchFamily="34" charset="0"/>
              <a:cs typeface="Calibri"/>
            </a:endParaRPr>
          </a:p>
        </p:txBody>
      </p:sp>
    </p:spTree>
    <p:extLst>
      <p:ext uri="{BB962C8B-B14F-4D97-AF65-F5344CB8AC3E}">
        <p14:creationId xmlns:p14="http://schemas.microsoft.com/office/powerpoint/2010/main" val="39913251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C-PowerPoint-Template-2023" id="{458EDA4F-ABFD-4E40-8291-A997D47035E4}" vid="{C8A941B5-EA42-664A-A8AC-CA6158F04B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b6f0f2-89fb-4381-9cb2-a2abf7f796a9" xsi:nil="true"/>
    <lcf76f155ced4ddcb4097134ff3c332f xmlns="9bf525fb-8aec-463c-8437-5573e00e06f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1A7BE11EB38E4299DD6EA58AED5D3F" ma:contentTypeVersion="16" ma:contentTypeDescription="Create a new document." ma:contentTypeScope="" ma:versionID="670c53c4b6a1e8bc5e1e480c9871699f">
  <xsd:schema xmlns:xsd="http://www.w3.org/2001/XMLSchema" xmlns:xs="http://www.w3.org/2001/XMLSchema" xmlns:p="http://schemas.microsoft.com/office/2006/metadata/properties" xmlns:ns2="9bf525fb-8aec-463c-8437-5573e00e06f0" xmlns:ns3="4cb6f0f2-89fb-4381-9cb2-a2abf7f796a9" targetNamespace="http://schemas.microsoft.com/office/2006/metadata/properties" ma:root="true" ma:fieldsID="171de61a566244e7eae4c215e5cc5843" ns2:_="" ns3:_="">
    <xsd:import namespace="9bf525fb-8aec-463c-8437-5573e00e06f0"/>
    <xsd:import namespace="4cb6f0f2-89fb-4381-9cb2-a2abf7f796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525fb-8aec-463c-8437-5573e00e06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b6f0f2-89fb-4381-9cb2-a2abf7f796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c61abb9-490a-40d2-b969-a516ea1ea38e}" ma:internalName="TaxCatchAll" ma:showField="CatchAllData" ma:web="4cb6f0f2-89fb-4381-9cb2-a2abf7f79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F2213-B350-4E91-A8E0-BAAEEAA725B1}">
  <ds:schemaRefs>
    <ds:schemaRef ds:uri="4cb6f0f2-89fb-4381-9cb2-a2abf7f796a9"/>
    <ds:schemaRef ds:uri="9bf525fb-8aec-463c-8437-5573e00e06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E21E0D7-7281-459A-ADBB-0D07DFFA051F}">
  <ds:schemaRefs>
    <ds:schemaRef ds:uri="4cb6f0f2-89fb-4381-9cb2-a2abf7f796a9"/>
    <ds:schemaRef ds:uri="9bf525fb-8aec-463c-8437-5573e00e06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36D6F9-1B0E-4544-B02B-CCDB99D76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42</Slides>
  <Notes>0</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1_Office Theme</vt:lpstr>
      <vt:lpstr>Artist  Support Grant</vt:lpstr>
      <vt:lpstr>North Carolina Arts Council’s  Artist Support Grant</vt:lpstr>
      <vt:lpstr>Disciplines</vt:lpstr>
      <vt:lpstr>18 Regions Award Artist Support Grants </vt:lpstr>
      <vt:lpstr>Eligibility for application</vt:lpstr>
      <vt:lpstr>Emerging and established artists</vt:lpstr>
      <vt:lpstr>Individuals and groups</vt:lpstr>
      <vt:lpstr>Residency</vt:lpstr>
      <vt:lpstr>Who are NOT eligible</vt:lpstr>
      <vt:lpstr>Evaluation criteria</vt:lpstr>
      <vt:lpstr>Artistic merit</vt:lpstr>
      <vt:lpstr>Project Merit</vt:lpstr>
      <vt:lpstr>Scope of funding</vt:lpstr>
      <vt:lpstr>Completion or presentation of a new work</vt:lpstr>
      <vt:lpstr>Career promotion </vt:lpstr>
      <vt:lpstr>Training</vt:lpstr>
      <vt:lpstr>Travel</vt:lpstr>
      <vt:lpstr>Artists fees</vt:lpstr>
      <vt:lpstr>What the grant will NOT fund</vt:lpstr>
      <vt:lpstr>The Application </vt:lpstr>
      <vt:lpstr>Project Narrative </vt:lpstr>
      <vt:lpstr>Project Narrative </vt:lpstr>
      <vt:lpstr>Project Narrative</vt:lpstr>
      <vt:lpstr>Budget</vt:lpstr>
      <vt:lpstr>Budget</vt:lpstr>
      <vt:lpstr>Budget</vt:lpstr>
      <vt:lpstr>Budget</vt:lpstr>
      <vt:lpstr>Budget</vt:lpstr>
      <vt:lpstr>Work sample descriptions and labeling</vt:lpstr>
      <vt:lpstr>Visual art and craft work samples</vt:lpstr>
      <vt:lpstr>Music work samples</vt:lpstr>
      <vt:lpstr>Film work samples</vt:lpstr>
      <vt:lpstr>Dance and performing arts work samples</vt:lpstr>
      <vt:lpstr>Writing work samples</vt:lpstr>
      <vt:lpstr>Support materials – résumés or bios (1/2)</vt:lpstr>
      <vt:lpstr>Support materials – résumés or bios (2/2)</vt:lpstr>
      <vt:lpstr>Letters of Recommendation</vt:lpstr>
      <vt:lpstr>Review</vt:lpstr>
      <vt:lpstr>Application checklist (1/2)</vt:lpstr>
      <vt:lpstr>Application checklist (2/2)</vt:lpstr>
      <vt:lpstr>If you receive a grant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McCallum, Brenna</dc:creator>
  <cp:revision>1</cp:revision>
  <dcterms:created xsi:type="dcterms:W3CDTF">2020-09-16T18:37:35Z</dcterms:created>
  <dcterms:modified xsi:type="dcterms:W3CDTF">2025-02-21T23:39:05Z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0x010100C81A7BE11EB38E4299DD6EA58AED5D3F</vt:lpwstr>
  </property>
  <property fmtid="{D5CDD505-2E9C-101B-9397-08002B2CF9AE}" pid="3" name="MediaServiceImageTags">
    <vt:lpwstr/>
  </property>
</Properties>
</file>