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66"/>
  </p:notesMasterIdLst>
  <p:sldIdLst>
    <p:sldId id="256" r:id="rId5"/>
    <p:sldId id="259" r:id="rId6"/>
    <p:sldId id="337" r:id="rId7"/>
    <p:sldId id="373" r:id="rId8"/>
    <p:sldId id="261" r:id="rId9"/>
    <p:sldId id="303" r:id="rId10"/>
    <p:sldId id="304" r:id="rId11"/>
    <p:sldId id="305" r:id="rId12"/>
    <p:sldId id="306" r:id="rId13"/>
    <p:sldId id="301" r:id="rId14"/>
    <p:sldId id="308" r:id="rId15"/>
    <p:sldId id="309" r:id="rId16"/>
    <p:sldId id="369" r:id="rId17"/>
    <p:sldId id="374" r:id="rId18"/>
    <p:sldId id="375" r:id="rId19"/>
    <p:sldId id="376" r:id="rId20"/>
    <p:sldId id="377" r:id="rId21"/>
    <p:sldId id="378" r:id="rId22"/>
    <p:sldId id="379" r:id="rId23"/>
    <p:sldId id="278" r:id="rId24"/>
    <p:sldId id="279" r:id="rId25"/>
    <p:sldId id="332" r:id="rId26"/>
    <p:sldId id="314" r:id="rId27"/>
    <p:sldId id="333" r:id="rId28"/>
    <p:sldId id="370" r:id="rId29"/>
    <p:sldId id="334" r:id="rId30"/>
    <p:sldId id="317" r:id="rId31"/>
    <p:sldId id="380" r:id="rId32"/>
    <p:sldId id="371" r:id="rId33"/>
    <p:sldId id="372" r:id="rId34"/>
    <p:sldId id="338" r:id="rId35"/>
    <p:sldId id="339" r:id="rId36"/>
    <p:sldId id="381" r:id="rId37"/>
    <p:sldId id="331" r:id="rId38"/>
    <p:sldId id="343" r:id="rId39"/>
    <p:sldId id="344" r:id="rId40"/>
    <p:sldId id="345" r:id="rId41"/>
    <p:sldId id="346" r:id="rId42"/>
    <p:sldId id="382" r:id="rId43"/>
    <p:sldId id="348" r:id="rId44"/>
    <p:sldId id="349" r:id="rId45"/>
    <p:sldId id="350" r:id="rId46"/>
    <p:sldId id="351" r:id="rId47"/>
    <p:sldId id="352" r:id="rId48"/>
    <p:sldId id="353" r:id="rId49"/>
    <p:sldId id="354" r:id="rId50"/>
    <p:sldId id="355" r:id="rId51"/>
    <p:sldId id="356" r:id="rId52"/>
    <p:sldId id="383" r:id="rId53"/>
    <p:sldId id="358" r:id="rId54"/>
    <p:sldId id="359" r:id="rId55"/>
    <p:sldId id="360" r:id="rId56"/>
    <p:sldId id="361" r:id="rId57"/>
    <p:sldId id="384" r:id="rId58"/>
    <p:sldId id="363" r:id="rId59"/>
    <p:sldId id="385" r:id="rId60"/>
    <p:sldId id="386" r:id="rId61"/>
    <p:sldId id="387" r:id="rId62"/>
    <p:sldId id="388" r:id="rId63"/>
    <p:sldId id="368" r:id="rId64"/>
    <p:sldId id="25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070"/>
    <a:srgbClr val="2C2832"/>
    <a:srgbClr val="F8F8F8"/>
    <a:srgbClr val="150E3D"/>
    <a:srgbClr val="F7FF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260"/>
    <p:restoredTop sz="92066"/>
  </p:normalViewPr>
  <p:slideViewPr>
    <p:cSldViewPr snapToGrid="0">
      <p:cViewPr varScale="1">
        <p:scale>
          <a:sx n="98" d="100"/>
          <a:sy n="98" d="100"/>
        </p:scale>
        <p:origin x="192" y="84"/>
      </p:cViewPr>
      <p:guideLst>
        <p:guide orient="horz" pos="2160"/>
        <p:guide pos="3840"/>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36608-9BDF-422F-A1D6-FB317A790453}"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73CC2-030D-48D5-83EE-314E8F75CAB8}" type="slidenum">
              <a:rPr lang="en-US" smtClean="0"/>
              <a:t>‹#›</a:t>
            </a:fld>
            <a:endParaRPr lang="en-US"/>
          </a:p>
        </p:txBody>
      </p:sp>
    </p:spTree>
    <p:extLst>
      <p:ext uri="{BB962C8B-B14F-4D97-AF65-F5344CB8AC3E}">
        <p14:creationId xmlns:p14="http://schemas.microsoft.com/office/powerpoint/2010/main" val="77056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73CC2-030D-48D5-83EE-314E8F75CAB8}" type="slidenum">
              <a:rPr lang="en-US" smtClean="0"/>
              <a:t>25</a:t>
            </a:fld>
            <a:endParaRPr lang="en-US"/>
          </a:p>
        </p:txBody>
      </p:sp>
    </p:spTree>
    <p:extLst>
      <p:ext uri="{BB962C8B-B14F-4D97-AF65-F5344CB8AC3E}">
        <p14:creationId xmlns:p14="http://schemas.microsoft.com/office/powerpoint/2010/main" val="311082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73CC2-030D-48D5-83EE-314E8F75CAB8}" type="slidenum">
              <a:rPr lang="en-US" smtClean="0"/>
              <a:t>48</a:t>
            </a:fld>
            <a:endParaRPr lang="en-US"/>
          </a:p>
        </p:txBody>
      </p:sp>
    </p:spTree>
    <p:extLst>
      <p:ext uri="{BB962C8B-B14F-4D97-AF65-F5344CB8AC3E}">
        <p14:creationId xmlns:p14="http://schemas.microsoft.com/office/powerpoint/2010/main" val="295252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73CC2-030D-48D5-83EE-314E8F75CAB8}" type="slidenum">
              <a:rPr lang="en-US" smtClean="0"/>
              <a:t>50</a:t>
            </a:fld>
            <a:endParaRPr lang="en-US"/>
          </a:p>
        </p:txBody>
      </p:sp>
    </p:spTree>
    <p:extLst>
      <p:ext uri="{BB962C8B-B14F-4D97-AF65-F5344CB8AC3E}">
        <p14:creationId xmlns:p14="http://schemas.microsoft.com/office/powerpoint/2010/main" val="144115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73CC2-030D-48D5-83EE-314E8F75CAB8}" type="slidenum">
              <a:rPr lang="en-US" smtClean="0"/>
              <a:t>60</a:t>
            </a:fld>
            <a:endParaRPr lang="en-US"/>
          </a:p>
        </p:txBody>
      </p:sp>
    </p:spTree>
    <p:extLst>
      <p:ext uri="{BB962C8B-B14F-4D97-AF65-F5344CB8AC3E}">
        <p14:creationId xmlns:p14="http://schemas.microsoft.com/office/powerpoint/2010/main" val="2214328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ncdcr.gov/"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www.ncdcr.gov/"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C9713F-F8FC-1CB8-3B5B-87B6E9605BD4}"/>
              </a:ext>
            </a:extLst>
          </p:cNvPr>
          <p:cNvSpPr/>
          <p:nvPr userDrawn="1"/>
        </p:nvSpPr>
        <p:spPr>
          <a:xfrm>
            <a:off x="4814888" y="-20171"/>
            <a:ext cx="7377111" cy="6878172"/>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5D3CD-483D-4FE0-F5AA-BA70DA4B1173}"/>
              </a:ext>
            </a:extLst>
          </p:cNvPr>
          <p:cNvSpPr>
            <a:spLocks noGrp="1"/>
          </p:cNvSpPr>
          <p:nvPr>
            <p:ph type="ctrTitle" hasCustomPrompt="1"/>
          </p:nvPr>
        </p:nvSpPr>
        <p:spPr>
          <a:xfrm>
            <a:off x="838200" y="685800"/>
            <a:ext cx="3962400" cy="2916238"/>
          </a:xfrm>
        </p:spPr>
        <p:txBody>
          <a:bodyPr anchor="t">
            <a:noAutofit/>
          </a:bodyPr>
          <a:lstStyle>
            <a:lvl1pPr algn="l">
              <a:lnSpc>
                <a:spcPct val="90000"/>
              </a:lnSpc>
              <a:defRPr sz="4800" b="1" i="0">
                <a:latin typeface="Fira Sans SemiBold" panose="020B0503050000020004" pitchFamily="34" charset="0"/>
                <a:ea typeface="Fira Sans SemiBold" panose="020B05030500000200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3A95C9ED-B6C4-9293-BA6A-2B294FD31CF5}"/>
              </a:ext>
            </a:extLst>
          </p:cNvPr>
          <p:cNvSpPr>
            <a:spLocks noGrp="1"/>
          </p:cNvSpPr>
          <p:nvPr>
            <p:ph type="subTitle" idx="1" hasCustomPrompt="1"/>
          </p:nvPr>
        </p:nvSpPr>
        <p:spPr>
          <a:xfrm>
            <a:off x="838200" y="3637190"/>
            <a:ext cx="3962400" cy="1183581"/>
          </a:xfrm>
        </p:spPr>
        <p:txBody>
          <a:bodyPr/>
          <a:lstStyle>
            <a:lvl1pPr marL="0" indent="0" algn="l">
              <a:lnSpc>
                <a:spcPct val="80000"/>
              </a:lnSpc>
              <a:buNone/>
              <a:defRPr sz="2400">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Rectangle 6">
            <a:extLst>
              <a:ext uri="{FF2B5EF4-FFF2-40B4-BE49-F238E27FC236}">
                <a16:creationId xmlns:a16="http://schemas.microsoft.com/office/drawing/2014/main" id="{D63B2121-24B6-D576-B492-8A7746A7711A}"/>
              </a:ext>
            </a:extLst>
          </p:cNvPr>
          <p:cNvSpPr/>
          <p:nvPr userDrawn="1"/>
        </p:nvSpPr>
        <p:spPr>
          <a:xfrm>
            <a:off x="0" y="4811615"/>
            <a:ext cx="4849045" cy="2046385"/>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DF6082-3B07-2220-BD27-42D78CAB66AE}"/>
              </a:ext>
            </a:extLst>
          </p:cNvPr>
          <p:cNvSpPr/>
          <p:nvPr userDrawn="1"/>
        </p:nvSpPr>
        <p:spPr>
          <a:xfrm>
            <a:off x="4815191" y="4814514"/>
            <a:ext cx="2873126" cy="204348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96758F-DDFA-1A99-B4E8-60571970C33D}"/>
              </a:ext>
            </a:extLst>
          </p:cNvPr>
          <p:cNvSpPr/>
          <p:nvPr userDrawn="1"/>
        </p:nvSpPr>
        <p:spPr>
          <a:xfrm>
            <a:off x="9115037" y="4802928"/>
            <a:ext cx="1133691" cy="205507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2443B8-1429-D2AF-0C4E-957118F7A886}"/>
              </a:ext>
            </a:extLst>
          </p:cNvPr>
          <p:cNvSpPr/>
          <p:nvPr userDrawn="1"/>
        </p:nvSpPr>
        <p:spPr>
          <a:xfrm>
            <a:off x="10248728" y="2778033"/>
            <a:ext cx="1943272" cy="202256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33527F-4AAD-C3E5-56A1-9363E3260626}"/>
              </a:ext>
            </a:extLst>
          </p:cNvPr>
          <p:cNvSpPr/>
          <p:nvPr userDrawn="1"/>
        </p:nvSpPr>
        <p:spPr>
          <a:xfrm>
            <a:off x="7682753" y="2764575"/>
            <a:ext cx="1434353" cy="2043265"/>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CDE0DF-9AD8-23C2-BC91-957D196644B9}"/>
              </a:ext>
            </a:extLst>
          </p:cNvPr>
          <p:cNvSpPr/>
          <p:nvPr userDrawn="1"/>
        </p:nvSpPr>
        <p:spPr>
          <a:xfrm>
            <a:off x="4815479" y="-20170"/>
            <a:ext cx="5431179" cy="279362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9" descr="North Carolina Arts Council logo">
            <a:extLst>
              <a:ext uri="{FF2B5EF4-FFF2-40B4-BE49-F238E27FC236}">
                <a16:creationId xmlns:a16="http://schemas.microsoft.com/office/drawing/2014/main" id="{F658600D-4BCC-95B8-50F4-17B78965EF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62" r="432"/>
          <a:stretch/>
        </p:blipFill>
        <p:spPr>
          <a:xfrm>
            <a:off x="822959" y="5029201"/>
            <a:ext cx="2557451" cy="1619794"/>
          </a:xfrm>
          <a:prstGeom prst="rect">
            <a:avLst/>
          </a:prstGeom>
        </p:spPr>
      </p:pic>
    </p:spTree>
    <p:extLst>
      <p:ext uri="{BB962C8B-B14F-4D97-AF65-F5344CB8AC3E}">
        <p14:creationId xmlns:p14="http://schemas.microsoft.com/office/powerpoint/2010/main" val="3159928994"/>
      </p:ext>
    </p:extLst>
  </p:cSld>
  <p:clrMapOvr>
    <a:masterClrMapping/>
  </p:clrMapOvr>
  <p:extLst>
    <p:ext uri="{DCECCB84-F9BA-43D5-87BE-67443E8EF086}">
      <p15:sldGuideLst xmlns:p15="http://schemas.microsoft.com/office/powerpoint/2012/main">
        <p15:guide id="1" orient="horz" pos="432">
          <p15:clr>
            <a:srgbClr val="FBAE40"/>
          </p15:clr>
        </p15:guide>
        <p15:guide id="2"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8FC2B-5763-A643-D4DF-169166EE9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71551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D459-F268-03D0-BB08-0ED34793C315}"/>
              </a:ext>
            </a:extLst>
          </p:cNvPr>
          <p:cNvSpPr>
            <a:spLocks noGrp="1"/>
          </p:cNvSpPr>
          <p:nvPr>
            <p:ph type="title"/>
          </p:nvPr>
        </p:nvSpPr>
        <p:spPr>
          <a:xfrm>
            <a:off x="839788" y="365125"/>
            <a:ext cx="10515600" cy="1325563"/>
          </a:xfr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92854DF3-5603-E3DD-5F10-2F2B54836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57E0F-4D58-0A72-1E10-7A9AFA847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985410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1"/>
            <a:ext cx="12238892" cy="46109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F3F4F4"/>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509137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194968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B79B-F4D0-85D8-8B23-2A914AAA4E9A}"/>
              </a:ext>
            </a:extLst>
          </p:cNvPr>
          <p:cNvSpPr>
            <a:spLocks noGrp="1"/>
          </p:cNvSpPr>
          <p:nvPr>
            <p:ph type="title"/>
          </p:nvPr>
        </p:nvSpPr>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23D85C84-CB0B-9432-BFAA-C2A503A978EE}"/>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4" name="Footer Placeholder 3">
            <a:extLst>
              <a:ext uri="{FF2B5EF4-FFF2-40B4-BE49-F238E27FC236}">
                <a16:creationId xmlns:a16="http://schemas.microsoft.com/office/drawing/2014/main" id="{2347D865-3946-E53A-CE5B-117EAC4D0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EDE2C-0C4D-20A1-7B18-855FB68C38F2}"/>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973492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7156A-6EF5-948C-9F06-61804B386DC0}"/>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3" name="Footer Placeholder 2">
            <a:extLst>
              <a:ext uri="{FF2B5EF4-FFF2-40B4-BE49-F238E27FC236}">
                <a16:creationId xmlns:a16="http://schemas.microsoft.com/office/drawing/2014/main" id="{AC1FB164-8B22-CB4F-967E-A0C6C6E7DB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1324E4-3FAF-7BD5-8944-8E197D535373}"/>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4023108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EBCD-475C-B932-90A0-DCB0E472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55F6B-D8EC-E03D-CD45-1E8F50307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BE67E-9B39-1570-BD16-6ABB49B5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10EF4-6ED9-A94F-9239-B650C58F9D4C}"/>
              </a:ext>
            </a:extLst>
          </p:cNvPr>
          <p:cNvSpPr>
            <a:spLocks noGrp="1"/>
          </p:cNvSpPr>
          <p:nvPr>
            <p:ph type="dt" sz="half" idx="10"/>
          </p:nvPr>
        </p:nvSpPr>
        <p:spPr/>
        <p:txBody>
          <a:bodyPr/>
          <a:lstStyle/>
          <a:p>
            <a:fld id="{AA92E859-F596-3849-A458-D069CC798010}" type="datetimeFigureOut">
              <a:rPr lang="en-US" smtClean="0"/>
              <a:t>3/26/2025</a:t>
            </a:fld>
            <a:endParaRPr lang="en-US"/>
          </a:p>
        </p:txBody>
      </p:sp>
      <p:sp>
        <p:nvSpPr>
          <p:cNvPr id="6" name="Footer Placeholder 5">
            <a:extLst>
              <a:ext uri="{FF2B5EF4-FFF2-40B4-BE49-F238E27FC236}">
                <a16:creationId xmlns:a16="http://schemas.microsoft.com/office/drawing/2014/main" id="{B99D44D8-57ED-1641-7C15-954EBF88A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C36EB-B300-8144-8BFB-A36759A58C97}"/>
              </a:ext>
            </a:extLst>
          </p:cNvPr>
          <p:cNvSpPr>
            <a:spLocks noGrp="1"/>
          </p:cNvSpPr>
          <p:nvPr>
            <p:ph type="sldNum" sz="quarter" idx="12"/>
          </p:nvPr>
        </p:nvSpPr>
        <p:spPr/>
        <p:txBody>
          <a:bodyPr/>
          <a:lstStyle/>
          <a:p>
            <a:fld id="{5B19ABE1-7F7F-A34A-A268-64F9512036F8}" type="slidenum">
              <a:rPr lang="en-US" smtClean="0"/>
              <a:t>‹#›</a:t>
            </a:fld>
            <a:endParaRPr lang="en-US"/>
          </a:p>
        </p:txBody>
      </p:sp>
    </p:spTree>
    <p:extLst>
      <p:ext uri="{BB962C8B-B14F-4D97-AF65-F5344CB8AC3E}">
        <p14:creationId xmlns:p14="http://schemas.microsoft.com/office/powerpoint/2010/main" val="2109515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9AC9-5FD0-4B6E-8D27-26CBCD28D6A4}"/>
              </a:ext>
            </a:extLst>
          </p:cNvPr>
          <p:cNvSpPr>
            <a:spLocks noGrp="1"/>
          </p:cNvSpPr>
          <p:nvPr>
            <p:ph type="ctrTitle" hasCustomPrompt="1"/>
          </p:nvPr>
        </p:nvSpPr>
        <p:spPr>
          <a:xfrm>
            <a:off x="1524000" y="755091"/>
            <a:ext cx="9144000" cy="2387600"/>
          </a:xfrm>
        </p:spPr>
        <p:txBody>
          <a:bodyPr anchor="b"/>
          <a:lstStyle>
            <a:lvl1pPr algn="l">
              <a:defRPr sz="6000"/>
            </a:lvl1pPr>
          </a:lstStyle>
          <a:p>
            <a:r>
              <a:rPr lang="en-US"/>
              <a:t>End Slide: Repeat the title of your presentation</a:t>
            </a:r>
          </a:p>
        </p:txBody>
      </p:sp>
      <p:pic>
        <p:nvPicPr>
          <p:cNvPr id="1026" name="Picture 2" descr="NC Department of Natural and Cultural Resources">
            <a:hlinkClick r:id="rId2"/>
            <a:extLst>
              <a:ext uri="{FF2B5EF4-FFF2-40B4-BE49-F238E27FC236}">
                <a16:creationId xmlns:a16="http://schemas.microsoft.com/office/drawing/2014/main" id="{4A5312E1-8A43-458C-B06F-4356DD41905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7406" y="4828833"/>
            <a:ext cx="3418094" cy="7576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13E11F1D-9632-6A45-B168-723073A43B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1298" y="3617258"/>
            <a:ext cx="4739672" cy="987432"/>
          </a:xfrm>
          <a:prstGeom prst="rect">
            <a:avLst/>
          </a:prstGeom>
        </p:spPr>
      </p:pic>
      <p:pic>
        <p:nvPicPr>
          <p:cNvPr id="7" name="Picture 6" descr="A close up of a sign&#10;&#10;Description automatically generated">
            <a:extLst>
              <a:ext uri="{FF2B5EF4-FFF2-40B4-BE49-F238E27FC236}">
                <a16:creationId xmlns:a16="http://schemas.microsoft.com/office/drawing/2014/main" id="{9223D313-D56D-214A-991E-25CFE72967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810" y="3757454"/>
            <a:ext cx="501692" cy="501692"/>
          </a:xfrm>
          <a:prstGeom prst="rect">
            <a:avLst/>
          </a:prstGeom>
        </p:spPr>
      </p:pic>
      <p:pic>
        <p:nvPicPr>
          <p:cNvPr id="14" name="Picture 13" descr="A close up of a logo&#10;&#10;Description automatically generated">
            <a:extLst>
              <a:ext uri="{FF2B5EF4-FFF2-40B4-BE49-F238E27FC236}">
                <a16:creationId xmlns:a16="http://schemas.microsoft.com/office/drawing/2014/main" id="{57DDD550-87BD-894E-BF1A-281B6A4A9C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1817" y="4225851"/>
            <a:ext cx="757678" cy="757678"/>
          </a:xfrm>
          <a:prstGeom prst="rect">
            <a:avLst/>
          </a:prstGeom>
        </p:spPr>
      </p:pic>
      <p:pic>
        <p:nvPicPr>
          <p:cNvPr id="16" name="Picture 15" descr="A close up of a sign&#10;&#10;Description automatically generated">
            <a:extLst>
              <a:ext uri="{FF2B5EF4-FFF2-40B4-BE49-F238E27FC236}">
                <a16:creationId xmlns:a16="http://schemas.microsoft.com/office/drawing/2014/main" id="{6F6FFCD0-E290-384B-B139-BAF3EB20E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58945" y="4995103"/>
            <a:ext cx="603422" cy="425138"/>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D9BEDB0C-6133-9D41-B79C-7324BE480C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81817" y="5431815"/>
            <a:ext cx="757678" cy="757678"/>
          </a:xfrm>
          <a:prstGeom prst="rect">
            <a:avLst/>
          </a:prstGeom>
        </p:spPr>
      </p:pic>
      <p:sp>
        <p:nvSpPr>
          <p:cNvPr id="19" name="TextBox 18">
            <a:extLst>
              <a:ext uri="{FF2B5EF4-FFF2-40B4-BE49-F238E27FC236}">
                <a16:creationId xmlns:a16="http://schemas.microsoft.com/office/drawing/2014/main" id="{2CC1E4CF-3448-4144-AE19-CD1835C56E8F}"/>
              </a:ext>
            </a:extLst>
          </p:cNvPr>
          <p:cNvSpPr txBox="1"/>
          <p:nvPr userDrawn="1"/>
        </p:nvSpPr>
        <p:spPr>
          <a:xfrm>
            <a:off x="8248388" y="3821047"/>
            <a:ext cx="2104373" cy="369332"/>
          </a:xfrm>
          <a:prstGeom prst="rect">
            <a:avLst/>
          </a:prstGeom>
          <a:noFill/>
        </p:spPr>
        <p:txBody>
          <a:bodyPr wrap="square" rtlCol="0">
            <a:spAutoFit/>
          </a:bodyPr>
          <a:lstStyle/>
          <a:p>
            <a:r>
              <a:rPr lang="en-US" b="1"/>
              <a:t>@</a:t>
            </a:r>
            <a:r>
              <a:rPr lang="en-US" b="1" err="1"/>
              <a:t>NCArts</a:t>
            </a:r>
            <a:endParaRPr lang="en-US" b="1"/>
          </a:p>
        </p:txBody>
      </p:sp>
      <p:sp>
        <p:nvSpPr>
          <p:cNvPr id="20" name="TextBox 19">
            <a:extLst>
              <a:ext uri="{FF2B5EF4-FFF2-40B4-BE49-F238E27FC236}">
                <a16:creationId xmlns:a16="http://schemas.microsoft.com/office/drawing/2014/main" id="{DF092480-7440-F14C-9F30-B05D581D6451}"/>
              </a:ext>
            </a:extLst>
          </p:cNvPr>
          <p:cNvSpPr txBox="1"/>
          <p:nvPr userDrawn="1"/>
        </p:nvSpPr>
        <p:spPr>
          <a:xfrm>
            <a:off x="8235862" y="4420024"/>
            <a:ext cx="1816274" cy="369332"/>
          </a:xfrm>
          <a:prstGeom prst="rect">
            <a:avLst/>
          </a:prstGeom>
          <a:noFill/>
        </p:spPr>
        <p:txBody>
          <a:bodyPr wrap="square" rtlCol="0">
            <a:spAutoFit/>
          </a:bodyPr>
          <a:lstStyle/>
          <a:p>
            <a:r>
              <a:rPr lang="en-US" b="1"/>
              <a:t>@</a:t>
            </a:r>
            <a:r>
              <a:rPr lang="en-US" b="1" err="1"/>
              <a:t>NCArtsCouncil</a:t>
            </a:r>
            <a:endParaRPr lang="en-US" b="1"/>
          </a:p>
        </p:txBody>
      </p:sp>
      <p:sp>
        <p:nvSpPr>
          <p:cNvPr id="21" name="TextBox 20">
            <a:extLst>
              <a:ext uri="{FF2B5EF4-FFF2-40B4-BE49-F238E27FC236}">
                <a16:creationId xmlns:a16="http://schemas.microsoft.com/office/drawing/2014/main" id="{B522F398-2DBC-6945-9D76-646C858F0874}"/>
              </a:ext>
            </a:extLst>
          </p:cNvPr>
          <p:cNvSpPr txBox="1"/>
          <p:nvPr userDrawn="1"/>
        </p:nvSpPr>
        <p:spPr>
          <a:xfrm>
            <a:off x="8235862" y="5023006"/>
            <a:ext cx="1654787" cy="369332"/>
          </a:xfrm>
          <a:prstGeom prst="rect">
            <a:avLst/>
          </a:prstGeom>
          <a:noFill/>
        </p:spPr>
        <p:txBody>
          <a:bodyPr wrap="square" rtlCol="0">
            <a:spAutoFit/>
          </a:bodyPr>
          <a:lstStyle/>
          <a:p>
            <a:r>
              <a:rPr lang="en-US" b="1"/>
              <a:t>@</a:t>
            </a:r>
            <a:r>
              <a:rPr lang="en-US" b="1" err="1"/>
              <a:t>NCArts</a:t>
            </a:r>
            <a:endParaRPr lang="en-US" b="1"/>
          </a:p>
        </p:txBody>
      </p:sp>
      <p:sp>
        <p:nvSpPr>
          <p:cNvPr id="22" name="TextBox 21">
            <a:extLst>
              <a:ext uri="{FF2B5EF4-FFF2-40B4-BE49-F238E27FC236}">
                <a16:creationId xmlns:a16="http://schemas.microsoft.com/office/drawing/2014/main" id="{FF6A967B-96DE-BF4E-BA71-F0E92D00E197}"/>
              </a:ext>
            </a:extLst>
          </p:cNvPr>
          <p:cNvSpPr txBox="1"/>
          <p:nvPr userDrawn="1"/>
        </p:nvSpPr>
        <p:spPr>
          <a:xfrm>
            <a:off x="8248388" y="5625988"/>
            <a:ext cx="2091847" cy="369332"/>
          </a:xfrm>
          <a:prstGeom prst="rect">
            <a:avLst/>
          </a:prstGeom>
          <a:noFill/>
        </p:spPr>
        <p:txBody>
          <a:bodyPr wrap="square" rtlCol="0">
            <a:spAutoFit/>
          </a:bodyPr>
          <a:lstStyle/>
          <a:p>
            <a:r>
              <a:rPr lang="en-US" b="1"/>
              <a:t>@</a:t>
            </a:r>
            <a:r>
              <a:rPr lang="en-US" b="1" err="1"/>
              <a:t>NCArtsCouncil</a:t>
            </a:r>
            <a:endParaRPr lang="en-US" b="1"/>
          </a:p>
        </p:txBody>
      </p:sp>
    </p:spTree>
    <p:extLst>
      <p:ext uri="{BB962C8B-B14F-4D97-AF65-F5344CB8AC3E}">
        <p14:creationId xmlns:p14="http://schemas.microsoft.com/office/powerpoint/2010/main" val="4036423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9AC9-5FD0-4B6E-8D27-26CBCD28D6A4}"/>
              </a:ext>
            </a:extLst>
          </p:cNvPr>
          <p:cNvSpPr>
            <a:spLocks noGrp="1"/>
          </p:cNvSpPr>
          <p:nvPr>
            <p:ph type="ctrTitle" hasCustomPrompt="1"/>
          </p:nvPr>
        </p:nvSpPr>
        <p:spPr>
          <a:xfrm>
            <a:off x="1708878" y="1790700"/>
            <a:ext cx="8959122" cy="2387600"/>
          </a:xfrm>
        </p:spPr>
        <p:txBody>
          <a:bodyPr anchor="b"/>
          <a:lstStyle>
            <a:lvl1pPr algn="l">
              <a:defRPr sz="6000"/>
            </a:lvl1pPr>
          </a:lstStyle>
          <a:p>
            <a:r>
              <a:rPr lang="en-US"/>
              <a:t>Title of new section</a:t>
            </a:r>
          </a:p>
        </p:txBody>
      </p:sp>
      <p:sp>
        <p:nvSpPr>
          <p:cNvPr id="3" name="Subtitle 2">
            <a:extLst>
              <a:ext uri="{FF2B5EF4-FFF2-40B4-BE49-F238E27FC236}">
                <a16:creationId xmlns:a16="http://schemas.microsoft.com/office/drawing/2014/main" id="{629B02FD-BE72-4C2E-BDB4-34F8D0FC2CAC}"/>
              </a:ext>
            </a:extLst>
          </p:cNvPr>
          <p:cNvSpPr>
            <a:spLocks noGrp="1"/>
          </p:cNvSpPr>
          <p:nvPr>
            <p:ph type="subTitle" idx="1" hasCustomPrompt="1"/>
          </p:nvPr>
        </p:nvSpPr>
        <p:spPr>
          <a:xfrm>
            <a:off x="1708878" y="4305049"/>
            <a:ext cx="8959122" cy="91564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as necessary or delete this box.</a:t>
            </a:r>
          </a:p>
        </p:txBody>
      </p:sp>
    </p:spTree>
    <p:extLst>
      <p:ext uri="{BB962C8B-B14F-4D97-AF65-F5344CB8AC3E}">
        <p14:creationId xmlns:p14="http://schemas.microsoft.com/office/powerpoint/2010/main" val="2443500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yle Guide &amp; Best Pract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504F-A288-844C-B9CB-7A3BDC5732BD}"/>
              </a:ext>
            </a:extLst>
          </p:cNvPr>
          <p:cNvSpPr>
            <a:spLocks noGrp="1"/>
          </p:cNvSpPr>
          <p:nvPr>
            <p:ph type="title" hasCustomPrompt="1"/>
          </p:nvPr>
        </p:nvSpPr>
        <p:spPr>
          <a:xfrm>
            <a:off x="1049866" y="304801"/>
            <a:ext cx="9846734" cy="1448844"/>
          </a:xfrm>
        </p:spPr>
        <p:txBody>
          <a:bodyPr/>
          <a:lstStyle>
            <a:lvl1pPr>
              <a:defRPr lang="en-US" sz="4400" b="0" i="0" smtClean="0">
                <a:effectLst/>
              </a:defRPr>
            </a:lvl1pPr>
          </a:lstStyle>
          <a:p>
            <a:r>
              <a:rPr lang="en-US"/>
              <a:t>STYLE GUIDE + BEST PRACTICES</a:t>
            </a:r>
            <a:br>
              <a:rPr lang="en-US"/>
            </a:br>
            <a:endParaRPr lang="en-US"/>
          </a:p>
        </p:txBody>
      </p:sp>
      <p:sp>
        <p:nvSpPr>
          <p:cNvPr id="3" name="TextBox 2">
            <a:extLst>
              <a:ext uri="{FF2B5EF4-FFF2-40B4-BE49-F238E27FC236}">
                <a16:creationId xmlns:a16="http://schemas.microsoft.com/office/drawing/2014/main" id="{D8ACEEDE-4139-4041-B13E-BFFE4A16DD6E}"/>
              </a:ext>
            </a:extLst>
          </p:cNvPr>
          <p:cNvSpPr txBox="1"/>
          <p:nvPr userDrawn="1"/>
        </p:nvSpPr>
        <p:spPr>
          <a:xfrm>
            <a:off x="1049865" y="2066795"/>
            <a:ext cx="8632753" cy="2308324"/>
          </a:xfrm>
          <a:prstGeom prst="rect">
            <a:avLst/>
          </a:prstGeom>
          <a:noFill/>
        </p:spPr>
        <p:txBody>
          <a:bodyPr wrap="square" rtlCol="0">
            <a:spAutoFit/>
          </a:bodyPr>
          <a:lstStyle/>
          <a:p>
            <a:r>
              <a:rPr lang="en-US" sz="2400">
                <a:latin typeface="+mn-lt"/>
              </a:rPr>
              <a:t>Shared drive location: </a:t>
            </a:r>
          </a:p>
          <a:p>
            <a:r>
              <a:rPr lang="en-US" sz="2400" b="0" i="0">
                <a:solidFill>
                  <a:srgbClr val="000000"/>
                </a:solidFill>
                <a:effectLst/>
                <a:latin typeface="+mn-lt"/>
              </a:rPr>
              <a:t>S:\</a:t>
            </a:r>
            <a:r>
              <a:rPr lang="en-US" sz="2400" b="0" i="0" err="1">
                <a:solidFill>
                  <a:srgbClr val="000000"/>
                </a:solidFill>
                <a:effectLst/>
                <a:latin typeface="+mn-lt"/>
              </a:rPr>
              <a:t>NcacStaff</a:t>
            </a:r>
            <a:r>
              <a:rPr lang="en-US" sz="2400" b="0" i="0">
                <a:solidFill>
                  <a:srgbClr val="000000"/>
                </a:solidFill>
                <a:effectLst/>
                <a:latin typeface="+mn-lt"/>
              </a:rPr>
              <a:t>\MARKETING TEAM\2020 Branding </a:t>
            </a:r>
            <a:r>
              <a:rPr lang="en-US" sz="2400" b="0" i="0" err="1">
                <a:solidFill>
                  <a:srgbClr val="000000"/>
                </a:solidFill>
                <a:effectLst/>
                <a:latin typeface="+mn-lt"/>
              </a:rPr>
              <a:t>Materials_Guidelines</a:t>
            </a:r>
            <a:endParaRPr lang="en-US" sz="2400" b="0" i="0">
              <a:solidFill>
                <a:srgbClr val="000000"/>
              </a:solidFill>
              <a:effectLst/>
              <a:latin typeface="+mn-lt"/>
            </a:endParaRPr>
          </a:p>
          <a:p>
            <a:endParaRPr lang="en-US" sz="2400" b="0" i="0">
              <a:solidFill>
                <a:srgbClr val="000000"/>
              </a:solidFill>
              <a:effectLst/>
              <a:latin typeface="+mn-lt"/>
            </a:endParaRPr>
          </a:p>
          <a:p>
            <a:r>
              <a:rPr lang="en-US" sz="2400" b="0" i="0">
                <a:solidFill>
                  <a:srgbClr val="000000"/>
                </a:solidFill>
                <a:effectLst/>
                <a:latin typeface="+mn-lt"/>
              </a:rPr>
              <a:t>Teams location: </a:t>
            </a:r>
          </a:p>
          <a:p>
            <a:r>
              <a:rPr lang="en-US" sz="2400" b="0" i="0">
                <a:solidFill>
                  <a:srgbClr val="000000"/>
                </a:solidFill>
                <a:effectLst/>
                <a:latin typeface="+mn-lt"/>
              </a:rPr>
              <a:t>Teams &gt; Marketing &gt; Files &gt; Templates</a:t>
            </a:r>
            <a:endParaRPr lang="en-US" sz="2400">
              <a:latin typeface="+mn-lt"/>
            </a:endParaRPr>
          </a:p>
        </p:txBody>
      </p:sp>
    </p:spTree>
    <p:extLst>
      <p:ext uri="{BB962C8B-B14F-4D97-AF65-F5344CB8AC3E}">
        <p14:creationId xmlns:p14="http://schemas.microsoft.com/office/powerpoint/2010/main" val="303104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04EA40-5952-42AD-F240-F28BEE714389}"/>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5" name="Footer Placeholder 4">
            <a:extLst>
              <a:ext uri="{FF2B5EF4-FFF2-40B4-BE49-F238E27FC236}">
                <a16:creationId xmlns:a16="http://schemas.microsoft.com/office/drawing/2014/main" id="{60F7F1E2-8070-7A5B-E5A0-E9F797A25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E002-03C7-5E6E-FE55-8D810F62CB5E}"/>
              </a:ext>
            </a:extLst>
          </p:cNvPr>
          <p:cNvSpPr>
            <a:spLocks noGrp="1"/>
          </p:cNvSpPr>
          <p:nvPr>
            <p:ph type="sldNum" sz="quarter" idx="12"/>
          </p:nvPr>
        </p:nvSpPr>
        <p:spPr>
          <a:xfrm>
            <a:off x="8610600" y="6356350"/>
            <a:ext cx="2150165" cy="365125"/>
          </a:xfrm>
        </p:spPr>
        <p:txBody>
          <a:bodyPr/>
          <a:lstStyle/>
          <a:p>
            <a:fld id="{FFE564D9-E137-614A-B143-7E1EFF5C44BE}" type="slidenum">
              <a:rPr lang="en-US" smtClean="0"/>
              <a:t>‹#›</a:t>
            </a:fld>
            <a:endParaRPr lang="en-US"/>
          </a:p>
        </p:txBody>
      </p:sp>
      <p:sp>
        <p:nvSpPr>
          <p:cNvPr id="13" name="Title 1">
            <a:extLst>
              <a:ext uri="{FF2B5EF4-FFF2-40B4-BE49-F238E27FC236}">
                <a16:creationId xmlns:a16="http://schemas.microsoft.com/office/drawing/2014/main" id="{426A101B-4E81-B133-3690-1AD11D235BAB}"/>
              </a:ext>
            </a:extLst>
          </p:cNvPr>
          <p:cNvSpPr>
            <a:spLocks noGrp="1"/>
          </p:cNvSpPr>
          <p:nvPr>
            <p:ph type="title"/>
          </p:nvPr>
        </p:nvSpPr>
        <p:spPr>
          <a:xfrm>
            <a:off x="838199" y="909638"/>
            <a:ext cx="9935096" cy="1325563"/>
          </a:xfrm>
        </p:spPr>
        <p:txBody>
          <a:bodyPr anchor="b"/>
          <a:lstStyle>
            <a:lvl1pPr>
              <a:lnSpc>
                <a:spcPct val="80000"/>
              </a:lnSpc>
              <a:defRPr/>
            </a:lvl1pPr>
          </a:lstStyle>
          <a:p>
            <a:r>
              <a:rPr lang="en-US"/>
              <a:t>Click to edit Master title style</a:t>
            </a:r>
          </a:p>
        </p:txBody>
      </p:sp>
      <p:sp>
        <p:nvSpPr>
          <p:cNvPr id="14" name="Content Placeholder 2">
            <a:extLst>
              <a:ext uri="{FF2B5EF4-FFF2-40B4-BE49-F238E27FC236}">
                <a16:creationId xmlns:a16="http://schemas.microsoft.com/office/drawing/2014/main" id="{C5CFAEB2-1670-A115-1514-C9ABAAD3E255}"/>
              </a:ext>
            </a:extLst>
          </p:cNvPr>
          <p:cNvSpPr>
            <a:spLocks noGrp="1"/>
          </p:cNvSpPr>
          <p:nvPr>
            <p:ph sz="half" idx="1"/>
          </p:nvPr>
        </p:nvSpPr>
        <p:spPr>
          <a:xfrm>
            <a:off x="838199" y="2519681"/>
            <a:ext cx="9935096"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172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F96C50-2640-EE5D-6D4C-F95D7AB2670B}"/>
              </a:ext>
            </a:extLst>
          </p:cNvPr>
          <p:cNvSpPr>
            <a:spLocks noGrp="1"/>
          </p:cNvSpPr>
          <p:nvPr>
            <p:ph type="title" hasCustomPrompt="1"/>
          </p:nvPr>
        </p:nvSpPr>
        <p:spPr>
          <a:xfrm>
            <a:off x="1656522" y="1709738"/>
            <a:ext cx="9690928" cy="2852737"/>
          </a:xfrm>
        </p:spPr>
        <p:txBody>
          <a:bodyPr anchor="b"/>
          <a:lstStyle>
            <a:lvl1pPr>
              <a:defRPr sz="6000"/>
            </a:lvl1pPr>
          </a:lstStyle>
          <a:p>
            <a:r>
              <a:rPr lang="en-US"/>
              <a:t>Title slide without Arts Council logo</a:t>
            </a:r>
          </a:p>
        </p:txBody>
      </p:sp>
      <p:sp>
        <p:nvSpPr>
          <p:cNvPr id="7" name="Text Placeholder 2">
            <a:extLst>
              <a:ext uri="{FF2B5EF4-FFF2-40B4-BE49-F238E27FC236}">
                <a16:creationId xmlns:a16="http://schemas.microsoft.com/office/drawing/2014/main" id="{5D082A33-DBAE-8C76-F5E5-3D32EEB8B45E}"/>
              </a:ext>
            </a:extLst>
          </p:cNvPr>
          <p:cNvSpPr>
            <a:spLocks noGrp="1"/>
          </p:cNvSpPr>
          <p:nvPr>
            <p:ph type="body" idx="1" hasCustomPrompt="1"/>
          </p:nvPr>
        </p:nvSpPr>
        <p:spPr>
          <a:xfrm>
            <a:off x="1656520" y="4589463"/>
            <a:ext cx="969092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Sub-title as necessary or delete this box.</a:t>
            </a:r>
          </a:p>
        </p:txBody>
      </p:sp>
    </p:spTree>
    <p:extLst>
      <p:ext uri="{BB962C8B-B14F-4D97-AF65-F5344CB8AC3E}">
        <p14:creationId xmlns:p14="http://schemas.microsoft.com/office/powerpoint/2010/main" val="276975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5090-AF92-4372-B218-4E2DF7AE60A1}"/>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9E815649-0ED3-4D37-86A1-EFC6704BB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0692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007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with no design treat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733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nclusion">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223D313-D56D-214A-991E-25CFE72967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9810" y="3757454"/>
            <a:ext cx="501692" cy="501692"/>
          </a:xfrm>
          <a:prstGeom prst="rect">
            <a:avLst/>
          </a:prstGeom>
        </p:spPr>
      </p:pic>
      <p:pic>
        <p:nvPicPr>
          <p:cNvPr id="14" name="Picture 13" descr="A close up of a logo&#10;&#10;Description automatically generated">
            <a:extLst>
              <a:ext uri="{FF2B5EF4-FFF2-40B4-BE49-F238E27FC236}">
                <a16:creationId xmlns:a16="http://schemas.microsoft.com/office/drawing/2014/main" id="{57DDD550-87BD-894E-BF1A-281B6A4A9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1817" y="4225851"/>
            <a:ext cx="757678" cy="757678"/>
          </a:xfrm>
          <a:prstGeom prst="rect">
            <a:avLst/>
          </a:prstGeom>
        </p:spPr>
      </p:pic>
      <p:pic>
        <p:nvPicPr>
          <p:cNvPr id="16" name="Picture 15" descr="A close up of a sign&#10;&#10;Description automatically generated">
            <a:extLst>
              <a:ext uri="{FF2B5EF4-FFF2-40B4-BE49-F238E27FC236}">
                <a16:creationId xmlns:a16="http://schemas.microsoft.com/office/drawing/2014/main" id="{6F6FFCD0-E290-384B-B139-BAF3EB20E8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8945" y="4995103"/>
            <a:ext cx="603422" cy="425138"/>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D9BEDB0C-6133-9D41-B79C-7324BE480C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1817" y="5431815"/>
            <a:ext cx="757678" cy="757678"/>
          </a:xfrm>
          <a:prstGeom prst="rect">
            <a:avLst/>
          </a:prstGeom>
        </p:spPr>
      </p:pic>
      <p:sp>
        <p:nvSpPr>
          <p:cNvPr id="19" name="TextBox 18">
            <a:extLst>
              <a:ext uri="{FF2B5EF4-FFF2-40B4-BE49-F238E27FC236}">
                <a16:creationId xmlns:a16="http://schemas.microsoft.com/office/drawing/2014/main" id="{2CC1E4CF-3448-4144-AE19-CD1835C56E8F}"/>
              </a:ext>
            </a:extLst>
          </p:cNvPr>
          <p:cNvSpPr txBox="1"/>
          <p:nvPr userDrawn="1"/>
        </p:nvSpPr>
        <p:spPr>
          <a:xfrm>
            <a:off x="8248388" y="3821047"/>
            <a:ext cx="2104373" cy="369332"/>
          </a:xfrm>
          <a:prstGeom prst="rect">
            <a:avLst/>
          </a:prstGeom>
          <a:noFill/>
        </p:spPr>
        <p:txBody>
          <a:bodyPr wrap="square" rtlCol="0">
            <a:spAutoFit/>
          </a:bodyPr>
          <a:lstStyle/>
          <a:p>
            <a:r>
              <a:rPr lang="en-US" b="1"/>
              <a:t>@</a:t>
            </a:r>
            <a:r>
              <a:rPr lang="en-US" b="1" err="1"/>
              <a:t>NCArts</a:t>
            </a:r>
            <a:endParaRPr lang="en-US" b="1"/>
          </a:p>
        </p:txBody>
      </p:sp>
      <p:sp>
        <p:nvSpPr>
          <p:cNvPr id="20" name="TextBox 19">
            <a:extLst>
              <a:ext uri="{FF2B5EF4-FFF2-40B4-BE49-F238E27FC236}">
                <a16:creationId xmlns:a16="http://schemas.microsoft.com/office/drawing/2014/main" id="{DF092480-7440-F14C-9F30-B05D581D6451}"/>
              </a:ext>
            </a:extLst>
          </p:cNvPr>
          <p:cNvSpPr txBox="1"/>
          <p:nvPr userDrawn="1"/>
        </p:nvSpPr>
        <p:spPr>
          <a:xfrm>
            <a:off x="8235862" y="4420024"/>
            <a:ext cx="1816274" cy="369332"/>
          </a:xfrm>
          <a:prstGeom prst="rect">
            <a:avLst/>
          </a:prstGeom>
          <a:noFill/>
        </p:spPr>
        <p:txBody>
          <a:bodyPr wrap="square" rtlCol="0">
            <a:spAutoFit/>
          </a:bodyPr>
          <a:lstStyle/>
          <a:p>
            <a:r>
              <a:rPr lang="en-US" b="1"/>
              <a:t>@</a:t>
            </a:r>
            <a:r>
              <a:rPr lang="en-US" b="1" err="1"/>
              <a:t>NCArtsCouncil</a:t>
            </a:r>
            <a:endParaRPr lang="en-US" b="1"/>
          </a:p>
        </p:txBody>
      </p:sp>
      <p:sp>
        <p:nvSpPr>
          <p:cNvPr id="21" name="TextBox 20">
            <a:extLst>
              <a:ext uri="{FF2B5EF4-FFF2-40B4-BE49-F238E27FC236}">
                <a16:creationId xmlns:a16="http://schemas.microsoft.com/office/drawing/2014/main" id="{B522F398-2DBC-6945-9D76-646C858F0874}"/>
              </a:ext>
            </a:extLst>
          </p:cNvPr>
          <p:cNvSpPr txBox="1"/>
          <p:nvPr userDrawn="1"/>
        </p:nvSpPr>
        <p:spPr>
          <a:xfrm>
            <a:off x="8235862" y="5023006"/>
            <a:ext cx="1654787" cy="369332"/>
          </a:xfrm>
          <a:prstGeom prst="rect">
            <a:avLst/>
          </a:prstGeom>
          <a:noFill/>
        </p:spPr>
        <p:txBody>
          <a:bodyPr wrap="square" rtlCol="0">
            <a:spAutoFit/>
          </a:bodyPr>
          <a:lstStyle/>
          <a:p>
            <a:r>
              <a:rPr lang="en-US" b="1"/>
              <a:t>@</a:t>
            </a:r>
            <a:r>
              <a:rPr lang="en-US" b="1" err="1"/>
              <a:t>NCArts</a:t>
            </a:r>
            <a:endParaRPr lang="en-US" b="1"/>
          </a:p>
        </p:txBody>
      </p:sp>
      <p:sp>
        <p:nvSpPr>
          <p:cNvPr id="22" name="TextBox 21">
            <a:extLst>
              <a:ext uri="{FF2B5EF4-FFF2-40B4-BE49-F238E27FC236}">
                <a16:creationId xmlns:a16="http://schemas.microsoft.com/office/drawing/2014/main" id="{FF6A967B-96DE-BF4E-BA71-F0E92D00E197}"/>
              </a:ext>
            </a:extLst>
          </p:cNvPr>
          <p:cNvSpPr txBox="1"/>
          <p:nvPr userDrawn="1"/>
        </p:nvSpPr>
        <p:spPr>
          <a:xfrm>
            <a:off x="8248388" y="5625988"/>
            <a:ext cx="2091847" cy="369332"/>
          </a:xfrm>
          <a:prstGeom prst="rect">
            <a:avLst/>
          </a:prstGeom>
          <a:noFill/>
        </p:spPr>
        <p:txBody>
          <a:bodyPr wrap="square" rtlCol="0">
            <a:spAutoFit/>
          </a:bodyPr>
          <a:lstStyle/>
          <a:p>
            <a:r>
              <a:rPr lang="en-US" b="1"/>
              <a:t>@</a:t>
            </a:r>
            <a:r>
              <a:rPr lang="en-US" b="1" err="1"/>
              <a:t>NCArtsCouncil</a:t>
            </a:r>
            <a:endParaRPr lang="en-US" b="1"/>
          </a:p>
        </p:txBody>
      </p:sp>
      <p:pic>
        <p:nvPicPr>
          <p:cNvPr id="13" name="Picture 2" descr="NC Department of Natural and Cultural Resources">
            <a:hlinkClick r:id="rId6"/>
            <a:extLst>
              <a:ext uri="{FF2B5EF4-FFF2-40B4-BE49-F238E27FC236}">
                <a16:creationId xmlns:a16="http://schemas.microsoft.com/office/drawing/2014/main" id="{169DE313-AE2B-0D54-3AFD-26128B91B92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22436" y="4828833"/>
            <a:ext cx="3418094" cy="7576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orth Carolina Arts Council logo. www.NCArts.org">
            <a:extLst>
              <a:ext uri="{FF2B5EF4-FFF2-40B4-BE49-F238E27FC236}">
                <a16:creationId xmlns:a16="http://schemas.microsoft.com/office/drawing/2014/main" id="{530B7FDE-6176-BBC4-9B85-30ACC0784C6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56328" y="3617258"/>
            <a:ext cx="4739672" cy="987432"/>
          </a:xfrm>
          <a:prstGeom prst="rect">
            <a:avLst/>
          </a:prstGeom>
        </p:spPr>
      </p:pic>
      <p:sp>
        <p:nvSpPr>
          <p:cNvPr id="17" name="Title 1">
            <a:extLst>
              <a:ext uri="{FF2B5EF4-FFF2-40B4-BE49-F238E27FC236}">
                <a16:creationId xmlns:a16="http://schemas.microsoft.com/office/drawing/2014/main" id="{216E4466-8038-7285-0941-ACA82FD162B8}"/>
              </a:ext>
            </a:extLst>
          </p:cNvPr>
          <p:cNvSpPr>
            <a:spLocks noGrp="1"/>
          </p:cNvSpPr>
          <p:nvPr>
            <p:ph type="ctrTitle" hasCustomPrompt="1"/>
          </p:nvPr>
        </p:nvSpPr>
        <p:spPr>
          <a:xfrm>
            <a:off x="1356328" y="862680"/>
            <a:ext cx="9027139" cy="2387600"/>
          </a:xfrm>
        </p:spPr>
        <p:txBody>
          <a:bodyPr anchor="b"/>
          <a:lstStyle>
            <a:lvl1pPr algn="l">
              <a:defRPr sz="6000"/>
            </a:lvl1pPr>
          </a:lstStyle>
          <a:p>
            <a:r>
              <a:rPr lang="en-US"/>
              <a:t>End Slide: Repeat the title of your presentation</a:t>
            </a:r>
          </a:p>
        </p:txBody>
      </p:sp>
    </p:spTree>
    <p:extLst>
      <p:ext uri="{BB962C8B-B14F-4D97-AF65-F5344CB8AC3E}">
        <p14:creationId xmlns:p14="http://schemas.microsoft.com/office/powerpoint/2010/main" val="28706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Large Image on Righ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015397" y="0"/>
            <a:ext cx="5176603" cy="6858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936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4540470"/>
            <a:ext cx="12238892" cy="2317530"/>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2B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F3F4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52517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mall Image on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
        <p:nvSpPr>
          <p:cNvPr id="4" name="Title 1">
            <a:extLst>
              <a:ext uri="{FF2B5EF4-FFF2-40B4-BE49-F238E27FC236}">
                <a16:creationId xmlns:a16="http://schemas.microsoft.com/office/drawing/2014/main" id="{E21F9042-5610-6FF5-A06B-84A9D68F31C5}"/>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Tree>
    <p:extLst>
      <p:ext uri="{BB962C8B-B14F-4D97-AF65-F5344CB8AC3E}">
        <p14:creationId xmlns:p14="http://schemas.microsoft.com/office/powerpoint/2010/main" val="111639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Small Image on Righ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Tree>
    <p:extLst>
      <p:ext uri="{BB962C8B-B14F-4D97-AF65-F5344CB8AC3E}">
        <p14:creationId xmlns:p14="http://schemas.microsoft.com/office/powerpoint/2010/main" val="197702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04078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3/26/2025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89418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2 Images">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D979B7B6-8005-4DD5-6DD8-C693FF13DD58}"/>
              </a:ext>
            </a:extLst>
          </p:cNvPr>
          <p:cNvSpPr>
            <a:spLocks noGrp="1"/>
          </p:cNvSpPr>
          <p:nvPr>
            <p:ph type="pic" sz="quarter" idx="14"/>
          </p:nvPr>
        </p:nvSpPr>
        <p:spPr>
          <a:xfrm>
            <a:off x="8763000" y="0"/>
            <a:ext cx="3429000" cy="3429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4110318" cy="2338524"/>
          </a:xfrm>
        </p:spPr>
        <p:txBody>
          <a:bodyPr anchor="t"/>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3427549"/>
            <a:ext cx="4110318" cy="2749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5334000" y="3427548"/>
            <a:ext cx="3429000" cy="3429000"/>
          </a:xfrm>
        </p:spPr>
        <p:txBody>
          <a:bodyPr/>
          <a:lstStyle/>
          <a:p>
            <a:endParaRPr lang="en-US"/>
          </a:p>
        </p:txBody>
      </p:sp>
      <p:sp>
        <p:nvSpPr>
          <p:cNvPr id="4" name="Rectangle 3">
            <a:extLst>
              <a:ext uri="{FF2B5EF4-FFF2-40B4-BE49-F238E27FC236}">
                <a16:creationId xmlns:a16="http://schemas.microsoft.com/office/drawing/2014/main" id="{E529A838-D78B-D78E-44A1-ED76F33477AB}"/>
              </a:ext>
            </a:extLst>
          </p:cNvPr>
          <p:cNvSpPr/>
          <p:nvPr userDrawn="1"/>
        </p:nvSpPr>
        <p:spPr>
          <a:xfrm>
            <a:off x="5334000" y="0"/>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1BDD7A-95A8-C7F9-E536-A5123F15001E}"/>
              </a:ext>
            </a:extLst>
          </p:cNvPr>
          <p:cNvSpPr/>
          <p:nvPr userDrawn="1"/>
        </p:nvSpPr>
        <p:spPr>
          <a:xfrm>
            <a:off x="8763000" y="3427549"/>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4A57992D-70B4-E9DA-4797-973428B7826C}"/>
              </a:ext>
            </a:extLst>
          </p:cNvPr>
          <p:cNvSpPr>
            <a:spLocks noGrp="1"/>
          </p:cNvSpPr>
          <p:nvPr>
            <p:ph sz="half" idx="2"/>
          </p:nvPr>
        </p:nvSpPr>
        <p:spPr>
          <a:xfrm>
            <a:off x="5648187" y="1610139"/>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7E046450-28B3-96C2-EA8B-6DA435107F74}"/>
              </a:ext>
            </a:extLst>
          </p:cNvPr>
          <p:cNvSpPr>
            <a:spLocks noGrp="1"/>
          </p:cNvSpPr>
          <p:nvPr>
            <p:ph type="body" sz="quarter" idx="3"/>
          </p:nvPr>
        </p:nvSpPr>
        <p:spPr>
          <a:xfrm>
            <a:off x="5635487" y="438790"/>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452C00B5-3979-45BA-A2FF-D41CAD3891E8}"/>
              </a:ext>
            </a:extLst>
          </p:cNvPr>
          <p:cNvSpPr>
            <a:spLocks noGrp="1"/>
          </p:cNvSpPr>
          <p:nvPr>
            <p:ph sz="half" idx="15"/>
          </p:nvPr>
        </p:nvSpPr>
        <p:spPr>
          <a:xfrm>
            <a:off x="9118814" y="5012830"/>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EE36ADA5-7A56-ADC0-CDA5-93C4EE1CD406}"/>
              </a:ext>
            </a:extLst>
          </p:cNvPr>
          <p:cNvSpPr>
            <a:spLocks noGrp="1"/>
          </p:cNvSpPr>
          <p:nvPr>
            <p:ph type="body" sz="quarter" idx="16"/>
          </p:nvPr>
        </p:nvSpPr>
        <p:spPr>
          <a:xfrm>
            <a:off x="9106114" y="3841481"/>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3654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ACBAD-CEBA-488D-BFD1-EA6807BF7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05FE8A-A551-EAAC-E7BA-6A05A10C0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34295-FF29-6CCC-91A8-F5272FAA7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181B0-6222-BE42-BCD9-083C014380E1}" type="datetimeFigureOut">
              <a:rPr lang="en-US" smtClean="0"/>
              <a:t>3/26/2025</a:t>
            </a:fld>
            <a:endParaRPr lang="en-US"/>
          </a:p>
        </p:txBody>
      </p:sp>
      <p:sp>
        <p:nvSpPr>
          <p:cNvPr id="5" name="Footer Placeholder 4">
            <a:extLst>
              <a:ext uri="{FF2B5EF4-FFF2-40B4-BE49-F238E27FC236}">
                <a16:creationId xmlns:a16="http://schemas.microsoft.com/office/drawing/2014/main" id="{42FBBCCD-6A93-B04F-0AED-C5352AD6C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17EC2-579C-EC04-2ABC-9C3FE6BD4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564D9-E137-614A-B143-7E1EFF5C44BE}" type="slidenum">
              <a:rPr lang="en-US" smtClean="0"/>
              <a:t>‹#›</a:t>
            </a:fld>
            <a:endParaRPr lang="en-US"/>
          </a:p>
        </p:txBody>
      </p:sp>
    </p:spTree>
    <p:extLst>
      <p:ext uri="{BB962C8B-B14F-4D97-AF65-F5344CB8AC3E}">
        <p14:creationId xmlns:p14="http://schemas.microsoft.com/office/powerpoint/2010/main" val="2981543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74" r:id="rId19"/>
    <p:sldLayoutId id="2147483672" r:id="rId20"/>
    <p:sldLayoutId id="2147483662" r:id="rId21"/>
    <p:sldLayoutId id="2147483670" r:id="rId22"/>
    <p:sldLayoutId id="2147483673" r:id="rId23"/>
    <p:sldLayoutId id="2147483671" r:id="rId24"/>
  </p:sldLayoutIdLst>
  <p:txStyles>
    <p:titleStyle>
      <a:lvl1pPr algn="l" defTabSz="914400" rtl="0" eaLnBrk="1" latinLnBrk="0" hangingPunct="1">
        <a:lnSpc>
          <a:spcPct val="90000"/>
        </a:lnSpc>
        <a:spcBef>
          <a:spcPct val="0"/>
        </a:spcBef>
        <a:buNone/>
        <a:defRPr sz="4400" b="1" i="0" kern="1200">
          <a:solidFill>
            <a:srgbClr val="2B2666"/>
          </a:solidFill>
          <a:latin typeface="Fira Sans SemiBold" panose="020B0503050000020004" pitchFamily="34" charset="0"/>
          <a:ea typeface="Fira Sans SemiBold" panose="020B0503050000020004" pitchFamily="34" charset="0"/>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4D589B-1DEF-9AB0-17B8-C1BCF9CE443F}"/>
              </a:ext>
            </a:extLst>
          </p:cNvPr>
          <p:cNvSpPr>
            <a:spLocks noGrp="1"/>
          </p:cNvSpPr>
          <p:nvPr>
            <p:ph type="ctrTitle"/>
          </p:nvPr>
        </p:nvSpPr>
        <p:spPr/>
        <p:txBody>
          <a:bodyPr>
            <a:normAutofit fontScale="90000"/>
          </a:bodyPr>
          <a:lstStyle/>
          <a:p>
            <a:r>
              <a:rPr lang="en-US"/>
              <a:t>Artist Support Grant</a:t>
            </a:r>
            <a:br>
              <a:rPr lang="en-US"/>
            </a:br>
            <a:r>
              <a:rPr lang="en-US"/>
              <a:t>Application Workshop</a:t>
            </a:r>
          </a:p>
        </p:txBody>
      </p:sp>
      <p:sp>
        <p:nvSpPr>
          <p:cNvPr id="9" name="Subtitle 2">
            <a:extLst>
              <a:ext uri="{FF2B5EF4-FFF2-40B4-BE49-F238E27FC236}">
                <a16:creationId xmlns:a16="http://schemas.microsoft.com/office/drawing/2014/main" id="{091C3E90-5598-AD20-C731-C2763535212C}"/>
              </a:ext>
            </a:extLst>
          </p:cNvPr>
          <p:cNvSpPr>
            <a:spLocks noGrp="1"/>
          </p:cNvSpPr>
          <p:nvPr>
            <p:ph type="subTitle" idx="1"/>
          </p:nvPr>
        </p:nvSpPr>
        <p:spPr/>
        <p:txBody>
          <a:bodyPr/>
          <a:lstStyle/>
          <a:p>
            <a:pPr algn="l"/>
            <a:r>
              <a:rPr lang="en-US" sz="2400">
                <a:latin typeface="Corbel" panose="020B0503020204020204" pitchFamily="34" charset="0"/>
              </a:rPr>
              <a:t>For regions utilizing the</a:t>
            </a:r>
            <a:br>
              <a:rPr lang="en-US" sz="2400">
                <a:latin typeface="Corbel" panose="020B0503020204020204" pitchFamily="34" charset="0"/>
              </a:rPr>
            </a:br>
            <a:r>
              <a:rPr lang="en-US" sz="2400">
                <a:latin typeface="Corbel" panose="020B0503020204020204" pitchFamily="34" charset="0"/>
              </a:rPr>
              <a:t>GO Smart online application</a:t>
            </a:r>
          </a:p>
        </p:txBody>
      </p:sp>
    </p:spTree>
    <p:extLst>
      <p:ext uri="{BB962C8B-B14F-4D97-AF65-F5344CB8AC3E}">
        <p14:creationId xmlns:p14="http://schemas.microsoft.com/office/powerpoint/2010/main" val="182633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a:normAutofit/>
          </a:bodyPr>
          <a:lstStyle/>
          <a:p>
            <a:r>
              <a:rPr lang="en-US" sz="5400"/>
              <a:t>Evaluation criteria</a:t>
            </a:r>
          </a:p>
        </p:txBody>
      </p:sp>
      <p:sp>
        <p:nvSpPr>
          <p:cNvPr id="2" name="Text Placeholder 1">
            <a:extLst>
              <a:ext uri="{FF2B5EF4-FFF2-40B4-BE49-F238E27FC236}">
                <a16:creationId xmlns:a16="http://schemas.microsoft.com/office/drawing/2014/main" id="{6C1989EA-5E4C-01BE-5195-F2977D0DEA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998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Artistic merit</a:t>
            </a:r>
          </a:p>
        </p:txBody>
      </p:sp>
      <p:pic>
        <p:nvPicPr>
          <p:cNvPr id="8" name="Picture 7" descr="A circular yellow icon depicting a ribbon with a star pinned to it">
            <a:extLst>
              <a:ext uri="{FF2B5EF4-FFF2-40B4-BE49-F238E27FC236}">
                <a16:creationId xmlns:a16="http://schemas.microsoft.com/office/drawing/2014/main" id="{C991D110-C1C8-9D23-3E82-C4DC687FACD8}"/>
              </a:ext>
            </a:extLst>
          </p:cNvPr>
          <p:cNvPicPr>
            <a:picLocks noChangeAspect="1"/>
          </p:cNvPicPr>
          <p:nvPr/>
        </p:nvPicPr>
        <p:blipFill rotWithShape="1">
          <a:blip r:embed="rId2">
            <a:extLst>
              <a:ext uri="{28A0092B-C50C-407E-A947-70E740481C1C}">
                <a14:useLocalDpi xmlns:a14="http://schemas.microsoft.com/office/drawing/2010/main" val="0"/>
              </a:ext>
            </a:extLst>
          </a:blip>
          <a:srcRect l="-699" t="-1384" r="-200" b="-1881"/>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1800"/>
              </a:spcAft>
            </a:pPr>
            <a:r>
              <a:rPr lang="en-US" sz="2400">
                <a:solidFill>
                  <a:srgbClr val="2A2666"/>
                </a:solidFill>
                <a:latin typeface="Fira Sans" panose="020B0503050000020004" pitchFamily="34" charset="0"/>
                <a:ea typeface="Fira Sans" panose="020B0503050000020004" pitchFamily="34" charset="0"/>
              </a:rPr>
              <a:t>Demonstrated talent in an art form and overall excellence of the artist’s work</a:t>
            </a:r>
          </a:p>
          <a:p>
            <a:pPr>
              <a:lnSpc>
                <a:spcPct val="100000"/>
              </a:lnSpc>
              <a:spcBef>
                <a:spcPts val="300"/>
              </a:spcBef>
              <a:spcAft>
                <a:spcPts val="1800"/>
              </a:spcAft>
            </a:pPr>
            <a:r>
              <a:rPr lang="en-US" sz="2400">
                <a:solidFill>
                  <a:srgbClr val="2A2666"/>
                </a:solidFill>
                <a:latin typeface="Fira Sans" panose="020B0503050000020004" pitchFamily="34" charset="0"/>
                <a:ea typeface="Fira Sans" panose="020B0503050000020004" pitchFamily="34" charset="0"/>
              </a:rPr>
              <a:t>Clear commitment to a career as a practicing professional artist</a:t>
            </a:r>
          </a:p>
        </p:txBody>
      </p:sp>
    </p:spTree>
    <p:extLst>
      <p:ext uri="{BB962C8B-B14F-4D97-AF65-F5344CB8AC3E}">
        <p14:creationId xmlns:p14="http://schemas.microsoft.com/office/powerpoint/2010/main" val="327071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Project Merit</a:t>
            </a:r>
          </a:p>
        </p:txBody>
      </p:sp>
      <p:pic>
        <p:nvPicPr>
          <p:cNvPr id="6" name="Picture 5" descr="A circular blue icon depicting a ribbon with a checkmark on it">
            <a:extLst>
              <a:ext uri="{FF2B5EF4-FFF2-40B4-BE49-F238E27FC236}">
                <a16:creationId xmlns:a16="http://schemas.microsoft.com/office/drawing/2014/main" id="{C854B38B-6858-8435-CB87-520ECBBE0C00}"/>
              </a:ext>
            </a:extLst>
          </p:cNvPr>
          <p:cNvPicPr>
            <a:picLocks noChangeAspect="1"/>
          </p:cNvPicPr>
          <p:nvPr/>
        </p:nvPicPr>
        <p:blipFill rotWithShape="1">
          <a:blip r:embed="rId2">
            <a:extLst>
              <a:ext uri="{28A0092B-C50C-407E-A947-70E740481C1C}">
                <a14:useLocalDpi xmlns:a14="http://schemas.microsoft.com/office/drawing/2010/main" val="0"/>
              </a:ext>
            </a:extLst>
          </a:blip>
          <a:srcRect l="-1457" t="1" r="-301" b="-4146"/>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1800"/>
              </a:spcAft>
            </a:pPr>
            <a:r>
              <a:rPr lang="en-US" sz="2400">
                <a:solidFill>
                  <a:srgbClr val="2A2666"/>
                </a:solidFill>
                <a:latin typeface="Fira Sans" panose="020B0503050000020004" pitchFamily="34" charset="0"/>
                <a:ea typeface="Fira Sans" panose="020B0503050000020004" pitchFamily="34" charset="0"/>
              </a:rPr>
              <a:t>Benefit of the proposed project to the artist’s professional growth</a:t>
            </a:r>
          </a:p>
          <a:p>
            <a:pPr>
              <a:lnSpc>
                <a:spcPct val="100000"/>
              </a:lnSpc>
              <a:spcBef>
                <a:spcPts val="300"/>
              </a:spcBef>
              <a:spcAft>
                <a:spcPts val="1800"/>
              </a:spcAft>
            </a:pPr>
            <a:r>
              <a:rPr lang="en-US" sz="2400">
                <a:solidFill>
                  <a:srgbClr val="2A2666"/>
                </a:solidFill>
                <a:latin typeface="Fira Sans" panose="020B0503050000020004" pitchFamily="34" charset="0"/>
                <a:ea typeface="Fira Sans" panose="020B0503050000020004" pitchFamily="34" charset="0"/>
              </a:rPr>
              <a:t>Feasibility of the proposed project</a:t>
            </a:r>
          </a:p>
        </p:txBody>
      </p:sp>
    </p:spTree>
    <p:extLst>
      <p:ext uri="{BB962C8B-B14F-4D97-AF65-F5344CB8AC3E}">
        <p14:creationId xmlns:p14="http://schemas.microsoft.com/office/powerpoint/2010/main" val="197960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a:normAutofit/>
          </a:bodyPr>
          <a:lstStyle/>
          <a:p>
            <a:r>
              <a:rPr lang="en-US" sz="5400"/>
              <a:t>Scope of funding</a:t>
            </a:r>
          </a:p>
        </p:txBody>
      </p:sp>
      <p:sp>
        <p:nvSpPr>
          <p:cNvPr id="3" name="Text Placeholder 2">
            <a:extLst>
              <a:ext uri="{FF2B5EF4-FFF2-40B4-BE49-F238E27FC236}">
                <a16:creationId xmlns:a16="http://schemas.microsoft.com/office/drawing/2014/main" id="{E6DF1D10-B2AA-52CC-7670-4152DE9FE719}"/>
              </a:ext>
            </a:extLst>
          </p:cNvPr>
          <p:cNvSpPr>
            <a:spLocks noGrp="1"/>
          </p:cNvSpPr>
          <p:nvPr>
            <p:ph type="body" idx="1" hasCustomPrompt="1"/>
          </p:nvPr>
        </p:nvSpPr>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solidFill>
                  <a:srgbClr val="2A2666"/>
                </a:solidFill>
              </a:rPr>
              <a:t>What the grant will fund</a:t>
            </a:r>
          </a:p>
        </p:txBody>
      </p:sp>
    </p:spTree>
    <p:extLst>
      <p:ext uri="{BB962C8B-B14F-4D97-AF65-F5344CB8AC3E}">
        <p14:creationId xmlns:p14="http://schemas.microsoft.com/office/powerpoint/2010/main" val="48055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10180919" cy="1333500"/>
          </a:xfrm>
        </p:spPr>
        <p:txBody>
          <a:bodyPr>
            <a:normAutofit/>
          </a:bodyPr>
          <a:lstStyle/>
          <a:p>
            <a:r>
              <a:rPr lang="en-US" sz="4000"/>
              <a:t>Completion or presentation of a new work</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2191122"/>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600"/>
              </a:spcAft>
              <a:buNone/>
            </a:pPr>
            <a:r>
              <a:rPr lang="en-US">
                <a:solidFill>
                  <a:srgbClr val="2A2666"/>
                </a:solidFill>
                <a:latin typeface="Fira Sans" panose="020B0503050000020004" pitchFamily="34" charset="0"/>
                <a:ea typeface="Fira Sans" panose="020B0503050000020004" pitchFamily="34" charset="0"/>
              </a:rPr>
              <a:t>Cost of resources necessary to complete or present a significant new work. </a:t>
            </a:r>
          </a:p>
          <a:p>
            <a:pPr marL="0" indent="0">
              <a:lnSpc>
                <a:spcPct val="100000"/>
              </a:lnSpc>
              <a:spcBef>
                <a:spcPts val="300"/>
              </a:spcBef>
              <a:spcAft>
                <a:spcPts val="1600"/>
              </a:spcAft>
              <a:buNone/>
            </a:pPr>
            <a:r>
              <a:rPr lang="en-US">
                <a:solidFill>
                  <a:srgbClr val="2A2666"/>
                </a:solidFill>
                <a:latin typeface="Fira Sans" panose="020B0503050000020004" pitchFamily="34" charset="0"/>
                <a:ea typeface="Fira Sans" panose="020B0503050000020004" pitchFamily="34" charset="0"/>
              </a:rPr>
              <a:t>Examples include: </a:t>
            </a:r>
          </a:p>
          <a:p>
            <a:pPr lvl="1">
              <a:lnSpc>
                <a:spcPct val="100000"/>
              </a:lnSpc>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Purchasing art supplies</a:t>
            </a:r>
          </a:p>
          <a:p>
            <a:pPr lvl="1">
              <a:lnSpc>
                <a:spcPct val="100000"/>
              </a:lnSpc>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Equipment</a:t>
            </a:r>
          </a:p>
          <a:p>
            <a:pPr lvl="1">
              <a:lnSpc>
                <a:spcPct val="100000"/>
              </a:lnSpc>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Space rental</a:t>
            </a:r>
          </a:p>
        </p:txBody>
      </p:sp>
    </p:spTree>
    <p:extLst>
      <p:ext uri="{BB962C8B-B14F-4D97-AF65-F5344CB8AC3E}">
        <p14:creationId xmlns:p14="http://schemas.microsoft.com/office/powerpoint/2010/main" val="89738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Career promotion </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0" y="1993898"/>
            <a:ext cx="6436747"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600"/>
              </a:spcAft>
              <a:buNone/>
            </a:pPr>
            <a:r>
              <a:rPr lang="en-US">
                <a:solidFill>
                  <a:srgbClr val="2A2666"/>
                </a:solidFill>
                <a:latin typeface="Fira Sans" panose="020B0503050000020004" pitchFamily="34" charset="0"/>
                <a:ea typeface="Fira Sans" panose="020B0503050000020004" pitchFamily="34" charset="0"/>
              </a:rPr>
              <a:t>Projects aimed at advertising artists’ work and/or demonstrating their skill level. </a:t>
            </a:r>
          </a:p>
          <a:p>
            <a:pPr marL="0" indent="0">
              <a:spcBef>
                <a:spcPts val="300"/>
              </a:spcBef>
              <a:spcAft>
                <a:spcPts val="600"/>
              </a:spcAft>
              <a:buNone/>
            </a:pPr>
            <a:r>
              <a:rPr lang="en-US">
                <a:solidFill>
                  <a:srgbClr val="2A2666"/>
                </a:solidFill>
                <a:latin typeface="Fira Sans" panose="020B0503050000020004" pitchFamily="34" charset="0"/>
                <a:ea typeface="Fira Sans" panose="020B0503050000020004" pitchFamily="34" charset="0"/>
              </a:rPr>
              <a:t>Examples include: </a:t>
            </a:r>
          </a:p>
          <a:p>
            <a:pPr lvl="1">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Websites</a:t>
            </a:r>
          </a:p>
          <a:p>
            <a:pPr lvl="1">
              <a:lnSpc>
                <a:spcPct val="100000"/>
              </a:lnSpc>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Portfolios</a:t>
            </a:r>
          </a:p>
          <a:p>
            <a:pPr lvl="1">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Audio-visual documentation</a:t>
            </a:r>
          </a:p>
          <a:p>
            <a:pPr lvl="1">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Online presentation</a:t>
            </a:r>
          </a:p>
        </p:txBody>
      </p:sp>
    </p:spTree>
    <p:extLst>
      <p:ext uri="{BB962C8B-B14F-4D97-AF65-F5344CB8AC3E}">
        <p14:creationId xmlns:p14="http://schemas.microsoft.com/office/powerpoint/2010/main" val="265750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Training</a:t>
            </a:r>
          </a:p>
        </p:txBody>
      </p:sp>
      <p:pic>
        <p:nvPicPr>
          <p:cNvPr id="2" name="Picture 1" descr="Checkmark in a circle">
            <a:extLst>
              <a:ext uri="{FF2B5EF4-FFF2-40B4-BE49-F238E27FC236}">
                <a16:creationId xmlns:a16="http://schemas.microsoft.com/office/drawing/2014/main" id="{08ED5846-753A-C72B-F25C-99A1AB717377}"/>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None/>
            </a:pPr>
            <a:r>
              <a:rPr lang="en-US">
                <a:solidFill>
                  <a:srgbClr val="2A2666"/>
                </a:solidFill>
                <a:latin typeface="Fira Sans" panose="020B0503050000020004" pitchFamily="34" charset="0"/>
                <a:ea typeface="Fira Sans" panose="020B0503050000020004" pitchFamily="34" charset="0"/>
              </a:rPr>
              <a:t>Costs to attend a class or workshop (in-person or virtual) aimed at either enhancing the artists’ skill level or professional development. </a:t>
            </a:r>
          </a:p>
          <a:p>
            <a:pPr lvl="1">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Such as attending a master class or workshop taught by acknowledged authorities in their medium.</a:t>
            </a:r>
          </a:p>
        </p:txBody>
      </p:sp>
    </p:spTree>
    <p:extLst>
      <p:ext uri="{BB962C8B-B14F-4D97-AF65-F5344CB8AC3E}">
        <p14:creationId xmlns:p14="http://schemas.microsoft.com/office/powerpoint/2010/main" val="286423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Travel</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2173192"/>
            <a:ext cx="6018934"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None/>
            </a:pPr>
            <a:r>
              <a:rPr lang="en-US">
                <a:solidFill>
                  <a:srgbClr val="2A2666"/>
                </a:solidFill>
                <a:latin typeface="Fira Sans" panose="020B0503050000020004" pitchFamily="34" charset="0"/>
                <a:ea typeface="Fira Sans" panose="020B0503050000020004" pitchFamily="34" charset="0"/>
              </a:rPr>
              <a:t>Costs of transportation, lodging, and food for training, professional conferences, or research.</a:t>
            </a:r>
          </a:p>
        </p:txBody>
      </p:sp>
    </p:spTree>
    <p:extLst>
      <p:ext uri="{BB962C8B-B14F-4D97-AF65-F5344CB8AC3E}">
        <p14:creationId xmlns:p14="http://schemas.microsoft.com/office/powerpoint/2010/main" val="227395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Artists fees</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None/>
            </a:pPr>
            <a:r>
              <a:rPr lang="en-US">
                <a:solidFill>
                  <a:srgbClr val="2A2666"/>
                </a:solidFill>
                <a:latin typeface="Fira Sans" panose="020B0503050000020004" pitchFamily="34" charset="0"/>
                <a:ea typeface="Fira Sans" panose="020B0503050000020004" pitchFamily="34" charset="0"/>
              </a:rPr>
              <a:t>Up to </a:t>
            </a:r>
            <a:r>
              <a:rPr lang="en-US" b="1">
                <a:solidFill>
                  <a:srgbClr val="2A2666"/>
                </a:solidFill>
                <a:latin typeface="Fira Sans" panose="020B0503050000020004" pitchFamily="34" charset="0"/>
                <a:ea typeface="Fira Sans" panose="020B0503050000020004" pitchFamily="34" charset="0"/>
              </a:rPr>
              <a:t>50%</a:t>
            </a:r>
            <a:r>
              <a:rPr lang="en-US">
                <a:solidFill>
                  <a:srgbClr val="2A2666"/>
                </a:solidFill>
                <a:latin typeface="Fira Sans" panose="020B0503050000020004" pitchFamily="34" charset="0"/>
                <a:ea typeface="Fira Sans" panose="020B0503050000020004" pitchFamily="34" charset="0"/>
              </a:rPr>
              <a:t> of grant amount may be used towards artist fees!</a:t>
            </a:r>
          </a:p>
        </p:txBody>
      </p:sp>
    </p:spTree>
    <p:extLst>
      <p:ext uri="{BB962C8B-B14F-4D97-AF65-F5344CB8AC3E}">
        <p14:creationId xmlns:p14="http://schemas.microsoft.com/office/powerpoint/2010/main" val="2439066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What the grant will NOT fund</a:t>
            </a:r>
          </a:p>
        </p:txBody>
      </p:sp>
      <p:pic>
        <p:nvPicPr>
          <p:cNvPr id="2" name="Picture 1" descr="A red circle icon with a large X in it">
            <a:extLst>
              <a:ext uri="{FF2B5EF4-FFF2-40B4-BE49-F238E27FC236}">
                <a16:creationId xmlns:a16="http://schemas.microsoft.com/office/drawing/2014/main" id="{577E6162-415A-70D9-35EF-B48FF20D01DA}"/>
              </a:ext>
            </a:extLst>
          </p:cNvPr>
          <p:cNvPicPr>
            <a:picLocks noChangeAspect="1"/>
          </p:cNvPicPr>
          <p:nvPr/>
        </p:nvPicPr>
        <p:blipFill rotWithShape="1">
          <a:blip r:embed="rId2">
            <a:extLst>
              <a:ext uri="{28A0092B-C50C-407E-A947-70E740481C1C}">
                <a14:useLocalDpi xmlns:a14="http://schemas.microsoft.com/office/drawing/2010/main" val="0"/>
              </a:ext>
            </a:extLst>
          </a:blip>
          <a:srcRect l="-1269" t="-2197" r="-997" b="-246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600"/>
              </a:spcAft>
            </a:pPr>
            <a:r>
              <a:rPr lang="en-US" sz="2400">
                <a:solidFill>
                  <a:srgbClr val="2A2666"/>
                </a:solidFill>
              </a:rPr>
              <a:t>Scholarships for undergraduate- or graduate-level education</a:t>
            </a:r>
          </a:p>
          <a:p>
            <a:pPr>
              <a:lnSpc>
                <a:spcPct val="100000"/>
              </a:lnSpc>
              <a:spcBef>
                <a:spcPts val="300"/>
              </a:spcBef>
              <a:spcAft>
                <a:spcPts val="600"/>
              </a:spcAft>
            </a:pPr>
            <a:r>
              <a:rPr lang="en-US" sz="2400">
                <a:solidFill>
                  <a:srgbClr val="2A2666"/>
                </a:solidFill>
              </a:rPr>
              <a:t>Projects that support or oppose a particular candidate for public office</a:t>
            </a:r>
          </a:p>
          <a:p>
            <a:pPr>
              <a:lnSpc>
                <a:spcPct val="100000"/>
              </a:lnSpc>
              <a:spcBef>
                <a:spcPts val="300"/>
              </a:spcBef>
              <a:spcAft>
                <a:spcPts val="600"/>
              </a:spcAft>
            </a:pPr>
            <a:r>
              <a:rPr lang="en-US" sz="2400">
                <a:solidFill>
                  <a:srgbClr val="2A2666"/>
                </a:solidFill>
              </a:rPr>
              <a:t>Projects that are exclusive to members of a particular religious faith group</a:t>
            </a:r>
          </a:p>
          <a:p>
            <a:pPr>
              <a:lnSpc>
                <a:spcPct val="100000"/>
              </a:lnSpc>
              <a:spcBef>
                <a:spcPts val="300"/>
              </a:spcBef>
              <a:spcAft>
                <a:spcPts val="600"/>
              </a:spcAft>
            </a:pPr>
            <a:r>
              <a:rPr lang="en-US" sz="2400">
                <a:solidFill>
                  <a:srgbClr val="2A2666"/>
                </a:solidFill>
              </a:rPr>
              <a:t>Non-profit initiatives</a:t>
            </a:r>
          </a:p>
          <a:p>
            <a:pPr>
              <a:lnSpc>
                <a:spcPct val="100000"/>
              </a:lnSpc>
              <a:spcBef>
                <a:spcPts val="300"/>
              </a:spcBef>
              <a:spcAft>
                <a:spcPts val="600"/>
              </a:spcAft>
            </a:pPr>
            <a:r>
              <a:rPr lang="en-US" sz="2400">
                <a:solidFill>
                  <a:srgbClr val="2A2666"/>
                </a:solidFill>
              </a:rPr>
              <a:t>Projects that do not have a direct effect on the applicant’s growth as an artist </a:t>
            </a:r>
          </a:p>
          <a:p>
            <a:pPr lvl="1">
              <a:lnSpc>
                <a:spcPct val="100000"/>
              </a:lnSpc>
              <a:spcBef>
                <a:spcPts val="300"/>
              </a:spcBef>
              <a:spcAft>
                <a:spcPts val="600"/>
              </a:spcAft>
            </a:pPr>
            <a:r>
              <a:rPr lang="en-US" sz="2000">
                <a:solidFill>
                  <a:srgbClr val="2A2666"/>
                </a:solidFill>
              </a:rPr>
              <a:t>e.g., the promotion of other artists’ work</a:t>
            </a:r>
          </a:p>
        </p:txBody>
      </p:sp>
    </p:spTree>
    <p:extLst>
      <p:ext uri="{BB962C8B-B14F-4D97-AF65-F5344CB8AC3E}">
        <p14:creationId xmlns:p14="http://schemas.microsoft.com/office/powerpoint/2010/main" val="240578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GO Smart application in Four Regions</a:t>
            </a:r>
          </a:p>
        </p:txBody>
      </p:sp>
      <p:sp>
        <p:nvSpPr>
          <p:cNvPr id="6" name="Content Placeholder 3">
            <a:extLst>
              <a:ext uri="{FF2B5EF4-FFF2-40B4-BE49-F238E27FC236}">
                <a16:creationId xmlns:a16="http://schemas.microsoft.com/office/drawing/2014/main" id="{7DCC1EA1-8D4F-FE5C-A76F-B5E5D74CFD8E}"/>
              </a:ext>
            </a:extLst>
          </p:cNvPr>
          <p:cNvSpPr>
            <a:spLocks noGrp="1"/>
          </p:cNvSpPr>
          <p:nvPr>
            <p:ph sz="half" idx="1"/>
          </p:nvPr>
        </p:nvSpPr>
        <p:spPr>
          <a:xfrm>
            <a:off x="1187450" y="4918969"/>
            <a:ext cx="10545326" cy="1625067"/>
          </a:xfrm>
        </p:spPr>
        <p:txBody>
          <a:bodyPr vert="horz" lIns="91440" tIns="45720" rIns="91440" bIns="45720" rtlCol="0" anchor="t">
            <a:noAutofit/>
          </a:bodyPr>
          <a:lstStyle/>
          <a:p>
            <a:pPr>
              <a:lnSpc>
                <a:spcPct val="100000"/>
              </a:lnSpc>
              <a:spcBef>
                <a:spcPts val="300"/>
              </a:spcBef>
            </a:pPr>
            <a:r>
              <a:rPr lang="en-US" sz="2000" dirty="0">
                <a:solidFill>
                  <a:srgbClr val="002060"/>
                </a:solidFill>
                <a:latin typeface="Fira Sans"/>
              </a:rPr>
              <a:t>Region 2:    Beaufort, </a:t>
            </a:r>
            <a:r>
              <a:rPr lang="en-US" sz="2000" b="1" dirty="0">
                <a:solidFill>
                  <a:srgbClr val="002060"/>
                </a:solidFill>
                <a:latin typeface="Fira Sans"/>
              </a:rPr>
              <a:t>Dare</a:t>
            </a:r>
            <a:r>
              <a:rPr lang="en-US" sz="2000" dirty="0">
                <a:solidFill>
                  <a:srgbClr val="002060"/>
                </a:solidFill>
                <a:latin typeface="Fira Sans"/>
              </a:rPr>
              <a:t>, Hyde, Martin, Tyrrell and Washington</a:t>
            </a:r>
            <a:endParaRPr lang="en-US" sz="2000" dirty="0">
              <a:solidFill>
                <a:srgbClr val="002060"/>
              </a:solidFill>
              <a:latin typeface="Fira Sans"/>
              <a:cs typeface="Calibri"/>
            </a:endParaRPr>
          </a:p>
          <a:p>
            <a:pPr>
              <a:lnSpc>
                <a:spcPct val="100000"/>
              </a:lnSpc>
              <a:spcBef>
                <a:spcPts val="300"/>
              </a:spcBef>
            </a:pPr>
            <a:r>
              <a:rPr lang="en-US" sz="2000" dirty="0">
                <a:solidFill>
                  <a:srgbClr val="002060"/>
                </a:solidFill>
                <a:latin typeface="Fira Sans"/>
              </a:rPr>
              <a:t>Region 4:    Granville, Vance, Franklin, Warren, Halifax and Northampton</a:t>
            </a:r>
            <a:endParaRPr lang="en-US" sz="2000" dirty="0">
              <a:solidFill>
                <a:srgbClr val="000000"/>
              </a:solidFill>
              <a:latin typeface="Fira Sans"/>
            </a:endParaRPr>
          </a:p>
          <a:p>
            <a:pPr>
              <a:lnSpc>
                <a:spcPct val="100000"/>
              </a:lnSpc>
              <a:spcBef>
                <a:spcPts val="300"/>
              </a:spcBef>
            </a:pPr>
            <a:r>
              <a:rPr lang="en-US" sz="2000" dirty="0">
                <a:solidFill>
                  <a:srgbClr val="002060"/>
                </a:solidFill>
                <a:latin typeface="Fira Sans"/>
              </a:rPr>
              <a:t>Region 10:  Caswell, Rockingham, </a:t>
            </a:r>
            <a:r>
              <a:rPr lang="en-US" sz="2000" b="1" dirty="0">
                <a:solidFill>
                  <a:srgbClr val="002060"/>
                </a:solidFill>
                <a:latin typeface="Fira Sans"/>
              </a:rPr>
              <a:t>Stokes</a:t>
            </a:r>
            <a:r>
              <a:rPr lang="en-US" sz="2000" dirty="0">
                <a:solidFill>
                  <a:srgbClr val="002060"/>
                </a:solidFill>
                <a:latin typeface="Fira Sans"/>
              </a:rPr>
              <a:t>, Surry and Yadkin </a:t>
            </a:r>
            <a:endParaRPr lang="en-US" sz="2000" dirty="0">
              <a:solidFill>
                <a:srgbClr val="002060"/>
              </a:solidFill>
              <a:latin typeface="Fira Sans"/>
              <a:cs typeface="Calibri"/>
            </a:endParaRPr>
          </a:p>
          <a:p>
            <a:pPr>
              <a:lnSpc>
                <a:spcPct val="100000"/>
              </a:lnSpc>
              <a:spcBef>
                <a:spcPts val="300"/>
              </a:spcBef>
            </a:pPr>
            <a:r>
              <a:rPr lang="en-US" sz="2000" dirty="0">
                <a:solidFill>
                  <a:srgbClr val="002060"/>
                </a:solidFill>
                <a:latin typeface="Fira Sans"/>
              </a:rPr>
              <a:t>Region 16:  Avery, Madison, </a:t>
            </a:r>
            <a:r>
              <a:rPr lang="en-US" sz="2000" b="1" dirty="0">
                <a:solidFill>
                  <a:srgbClr val="002060"/>
                </a:solidFill>
                <a:latin typeface="Fira Sans"/>
              </a:rPr>
              <a:t>Mitchell and Yancey</a:t>
            </a:r>
            <a:endParaRPr lang="en-US" sz="2000" b="1" dirty="0">
              <a:solidFill>
                <a:srgbClr val="002060"/>
              </a:solidFill>
              <a:latin typeface="Fira Sans"/>
              <a:cs typeface="Calibri"/>
            </a:endParaRPr>
          </a:p>
          <a:p>
            <a:pPr marL="0" indent="0">
              <a:lnSpc>
                <a:spcPct val="100000"/>
              </a:lnSpc>
              <a:spcBef>
                <a:spcPts val="300"/>
              </a:spcBef>
              <a:buNone/>
            </a:pPr>
            <a:endParaRPr lang="en-US" dirty="0">
              <a:solidFill>
                <a:srgbClr val="002060"/>
              </a:solidFill>
              <a:highlight>
                <a:srgbClr val="FFFF00"/>
              </a:highlight>
              <a:cs typeface="Calibri"/>
            </a:endParaRPr>
          </a:p>
        </p:txBody>
      </p:sp>
      <p:pic>
        <p:nvPicPr>
          <p:cNvPr id="2" name="Picture 1">
            <a:extLst>
              <a:ext uri="{FF2B5EF4-FFF2-40B4-BE49-F238E27FC236}">
                <a16:creationId xmlns:a16="http://schemas.microsoft.com/office/drawing/2014/main" id="{C8A5CEF8-D65A-8FAB-B44E-0DC008E4A7AF}"/>
              </a:ext>
            </a:extLst>
          </p:cNvPr>
          <p:cNvPicPr>
            <a:picLocks noChangeAspect="1"/>
          </p:cNvPicPr>
          <p:nvPr/>
        </p:nvPicPr>
        <p:blipFill>
          <a:blip r:embed="rId2"/>
          <a:stretch>
            <a:fillRect/>
          </a:stretch>
        </p:blipFill>
        <p:spPr>
          <a:xfrm>
            <a:off x="1838325" y="1657350"/>
            <a:ext cx="7343775" cy="3076575"/>
          </a:xfrm>
          <a:prstGeom prst="rect">
            <a:avLst/>
          </a:prstGeom>
        </p:spPr>
      </p:pic>
    </p:spTree>
    <p:extLst>
      <p:ext uri="{BB962C8B-B14F-4D97-AF65-F5344CB8AC3E}">
        <p14:creationId xmlns:p14="http://schemas.microsoft.com/office/powerpoint/2010/main" val="191573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defTabSz="914400" rtl="0" eaLnBrk="1" fontAlgn="auto" latinLnBrk="0" hangingPunct="1">
              <a:spcBef>
                <a:spcPct val="0"/>
              </a:spcBef>
              <a:spcAft>
                <a:spcPts val="0"/>
              </a:spcAft>
              <a:buClrTx/>
              <a:buSzTx/>
              <a:buFontTx/>
              <a:buNone/>
              <a:tabLst/>
              <a:defRPr/>
            </a:pPr>
            <a:r>
              <a:rPr kumimoji="0" lang="en-US" b="0" i="0" u="none" strike="noStrike" kern="1200" cap="none" spc="0" normalizeH="0" baseline="0" noProof="0">
                <a:ln>
                  <a:noFill/>
                </a:ln>
                <a:effectLst/>
                <a:uLnTx/>
                <a:uFillTx/>
              </a:rPr>
              <a:t>Application</a:t>
            </a:r>
          </a:p>
        </p:txBody>
      </p:sp>
      <p:sp>
        <p:nvSpPr>
          <p:cNvPr id="3" name="Text Placeholder 2">
            <a:extLst>
              <a:ext uri="{FF2B5EF4-FFF2-40B4-BE49-F238E27FC236}">
                <a16:creationId xmlns:a16="http://schemas.microsoft.com/office/drawing/2014/main" id="{B449EE8E-2258-F7C1-9DD5-38B68828FC3A}"/>
              </a:ext>
            </a:extLst>
          </p:cNvPr>
          <p:cNvSpPr>
            <a:spLocks noGrp="1"/>
          </p:cNvSpPr>
          <p:nvPr>
            <p:ph type="body" idx="1"/>
          </p:nvPr>
        </p:nvSpPr>
        <p:spPr/>
        <p:txBody>
          <a:bodyPr/>
          <a:lstStyle/>
          <a:p>
            <a:r>
              <a:rPr lang="en-US"/>
              <a:t>Getting started</a:t>
            </a:r>
          </a:p>
        </p:txBody>
      </p:sp>
    </p:spTree>
    <p:extLst>
      <p:ext uri="{BB962C8B-B14F-4D97-AF65-F5344CB8AC3E}">
        <p14:creationId xmlns:p14="http://schemas.microsoft.com/office/powerpoint/2010/main" val="2327626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How to apply</a:t>
            </a:r>
          </a:p>
        </p:txBody>
      </p:sp>
      <p:pic>
        <p:nvPicPr>
          <p:cNvPr id="6" name="Picture 5" descr="A circular icon a pen and a piece of paper">
            <a:extLst>
              <a:ext uri="{FF2B5EF4-FFF2-40B4-BE49-F238E27FC236}">
                <a16:creationId xmlns:a16="http://schemas.microsoft.com/office/drawing/2014/main" id="{727FFF8F-D4D0-E754-1275-5FDBA879B935}"/>
              </a:ext>
            </a:extLst>
          </p:cNvPr>
          <p:cNvPicPr>
            <a:picLocks noChangeAspect="1"/>
          </p:cNvPicPr>
          <p:nvPr/>
        </p:nvPicPr>
        <p:blipFill rotWithShape="1">
          <a:blip r:embed="rId2">
            <a:extLst>
              <a:ext uri="{28A0092B-C50C-407E-A947-70E740481C1C}">
                <a14:useLocalDpi xmlns:a14="http://schemas.microsoft.com/office/drawing/2010/main" val="0"/>
              </a:ext>
            </a:extLst>
          </a:blip>
          <a:srcRect l="32530" t="18499" r="32530" b="18499"/>
          <a:stretch/>
        </p:blipFill>
        <p:spPr>
          <a:xfrm>
            <a:off x="1610966" y="2109501"/>
            <a:ext cx="1539572" cy="1561549"/>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0" y="1993898"/>
            <a:ext cx="7356765"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1800"/>
              </a:spcAft>
            </a:pPr>
            <a:r>
              <a:rPr lang="en-US" sz="2600">
                <a:solidFill>
                  <a:srgbClr val="002060"/>
                </a:solidFill>
                <a:latin typeface="Fira Sans" panose="020B0503050000020004" pitchFamily="34" charset="0"/>
                <a:ea typeface="Fira Sans" panose="020B0503050000020004" pitchFamily="34" charset="0"/>
              </a:rPr>
              <a:t>Deadlines and contact for each region can be found on the N.C Arts Council’s website:</a:t>
            </a:r>
            <a:br>
              <a:rPr lang="en-US" sz="2600">
                <a:solidFill>
                  <a:srgbClr val="002060"/>
                </a:solidFill>
                <a:latin typeface="Fira Sans" panose="020B0503050000020004" pitchFamily="34" charset="0"/>
                <a:ea typeface="Fira Sans" panose="020B0503050000020004" pitchFamily="34" charset="0"/>
              </a:rPr>
            </a:br>
            <a:r>
              <a:rPr lang="en-US" sz="2600" b="1" err="1">
                <a:solidFill>
                  <a:srgbClr val="002060"/>
                </a:solidFill>
                <a:latin typeface="Fira Sans" panose="020B0503050000020004" pitchFamily="34" charset="0"/>
                <a:ea typeface="Fira Sans" panose="020B0503050000020004" pitchFamily="34" charset="0"/>
                <a:cs typeface="+mn-lt"/>
              </a:rPr>
              <a:t>ncarts.org</a:t>
            </a:r>
            <a:r>
              <a:rPr lang="en-US" sz="2600" b="1">
                <a:solidFill>
                  <a:srgbClr val="002060"/>
                </a:solidFill>
                <a:latin typeface="Fira Sans" panose="020B0503050000020004" pitchFamily="34" charset="0"/>
                <a:ea typeface="Fira Sans" panose="020B0503050000020004" pitchFamily="34" charset="0"/>
                <a:cs typeface="+mn-lt"/>
              </a:rPr>
              <a:t>/artist-support-grants</a:t>
            </a:r>
            <a:endParaRPr lang="en-US" sz="2600" b="1">
              <a:solidFill>
                <a:srgbClr val="002060"/>
              </a:solidFill>
              <a:latin typeface="Fira Sans" panose="020B0503050000020004" pitchFamily="34" charset="0"/>
              <a:ea typeface="Fira Sans" panose="020B0503050000020004" pitchFamily="34" charset="0"/>
              <a:cs typeface="Calibri"/>
            </a:endParaRPr>
          </a:p>
          <a:p>
            <a:pPr>
              <a:lnSpc>
                <a:spcPct val="100000"/>
              </a:lnSpc>
              <a:spcBef>
                <a:spcPts val="300"/>
              </a:spcBef>
              <a:spcAft>
                <a:spcPts val="1800"/>
              </a:spcAft>
            </a:pPr>
            <a:r>
              <a:rPr lang="en-US" sz="2600">
                <a:solidFill>
                  <a:srgbClr val="002060"/>
                </a:solidFill>
                <a:latin typeface="Fira Sans" panose="020B0503050000020004" pitchFamily="34" charset="0"/>
                <a:ea typeface="Fira Sans" panose="020B0503050000020004" pitchFamily="34" charset="0"/>
              </a:rPr>
              <a:t>Grant application portal </a:t>
            </a:r>
            <a:br>
              <a:rPr lang="en-US" sz="2600">
                <a:solidFill>
                  <a:srgbClr val="002060"/>
                </a:solidFill>
                <a:latin typeface="Fira Sans" panose="020B0503050000020004" pitchFamily="34" charset="0"/>
                <a:ea typeface="Fira Sans" panose="020B0503050000020004" pitchFamily="34" charset="0"/>
              </a:rPr>
            </a:br>
            <a:r>
              <a:rPr lang="en-US" sz="2600" b="1" err="1">
                <a:solidFill>
                  <a:srgbClr val="002060"/>
                </a:solidFill>
                <a:latin typeface="Fira Sans" panose="020B0503050000020004" pitchFamily="34" charset="0"/>
                <a:ea typeface="Fira Sans" panose="020B0503050000020004" pitchFamily="34" charset="0"/>
              </a:rPr>
              <a:t>ncarts.gosmart.org</a:t>
            </a:r>
            <a:endParaRPr lang="en-US" sz="2600">
              <a:solidFill>
                <a:srgbClr val="002060"/>
              </a:solidFill>
              <a:latin typeface="Fira Sans" panose="020B0503050000020004" pitchFamily="34" charset="0"/>
              <a:ea typeface="Fira Sans" panose="020B0503050000020004" pitchFamily="34" charset="0"/>
              <a:cs typeface="Calibri"/>
            </a:endParaRPr>
          </a:p>
          <a:p>
            <a:pPr>
              <a:lnSpc>
                <a:spcPct val="100000"/>
              </a:lnSpc>
              <a:spcBef>
                <a:spcPts val="300"/>
              </a:spcBef>
              <a:spcAft>
                <a:spcPts val="1800"/>
              </a:spcAft>
            </a:pPr>
            <a:r>
              <a:rPr lang="en-US" sz="2600">
                <a:solidFill>
                  <a:srgbClr val="002060"/>
                </a:solidFill>
                <a:latin typeface="Fira Sans" panose="020B0503050000020004" pitchFamily="34" charset="0"/>
                <a:ea typeface="Fira Sans" panose="020B0503050000020004" pitchFamily="34" charset="0"/>
              </a:rPr>
              <a:t>GO Smart grant portal tutorial videos </a:t>
            </a:r>
            <a:r>
              <a:rPr lang="en-US" sz="2600" b="1" err="1">
                <a:solidFill>
                  <a:srgbClr val="002060"/>
                </a:solidFill>
                <a:latin typeface="Fira Sans" panose="020B0503050000020004" pitchFamily="34" charset="0"/>
                <a:ea typeface="Fira Sans" panose="020B0503050000020004" pitchFamily="34" charset="0"/>
              </a:rPr>
              <a:t>bit.ly</a:t>
            </a:r>
            <a:r>
              <a:rPr lang="en-US" sz="2600" b="1">
                <a:solidFill>
                  <a:srgbClr val="002060"/>
                </a:solidFill>
                <a:latin typeface="Fira Sans" panose="020B0503050000020004" pitchFamily="34" charset="0"/>
                <a:ea typeface="Fira Sans" panose="020B0503050000020004" pitchFamily="34" charset="0"/>
              </a:rPr>
              <a:t>/</a:t>
            </a:r>
            <a:r>
              <a:rPr lang="en-US" sz="2600" b="1" err="1">
                <a:solidFill>
                  <a:srgbClr val="002060"/>
                </a:solidFill>
                <a:latin typeface="Fira Sans" panose="020B0503050000020004" pitchFamily="34" charset="0"/>
                <a:ea typeface="Fira Sans" panose="020B0503050000020004" pitchFamily="34" charset="0"/>
              </a:rPr>
              <a:t>GOSmartTutorials</a:t>
            </a:r>
            <a:endParaRPr lang="en-US" sz="2600" b="1">
              <a:solidFill>
                <a:srgbClr val="002060"/>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246901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8C5F2DF-9169-6D60-4E3D-E23EB4D01941}"/>
              </a:ext>
            </a:extLst>
          </p:cNvPr>
          <p:cNvSpPr>
            <a:spLocks noGrp="1"/>
          </p:cNvSpPr>
          <p:nvPr>
            <p:ph type="title"/>
          </p:nvPr>
        </p:nvSpPr>
        <p:spPr>
          <a:xfrm>
            <a:off x="850489" y="304800"/>
            <a:ext cx="10439551" cy="1333500"/>
          </a:xfrm>
        </p:spPr>
        <p:txBody>
          <a:bodyPr>
            <a:normAutofit/>
          </a:bodyPr>
          <a:lstStyle/>
          <a:p>
            <a:r>
              <a:rPr lang="en-US" sz="4000"/>
              <a:t>GO Smart grant portal</a:t>
            </a:r>
          </a:p>
        </p:txBody>
      </p:sp>
      <p:sp>
        <p:nvSpPr>
          <p:cNvPr id="10" name="Content Placeholder 3">
            <a:extLst>
              <a:ext uri="{FF2B5EF4-FFF2-40B4-BE49-F238E27FC236}">
                <a16:creationId xmlns:a16="http://schemas.microsoft.com/office/drawing/2014/main" id="{B0F13406-D4B4-9C66-3654-9E68492CD942}"/>
              </a:ext>
            </a:extLst>
          </p:cNvPr>
          <p:cNvSpPr>
            <a:spLocks noGrp="1"/>
          </p:cNvSpPr>
          <p:nvPr>
            <p:ph sz="half" idx="1"/>
          </p:nvPr>
        </p:nvSpPr>
        <p:spPr>
          <a:xfrm>
            <a:off x="981588" y="5590171"/>
            <a:ext cx="9747044" cy="854827"/>
          </a:xfrm>
        </p:spPr>
        <p:txBody>
          <a:bodyPr vert="horz" lIns="91440" tIns="45720" rIns="91440" bIns="45720" rtlCol="0" anchor="t">
            <a:noAutofit/>
          </a:bodyPr>
          <a:lstStyle/>
          <a:p>
            <a:pPr marL="0" indent="0">
              <a:spcBef>
                <a:spcPts val="300"/>
              </a:spcBef>
              <a:buNone/>
            </a:pPr>
            <a:r>
              <a:rPr lang="en-US" sz="2000">
                <a:solidFill>
                  <a:srgbClr val="002060"/>
                </a:solidFill>
              </a:rPr>
              <a:t>Go to the GO Smart grant portal at </a:t>
            </a:r>
            <a:r>
              <a:rPr lang="en-US" sz="2000">
                <a:solidFill>
                  <a:srgbClr val="002060"/>
                </a:solidFill>
                <a:ea typeface="+mn-lt"/>
                <a:cs typeface="+mn-lt"/>
              </a:rPr>
              <a:t>https://</a:t>
            </a:r>
            <a:r>
              <a:rPr lang="en-US" sz="2000" err="1">
                <a:solidFill>
                  <a:srgbClr val="002060"/>
                </a:solidFill>
                <a:ea typeface="+mn-lt"/>
                <a:cs typeface="+mn-lt"/>
              </a:rPr>
              <a:t>ncarts.gosmart.org</a:t>
            </a:r>
            <a:r>
              <a:rPr lang="en-US" sz="2000">
                <a:solidFill>
                  <a:srgbClr val="002060"/>
                </a:solidFill>
                <a:ea typeface="+mn-lt"/>
                <a:cs typeface="+mn-lt"/>
              </a:rPr>
              <a:t>/</a:t>
            </a:r>
            <a:r>
              <a:rPr lang="en-US" sz="2000">
                <a:solidFill>
                  <a:srgbClr val="002060"/>
                </a:solidFill>
              </a:rPr>
              <a:t>  If you do not have an account, create a new one by selecting </a:t>
            </a:r>
            <a:r>
              <a:rPr lang="en-US" sz="2000" b="1">
                <a:solidFill>
                  <a:srgbClr val="002060"/>
                </a:solidFill>
              </a:rPr>
              <a:t>Create New Account</a:t>
            </a:r>
            <a:r>
              <a:rPr lang="en-US" sz="2000">
                <a:solidFill>
                  <a:srgbClr val="002060"/>
                </a:solidFill>
              </a:rPr>
              <a:t>.</a:t>
            </a:r>
          </a:p>
        </p:txBody>
      </p:sp>
      <p:sp>
        <p:nvSpPr>
          <p:cNvPr id="14" name="Rectangle 13">
            <a:extLst>
              <a:ext uri="{FF2B5EF4-FFF2-40B4-BE49-F238E27FC236}">
                <a16:creationId xmlns:a16="http://schemas.microsoft.com/office/drawing/2014/main" id="{8694E6E1-819E-17B4-8CCF-01AD0B045D78}"/>
              </a:ext>
            </a:extLst>
          </p:cNvPr>
          <p:cNvSpPr/>
          <p:nvPr/>
        </p:nvSpPr>
        <p:spPr>
          <a:xfrm>
            <a:off x="7950587" y="2374490"/>
            <a:ext cx="2021859"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E568C899-0DB5-7756-3E7B-E2837E681DF1}"/>
              </a:ext>
            </a:extLst>
          </p:cNvPr>
          <p:cNvSpPr/>
          <p:nvPr/>
        </p:nvSpPr>
        <p:spPr>
          <a:xfrm flipV="1">
            <a:off x="2262433" y="4713402"/>
            <a:ext cx="499620" cy="329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FFDE1E13-297C-0605-7FC2-E0DA839B5BA5}"/>
              </a:ext>
            </a:extLst>
          </p:cNvPr>
          <p:cNvSpPr/>
          <p:nvPr/>
        </p:nvSpPr>
        <p:spPr>
          <a:xfrm rot="10860000" flipH="1">
            <a:off x="6539279" y="3437405"/>
            <a:ext cx="868704" cy="432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5A2943-34B5-1C0B-90D5-6C0BCA564F19}"/>
              </a:ext>
            </a:extLst>
          </p:cNvPr>
          <p:cNvPicPr>
            <a:picLocks noChangeAspect="1"/>
          </p:cNvPicPr>
          <p:nvPr/>
        </p:nvPicPr>
        <p:blipFill rotWithShape="1">
          <a:blip r:embed="rId2"/>
          <a:srcRect t="9014" r="2635" b="38829"/>
          <a:stretch/>
        </p:blipFill>
        <p:spPr>
          <a:xfrm>
            <a:off x="847212" y="1904568"/>
            <a:ext cx="10437883" cy="3494986"/>
          </a:xfrm>
          <a:prstGeom prst="rect">
            <a:avLst/>
          </a:prstGeom>
        </p:spPr>
      </p:pic>
      <p:sp>
        <p:nvSpPr>
          <p:cNvPr id="6" name="Arrow: Right 5">
            <a:extLst>
              <a:ext uri="{FF2B5EF4-FFF2-40B4-BE49-F238E27FC236}">
                <a16:creationId xmlns:a16="http://schemas.microsoft.com/office/drawing/2014/main" id="{6E40CCAB-5D72-26F0-3E37-8DC3C74097D6}"/>
              </a:ext>
            </a:extLst>
          </p:cNvPr>
          <p:cNvSpPr/>
          <p:nvPr/>
        </p:nvSpPr>
        <p:spPr>
          <a:xfrm>
            <a:off x="9314688" y="1891431"/>
            <a:ext cx="636505" cy="44835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39B183C-FC1C-52E8-AB33-B6F3D7F18399}"/>
              </a:ext>
            </a:extLst>
          </p:cNvPr>
          <p:cNvSpPr/>
          <p:nvPr/>
        </p:nvSpPr>
        <p:spPr>
          <a:xfrm>
            <a:off x="10139082" y="1954306"/>
            <a:ext cx="1057836" cy="3047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52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4E3C-B7B2-0128-B7E8-034D2AE6649B}"/>
              </a:ext>
            </a:extLst>
          </p:cNvPr>
          <p:cNvSpPr>
            <a:spLocks noGrp="1"/>
          </p:cNvSpPr>
          <p:nvPr>
            <p:ph type="title"/>
          </p:nvPr>
        </p:nvSpPr>
        <p:spPr>
          <a:xfrm>
            <a:off x="1473199" y="304800"/>
            <a:ext cx="9816841" cy="1333500"/>
          </a:xfrm>
        </p:spPr>
        <p:txBody>
          <a:bodyPr>
            <a:normAutofit/>
          </a:bodyPr>
          <a:lstStyle/>
          <a:p>
            <a:r>
              <a:rPr lang="en-US" sz="4000"/>
              <a:t>Edit profile</a:t>
            </a:r>
          </a:p>
        </p:txBody>
      </p:sp>
      <p:sp>
        <p:nvSpPr>
          <p:cNvPr id="4" name="Content Placeholder 3">
            <a:extLst>
              <a:ext uri="{FF2B5EF4-FFF2-40B4-BE49-F238E27FC236}">
                <a16:creationId xmlns:a16="http://schemas.microsoft.com/office/drawing/2014/main" id="{2285D3C4-3662-E621-9560-96DDA43787F6}"/>
              </a:ext>
            </a:extLst>
          </p:cNvPr>
          <p:cNvSpPr>
            <a:spLocks noGrp="1"/>
          </p:cNvSpPr>
          <p:nvPr>
            <p:ph sz="half" idx="1"/>
          </p:nvPr>
        </p:nvSpPr>
        <p:spPr>
          <a:xfrm>
            <a:off x="1473200" y="5698373"/>
            <a:ext cx="9042400" cy="854827"/>
          </a:xfrm>
        </p:spPr>
        <p:txBody>
          <a:bodyPr>
            <a:noAutofit/>
          </a:bodyPr>
          <a:lstStyle/>
          <a:p>
            <a:pPr marL="0" indent="0">
              <a:spcBef>
                <a:spcPts val="300"/>
              </a:spcBef>
              <a:buNone/>
            </a:pPr>
            <a:r>
              <a:rPr lang="en-US" sz="2000"/>
              <a:t>Click on the </a:t>
            </a:r>
            <a:r>
              <a:rPr lang="en-US" sz="2000" b="1"/>
              <a:t>Edit Profile </a:t>
            </a:r>
            <a:r>
              <a:rPr lang="en-US" sz="2000"/>
              <a:t>header near the top of the page to access and complete your applicant profile.</a:t>
            </a:r>
          </a:p>
        </p:txBody>
      </p:sp>
      <p:grpSp>
        <p:nvGrpSpPr>
          <p:cNvPr id="9" name="Group 8" descr="A screenshot of the Edit Profile page of the North Carolina Arts Council's GO Smart grant portal">
            <a:extLst>
              <a:ext uri="{FF2B5EF4-FFF2-40B4-BE49-F238E27FC236}">
                <a16:creationId xmlns:a16="http://schemas.microsoft.com/office/drawing/2014/main" id="{1B75FEF0-8EAD-2C10-5257-0CD384E4119C}"/>
              </a:ext>
            </a:extLst>
          </p:cNvPr>
          <p:cNvGrpSpPr/>
          <p:nvPr/>
        </p:nvGrpSpPr>
        <p:grpSpPr>
          <a:xfrm>
            <a:off x="1632763" y="1687036"/>
            <a:ext cx="8701643" cy="3815002"/>
            <a:chOff x="1607125" y="2017986"/>
            <a:chExt cx="7124700" cy="2895867"/>
          </a:xfrm>
        </p:grpSpPr>
        <p:pic>
          <p:nvPicPr>
            <p:cNvPr id="5" name="Picture 4">
              <a:extLst>
                <a:ext uri="{FF2B5EF4-FFF2-40B4-BE49-F238E27FC236}">
                  <a16:creationId xmlns:a16="http://schemas.microsoft.com/office/drawing/2014/main" id="{9A0A21F2-1D03-C191-CC21-52EB6C5388B7}"/>
                </a:ext>
              </a:extLst>
            </p:cNvPr>
            <p:cNvPicPr>
              <a:picLocks noChangeAspect="1"/>
            </p:cNvPicPr>
            <p:nvPr/>
          </p:nvPicPr>
          <p:blipFill rotWithShape="1">
            <a:blip r:embed="rId2"/>
            <a:srcRect t="11829" r="1429" b="18846"/>
            <a:stretch/>
          </p:blipFill>
          <p:spPr>
            <a:xfrm>
              <a:off x="1607125" y="2101242"/>
              <a:ext cx="7124700" cy="2812611"/>
            </a:xfrm>
            <a:prstGeom prst="rect">
              <a:avLst/>
            </a:prstGeom>
            <a:ln>
              <a:noFill/>
            </a:ln>
          </p:spPr>
        </p:pic>
        <p:sp>
          <p:nvSpPr>
            <p:cNvPr id="8" name="Rectangle 7">
              <a:extLst>
                <a:ext uri="{FF2B5EF4-FFF2-40B4-BE49-F238E27FC236}">
                  <a16:creationId xmlns:a16="http://schemas.microsoft.com/office/drawing/2014/main" id="{104BEA75-6918-0F9C-9C3B-C0506E018EF6}"/>
                </a:ext>
              </a:extLst>
            </p:cNvPr>
            <p:cNvSpPr/>
            <p:nvPr/>
          </p:nvSpPr>
          <p:spPr>
            <a:xfrm>
              <a:off x="6989379" y="2017986"/>
              <a:ext cx="1650124" cy="29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Arrow: Right 5">
            <a:extLst>
              <a:ext uri="{FF2B5EF4-FFF2-40B4-BE49-F238E27FC236}">
                <a16:creationId xmlns:a16="http://schemas.microsoft.com/office/drawing/2014/main" id="{9F8D9F51-6ED4-8FC5-4F8A-463A4421641D}"/>
              </a:ext>
            </a:extLst>
          </p:cNvPr>
          <p:cNvSpPr/>
          <p:nvPr/>
        </p:nvSpPr>
        <p:spPr>
          <a:xfrm rot="16200000">
            <a:off x="2342784" y="3221070"/>
            <a:ext cx="279090" cy="29122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DAA477-60A2-C314-72C9-B5F6F84103AA}"/>
              </a:ext>
            </a:extLst>
          </p:cNvPr>
          <p:cNvSpPr/>
          <p:nvPr/>
        </p:nvSpPr>
        <p:spPr>
          <a:xfrm>
            <a:off x="2159854" y="2846934"/>
            <a:ext cx="616003" cy="3425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407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FC7E65-B7BC-731B-E305-60BEBE1BE37A}"/>
              </a:ext>
            </a:extLst>
          </p:cNvPr>
          <p:cNvSpPr>
            <a:spLocks noGrp="1"/>
          </p:cNvSpPr>
          <p:nvPr>
            <p:ph type="title"/>
          </p:nvPr>
        </p:nvSpPr>
        <p:spPr>
          <a:xfrm>
            <a:off x="555524" y="394929"/>
            <a:ext cx="10324839" cy="1243371"/>
          </a:xfrm>
        </p:spPr>
        <p:txBody>
          <a:bodyPr>
            <a:normAutofit/>
          </a:bodyPr>
          <a:lstStyle/>
          <a:p>
            <a:r>
              <a:rPr lang="en-US" sz="4000"/>
              <a:t>Grant Applications and Forms </a:t>
            </a:r>
          </a:p>
        </p:txBody>
      </p:sp>
      <p:sp>
        <p:nvSpPr>
          <p:cNvPr id="8" name="Content Placeholder 3">
            <a:extLst>
              <a:ext uri="{FF2B5EF4-FFF2-40B4-BE49-F238E27FC236}">
                <a16:creationId xmlns:a16="http://schemas.microsoft.com/office/drawing/2014/main" id="{FD4AD201-F430-4C99-F184-54086893FDC5}"/>
              </a:ext>
            </a:extLst>
          </p:cNvPr>
          <p:cNvSpPr>
            <a:spLocks noGrp="1"/>
          </p:cNvSpPr>
          <p:nvPr>
            <p:ph sz="half" idx="1"/>
          </p:nvPr>
        </p:nvSpPr>
        <p:spPr>
          <a:xfrm>
            <a:off x="801330" y="5357855"/>
            <a:ext cx="9714270" cy="1195345"/>
          </a:xfrm>
        </p:spPr>
        <p:txBody>
          <a:bodyPr vert="horz" lIns="91440" tIns="45720" rIns="91440" bIns="45720" rtlCol="0" anchor="t">
            <a:noAutofit/>
          </a:bodyPr>
          <a:lstStyle/>
          <a:p>
            <a:pPr marL="0" indent="0">
              <a:spcBef>
                <a:spcPts val="300"/>
              </a:spcBef>
              <a:buNone/>
            </a:pPr>
            <a:r>
              <a:rPr lang="en-US" sz="2000" dirty="0">
                <a:latin typeface="Fira Sans"/>
              </a:rPr>
              <a:t>Click on the </a:t>
            </a:r>
            <a:r>
              <a:rPr lang="en-US" sz="2000" b="1" dirty="0">
                <a:latin typeface="Fira Sans"/>
              </a:rPr>
              <a:t>Grant Applications &amp; Forms</a:t>
            </a:r>
            <a:r>
              <a:rPr lang="en-US" sz="2000" dirty="0">
                <a:latin typeface="Fira Sans"/>
              </a:rPr>
              <a:t> header and scroll the available grants to locate the </a:t>
            </a:r>
            <a:r>
              <a:rPr lang="en-US" sz="2000" b="1" dirty="0">
                <a:latin typeface="Fira Sans"/>
              </a:rPr>
              <a:t>Artist Support Grant 2025-26 </a:t>
            </a:r>
            <a:r>
              <a:rPr lang="en-US" sz="2000" dirty="0">
                <a:latin typeface="Fira Sans"/>
              </a:rPr>
              <a:t>grant.</a:t>
            </a:r>
            <a:endParaRPr lang="en-US" sz="2000" dirty="0">
              <a:latin typeface="Fira Sans"/>
              <a:cs typeface="Calibri"/>
            </a:endParaRPr>
          </a:p>
        </p:txBody>
      </p:sp>
      <p:sp>
        <p:nvSpPr>
          <p:cNvPr id="9" name="Rectangle 8">
            <a:extLst>
              <a:ext uri="{FF2B5EF4-FFF2-40B4-BE49-F238E27FC236}">
                <a16:creationId xmlns:a16="http://schemas.microsoft.com/office/drawing/2014/main" id="{57E98935-7324-F732-8211-65E797634146}"/>
              </a:ext>
              <a:ext uri="{C183D7F6-B498-43B3-948B-1728B52AA6E4}">
                <adec:decorative xmlns:adec="http://schemas.microsoft.com/office/drawing/2017/decorative" val="1"/>
              </a:ext>
            </a:extLst>
          </p:cNvPr>
          <p:cNvSpPr/>
          <p:nvPr/>
        </p:nvSpPr>
        <p:spPr>
          <a:xfrm>
            <a:off x="7950820" y="2051824"/>
            <a:ext cx="1951463" cy="3122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Arrow: Right 6">
            <a:extLst>
              <a:ext uri="{FF2B5EF4-FFF2-40B4-BE49-F238E27FC236}">
                <a16:creationId xmlns:a16="http://schemas.microsoft.com/office/drawing/2014/main" id="{B306F354-40D9-4CDD-49B6-BFE8642E131F}"/>
              </a:ext>
            </a:extLst>
          </p:cNvPr>
          <p:cNvSpPr/>
          <p:nvPr/>
        </p:nvSpPr>
        <p:spPr>
          <a:xfrm rot="10800000">
            <a:off x="3706820" y="4242061"/>
            <a:ext cx="686071" cy="176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73D9EB-ADD2-0CE5-4EEC-617BB9285EC8}"/>
              </a:ext>
            </a:extLst>
          </p:cNvPr>
          <p:cNvPicPr>
            <a:picLocks noChangeAspect="1"/>
          </p:cNvPicPr>
          <p:nvPr/>
        </p:nvPicPr>
        <p:blipFill rotWithShape="1">
          <a:blip r:embed="rId2"/>
          <a:srcRect l="3419" t="9797" r="5468" b="44338"/>
          <a:stretch/>
        </p:blipFill>
        <p:spPr>
          <a:xfrm>
            <a:off x="554867" y="1828799"/>
            <a:ext cx="10328689" cy="3386668"/>
          </a:xfrm>
          <a:prstGeom prst="rect">
            <a:avLst/>
          </a:prstGeom>
        </p:spPr>
      </p:pic>
      <p:sp>
        <p:nvSpPr>
          <p:cNvPr id="2" name="Arrow: Right 5">
            <a:extLst>
              <a:ext uri="{FF2B5EF4-FFF2-40B4-BE49-F238E27FC236}">
                <a16:creationId xmlns:a16="http://schemas.microsoft.com/office/drawing/2014/main" id="{3C5E4BD9-8330-E4C8-A106-2C2C18798B77}"/>
              </a:ext>
            </a:extLst>
          </p:cNvPr>
          <p:cNvSpPr/>
          <p:nvPr/>
        </p:nvSpPr>
        <p:spPr>
          <a:xfrm rot="16200000">
            <a:off x="2661058" y="2566465"/>
            <a:ext cx="409444" cy="3644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19F4EB4-5219-1C40-A38F-364D36DA92C8}"/>
              </a:ext>
            </a:extLst>
          </p:cNvPr>
          <p:cNvSpPr/>
          <p:nvPr/>
        </p:nvSpPr>
        <p:spPr>
          <a:xfrm>
            <a:off x="1865565" y="1911513"/>
            <a:ext cx="2033773" cy="5479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94F473-1922-52D6-626E-FBE716192ED2}"/>
              </a:ext>
            </a:extLst>
          </p:cNvPr>
          <p:cNvSpPr/>
          <p:nvPr/>
        </p:nvSpPr>
        <p:spPr>
          <a:xfrm>
            <a:off x="2186309" y="3444469"/>
            <a:ext cx="577517" cy="302508"/>
          </a:xfrm>
          <a:prstGeom prst="rect">
            <a:avLst/>
          </a:prstGeom>
          <a:solidFill>
            <a:srgbClr val="707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01FC1C-ABC9-A886-C16B-74D3E924E3D1}"/>
              </a:ext>
            </a:extLst>
          </p:cNvPr>
          <p:cNvSpPr txBox="1"/>
          <p:nvPr/>
        </p:nvSpPr>
        <p:spPr>
          <a:xfrm>
            <a:off x="2131804" y="3472014"/>
            <a:ext cx="741406" cy="276999"/>
          </a:xfrm>
          <a:prstGeom prst="rect">
            <a:avLst/>
          </a:prstGeom>
          <a:noFill/>
        </p:spPr>
        <p:txBody>
          <a:bodyPr wrap="square" lIns="91440" tIns="45720" rIns="91440" bIns="45720" rtlCol="0" anchor="t">
            <a:spAutoFit/>
          </a:bodyPr>
          <a:lstStyle/>
          <a:p>
            <a:r>
              <a:rPr lang="en-US" sz="1150" dirty="0">
                <a:solidFill>
                  <a:srgbClr val="F7FFFF"/>
                </a:solidFill>
                <a:latin typeface="Helvetica"/>
                <a:cs typeface="Helvetica"/>
              </a:rPr>
              <a:t>2025-26</a:t>
            </a:r>
            <a:endParaRPr lang="en-US" sz="1150" dirty="0">
              <a:solidFill>
                <a:srgbClr val="F7FFFF"/>
              </a:solidFill>
              <a:latin typeface="Helvetica" pitchFamily="2" charset="0"/>
            </a:endParaRPr>
          </a:p>
        </p:txBody>
      </p:sp>
      <p:sp>
        <p:nvSpPr>
          <p:cNvPr id="14" name="Rectangle 13">
            <a:extLst>
              <a:ext uri="{FF2B5EF4-FFF2-40B4-BE49-F238E27FC236}">
                <a16:creationId xmlns:a16="http://schemas.microsoft.com/office/drawing/2014/main" id="{1B2DFC21-10A0-377B-7E77-D65870ECB921}"/>
              </a:ext>
            </a:extLst>
          </p:cNvPr>
          <p:cNvSpPr/>
          <p:nvPr/>
        </p:nvSpPr>
        <p:spPr>
          <a:xfrm>
            <a:off x="2206651" y="3937210"/>
            <a:ext cx="528992" cy="249382"/>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E7B2CDF-BD4B-776E-2C6A-2618EDD5A6F6}"/>
              </a:ext>
            </a:extLst>
          </p:cNvPr>
          <p:cNvSpPr txBox="1"/>
          <p:nvPr/>
        </p:nvSpPr>
        <p:spPr>
          <a:xfrm>
            <a:off x="2133064" y="3926695"/>
            <a:ext cx="741406" cy="276999"/>
          </a:xfrm>
          <a:prstGeom prst="rect">
            <a:avLst/>
          </a:prstGeom>
          <a:noFill/>
        </p:spPr>
        <p:txBody>
          <a:bodyPr wrap="square" lIns="91440" tIns="45720" rIns="91440" bIns="45720" rtlCol="0" anchor="t">
            <a:spAutoFit/>
          </a:bodyPr>
          <a:lstStyle/>
          <a:p>
            <a:r>
              <a:rPr lang="en-US" sz="1150" dirty="0">
                <a:solidFill>
                  <a:srgbClr val="2C2832"/>
                </a:solidFill>
                <a:latin typeface="Helvetica"/>
                <a:cs typeface="Helvetica"/>
              </a:rPr>
              <a:t>2025-26</a:t>
            </a:r>
            <a:endParaRPr lang="en-US" sz="1150" dirty="0">
              <a:solidFill>
                <a:srgbClr val="2C2832"/>
              </a:solidFill>
              <a:latin typeface="Helvetica" pitchFamily="2" charset="0"/>
            </a:endParaRPr>
          </a:p>
        </p:txBody>
      </p:sp>
      <p:sp>
        <p:nvSpPr>
          <p:cNvPr id="6" name="Rectangle 5">
            <a:extLst>
              <a:ext uri="{FF2B5EF4-FFF2-40B4-BE49-F238E27FC236}">
                <a16:creationId xmlns:a16="http://schemas.microsoft.com/office/drawing/2014/main" id="{692483E7-3C7E-880D-F7C8-DD7B81530212}"/>
              </a:ext>
            </a:extLst>
          </p:cNvPr>
          <p:cNvSpPr/>
          <p:nvPr/>
        </p:nvSpPr>
        <p:spPr>
          <a:xfrm>
            <a:off x="9240253" y="3484345"/>
            <a:ext cx="1530416" cy="288758"/>
          </a:xfrm>
          <a:prstGeom prst="rect">
            <a:avLst/>
          </a:prstGeom>
          <a:solidFill>
            <a:srgbClr val="707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611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eams&#10;&#10;AI-generated content may be incorrect.">
            <a:extLst>
              <a:ext uri="{FF2B5EF4-FFF2-40B4-BE49-F238E27FC236}">
                <a16:creationId xmlns:a16="http://schemas.microsoft.com/office/drawing/2014/main" id="{89B2833E-3411-19F6-8CA7-84C2AE60D2E1}"/>
              </a:ext>
            </a:extLst>
          </p:cNvPr>
          <p:cNvPicPr>
            <a:picLocks noChangeAspect="1"/>
          </p:cNvPicPr>
          <p:nvPr/>
        </p:nvPicPr>
        <p:blipFill>
          <a:blip r:embed="rId3">
            <a:extLst>
              <a:ext uri="{28A0092B-C50C-407E-A947-70E740481C1C}">
                <a14:useLocalDpi xmlns:a14="http://schemas.microsoft.com/office/drawing/2010/main" val="0"/>
              </a:ext>
            </a:extLst>
          </a:blip>
          <a:srcRect b="18522"/>
          <a:stretch/>
        </p:blipFill>
        <p:spPr>
          <a:xfrm>
            <a:off x="1035423" y="1718579"/>
            <a:ext cx="10300447" cy="4520856"/>
          </a:xfrm>
          <a:prstGeom prst="rect">
            <a:avLst/>
          </a:prstGeom>
        </p:spPr>
      </p:pic>
      <p:sp>
        <p:nvSpPr>
          <p:cNvPr id="2" name="Title 1">
            <a:extLst>
              <a:ext uri="{FF2B5EF4-FFF2-40B4-BE49-F238E27FC236}">
                <a16:creationId xmlns:a16="http://schemas.microsoft.com/office/drawing/2014/main" id="{95521354-7CD5-BC05-0CC0-8F34A7FF65FC}"/>
              </a:ext>
            </a:extLst>
          </p:cNvPr>
          <p:cNvSpPr>
            <a:spLocks noGrp="1"/>
          </p:cNvSpPr>
          <p:nvPr>
            <p:ph type="title"/>
          </p:nvPr>
        </p:nvSpPr>
        <p:spPr>
          <a:xfrm>
            <a:off x="1066800" y="304800"/>
            <a:ext cx="9182510" cy="1333500"/>
          </a:xfrm>
        </p:spPr>
        <p:txBody>
          <a:bodyPr>
            <a:normAutofit/>
          </a:bodyPr>
          <a:lstStyle/>
          <a:p>
            <a:r>
              <a:rPr lang="en-US" sz="4000" dirty="0">
                <a:latin typeface="Fira Sans SemiBold"/>
              </a:rPr>
              <a:t>Begin FY 2025-26 Application</a:t>
            </a:r>
          </a:p>
        </p:txBody>
      </p:sp>
      <p:sp>
        <p:nvSpPr>
          <p:cNvPr id="5" name="Arrow: Right 5">
            <a:extLst>
              <a:ext uri="{FF2B5EF4-FFF2-40B4-BE49-F238E27FC236}">
                <a16:creationId xmlns:a16="http://schemas.microsoft.com/office/drawing/2014/main" id="{45A2E9B2-E1E6-EF3D-6419-63E1A7373C51}"/>
              </a:ext>
            </a:extLst>
          </p:cNvPr>
          <p:cNvSpPr/>
          <p:nvPr/>
        </p:nvSpPr>
        <p:spPr>
          <a:xfrm rot="120000" flipH="1" flipV="1">
            <a:off x="6263316" y="5088701"/>
            <a:ext cx="378135" cy="30885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8A508B-3A0F-C158-06C7-68C95E3925EF}"/>
              </a:ext>
            </a:extLst>
          </p:cNvPr>
          <p:cNvSpPr/>
          <p:nvPr/>
        </p:nvSpPr>
        <p:spPr>
          <a:xfrm>
            <a:off x="1762150" y="4870972"/>
            <a:ext cx="3372558" cy="1431215"/>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C7DD19-1557-19D8-6CF5-57C856E17BD9}"/>
              </a:ext>
            </a:extLst>
          </p:cNvPr>
          <p:cNvSpPr/>
          <p:nvPr/>
        </p:nvSpPr>
        <p:spPr>
          <a:xfrm>
            <a:off x="1914550" y="4580965"/>
            <a:ext cx="3372558" cy="178925"/>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948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9DBC-70B1-6CBF-0151-3B830EA0191B}"/>
              </a:ext>
            </a:extLst>
          </p:cNvPr>
          <p:cNvSpPr>
            <a:spLocks noGrp="1"/>
          </p:cNvSpPr>
          <p:nvPr>
            <p:ph type="title"/>
          </p:nvPr>
        </p:nvSpPr>
        <p:spPr>
          <a:xfrm>
            <a:off x="1473199" y="304800"/>
            <a:ext cx="9816841" cy="1333500"/>
          </a:xfrm>
        </p:spPr>
        <p:txBody>
          <a:bodyPr>
            <a:normAutofit/>
          </a:bodyPr>
          <a:lstStyle/>
          <a:p>
            <a:r>
              <a:rPr lang="en-US" sz="4000"/>
              <a:t>Application form – basic information </a:t>
            </a:r>
          </a:p>
        </p:txBody>
      </p:sp>
      <p:pic>
        <p:nvPicPr>
          <p:cNvPr id="7" name="Content Placeholder 6">
            <a:extLst>
              <a:ext uri="{FF2B5EF4-FFF2-40B4-BE49-F238E27FC236}">
                <a16:creationId xmlns:a16="http://schemas.microsoft.com/office/drawing/2014/main" id="{8E0F4933-7930-D45D-7366-108C208874DA}"/>
              </a:ext>
            </a:extLst>
          </p:cNvPr>
          <p:cNvPicPr>
            <a:picLocks noGrp="1" noChangeAspect="1"/>
          </p:cNvPicPr>
          <p:nvPr>
            <p:ph sz="half" idx="1"/>
          </p:nvPr>
        </p:nvPicPr>
        <p:blipFill rotWithShape="1">
          <a:blip r:embed="rId2"/>
          <a:srcRect l="3226" t="20078" r="4516" b="11627"/>
          <a:stretch/>
        </p:blipFill>
        <p:spPr>
          <a:xfrm>
            <a:off x="1700362" y="1863524"/>
            <a:ext cx="8042727" cy="3725283"/>
          </a:xfrm>
        </p:spPr>
      </p:pic>
      <p:sp>
        <p:nvSpPr>
          <p:cNvPr id="3" name="Content Placeholder 3">
            <a:extLst>
              <a:ext uri="{FF2B5EF4-FFF2-40B4-BE49-F238E27FC236}">
                <a16:creationId xmlns:a16="http://schemas.microsoft.com/office/drawing/2014/main" id="{655F7F26-CF8C-42F8-53DE-967C69C46C72}"/>
              </a:ext>
            </a:extLst>
          </p:cNvPr>
          <p:cNvSpPr txBox="1">
            <a:spLocks/>
          </p:cNvSpPr>
          <p:nvPr/>
        </p:nvSpPr>
        <p:spPr>
          <a:xfrm>
            <a:off x="1467827" y="5794319"/>
            <a:ext cx="9137650" cy="723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Font typeface="Arial" panose="020B0604020202020204" pitchFamily="34" charset="0"/>
              <a:buNone/>
            </a:pPr>
            <a:r>
              <a:rPr lang="en-US" sz="2000">
                <a:solidFill>
                  <a:srgbClr val="002060"/>
                </a:solidFill>
                <a:latin typeface="Fira Sans" panose="020B0503050000020004" pitchFamily="34" charset="0"/>
                <a:ea typeface="Fira Sans" panose="020B0503050000020004" pitchFamily="34" charset="0"/>
              </a:rPr>
              <a:t>On the </a:t>
            </a:r>
            <a:r>
              <a:rPr lang="en-US" sz="2000" b="1">
                <a:solidFill>
                  <a:srgbClr val="002060"/>
                </a:solidFill>
                <a:latin typeface="Fira Sans" panose="020B0503050000020004" pitchFamily="34" charset="0"/>
                <a:ea typeface="Fira Sans" panose="020B0503050000020004" pitchFamily="34" charset="0"/>
              </a:rPr>
              <a:t>Basic information and narrative questions</a:t>
            </a:r>
            <a:r>
              <a:rPr lang="en-US" sz="2000">
                <a:solidFill>
                  <a:srgbClr val="002060"/>
                </a:solidFill>
                <a:latin typeface="Fira Sans" panose="020B0503050000020004" pitchFamily="34" charset="0"/>
                <a:ea typeface="Fira Sans" panose="020B0503050000020004" pitchFamily="34" charset="0"/>
              </a:rPr>
              <a:t> page of the application, use the dropdown menu to select your region. </a:t>
            </a:r>
          </a:p>
        </p:txBody>
      </p:sp>
      <p:sp>
        <p:nvSpPr>
          <p:cNvPr id="13" name="Arrow: Right 5">
            <a:extLst>
              <a:ext uri="{FF2B5EF4-FFF2-40B4-BE49-F238E27FC236}">
                <a16:creationId xmlns:a16="http://schemas.microsoft.com/office/drawing/2014/main" id="{4163D8FF-7FDD-8B4C-C7B2-8B09A3057D46}"/>
              </a:ext>
            </a:extLst>
          </p:cNvPr>
          <p:cNvSpPr/>
          <p:nvPr/>
        </p:nvSpPr>
        <p:spPr>
          <a:xfrm rot="10800000">
            <a:off x="7296017" y="3734918"/>
            <a:ext cx="581256" cy="29908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CADF6D-6B4E-2420-93E2-D4F008F1A151}"/>
              </a:ext>
            </a:extLst>
          </p:cNvPr>
          <p:cNvSpPr/>
          <p:nvPr/>
        </p:nvSpPr>
        <p:spPr>
          <a:xfrm>
            <a:off x="2346251" y="2731649"/>
            <a:ext cx="2030870" cy="3870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01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707-D331-8028-F2C2-FC481ACC4AF6}"/>
              </a:ext>
            </a:extLst>
          </p:cNvPr>
          <p:cNvSpPr>
            <a:spLocks noGrp="1"/>
          </p:cNvSpPr>
          <p:nvPr>
            <p:ph type="title"/>
          </p:nvPr>
        </p:nvSpPr>
        <p:spPr>
          <a:xfrm>
            <a:off x="1473199" y="304800"/>
            <a:ext cx="9816841" cy="1333500"/>
          </a:xfrm>
        </p:spPr>
        <p:txBody>
          <a:bodyPr>
            <a:normAutofit/>
          </a:bodyPr>
          <a:lstStyle/>
          <a:p>
            <a:r>
              <a:rPr lang="en-US" sz="4000"/>
              <a:t>Application form – basic information</a:t>
            </a:r>
            <a:r>
              <a:rPr lang="en-US" sz="3600"/>
              <a:t> </a:t>
            </a:r>
          </a:p>
        </p:txBody>
      </p:sp>
      <p:pic>
        <p:nvPicPr>
          <p:cNvPr id="9" name="Content Placeholder 8">
            <a:extLst>
              <a:ext uri="{FF2B5EF4-FFF2-40B4-BE49-F238E27FC236}">
                <a16:creationId xmlns:a16="http://schemas.microsoft.com/office/drawing/2014/main" id="{B0CF9F1E-3C69-5C1C-0D39-E232534F91D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44" b="-286"/>
          <a:stretch/>
        </p:blipFill>
        <p:spPr>
          <a:xfrm>
            <a:off x="1371598" y="1886890"/>
            <a:ext cx="6049109" cy="3745659"/>
          </a:xfrm>
        </p:spPr>
      </p:pic>
      <p:sp>
        <p:nvSpPr>
          <p:cNvPr id="10" name="TextBox 9">
            <a:extLst>
              <a:ext uri="{FF2B5EF4-FFF2-40B4-BE49-F238E27FC236}">
                <a16:creationId xmlns:a16="http://schemas.microsoft.com/office/drawing/2014/main" id="{5CC72BBF-DE4C-EF13-41F4-DE647FA2764C}"/>
              </a:ext>
            </a:extLst>
          </p:cNvPr>
          <p:cNvSpPr txBox="1"/>
          <p:nvPr/>
        </p:nvSpPr>
        <p:spPr>
          <a:xfrm>
            <a:off x="1430215" y="5769590"/>
            <a:ext cx="69767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02060"/>
                </a:solidFill>
                <a:latin typeface="Fira Sans" panose="020B0503050000020004" pitchFamily="34" charset="0"/>
                <a:ea typeface="Fira Sans" panose="020B0503050000020004" pitchFamily="34" charset="0"/>
                <a:cs typeface="Calibri"/>
              </a:rPr>
              <a:t>Use the dropdown menu to select your art discipline. </a:t>
            </a:r>
          </a:p>
          <a:p>
            <a:pPr algn="l"/>
            <a:endParaRPr lang="en-US" sz="2000">
              <a:solidFill>
                <a:srgbClr val="002060"/>
              </a:solidFill>
              <a:latin typeface="Fira Sans" panose="020B0503050000020004" pitchFamily="34" charset="0"/>
              <a:ea typeface="Fira Sans" panose="020B0503050000020004" pitchFamily="34" charset="0"/>
              <a:cs typeface="Calibri"/>
            </a:endParaRPr>
          </a:p>
        </p:txBody>
      </p:sp>
      <p:sp>
        <p:nvSpPr>
          <p:cNvPr id="3" name="Arrow: Right 5">
            <a:extLst>
              <a:ext uri="{FF2B5EF4-FFF2-40B4-BE49-F238E27FC236}">
                <a16:creationId xmlns:a16="http://schemas.microsoft.com/office/drawing/2014/main" id="{412A7BD9-A34E-54E0-29C8-2BE938769003}"/>
              </a:ext>
            </a:extLst>
          </p:cNvPr>
          <p:cNvSpPr/>
          <p:nvPr/>
        </p:nvSpPr>
        <p:spPr>
          <a:xfrm rot="10800000">
            <a:off x="3272104" y="2767067"/>
            <a:ext cx="552815" cy="29122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80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defTabSz="914400" rtl="0" eaLnBrk="1" fontAlgn="auto" latinLnBrk="0" hangingPunct="1">
              <a:spcBef>
                <a:spcPct val="0"/>
              </a:spcBef>
              <a:spcAft>
                <a:spcPts val="0"/>
              </a:spcAft>
              <a:buClrTx/>
              <a:buSzTx/>
              <a:buFontTx/>
              <a:buNone/>
              <a:tabLst/>
              <a:defRPr/>
            </a:pPr>
            <a:r>
              <a:rPr kumimoji="0" lang="en-US" b="0" i="0" u="none" strike="noStrike" kern="1200" cap="none" spc="0" normalizeH="0" baseline="0" noProof="0">
                <a:ln>
                  <a:noFill/>
                </a:ln>
                <a:effectLst/>
                <a:uLnTx/>
                <a:uFillTx/>
              </a:rPr>
              <a:t>Application</a:t>
            </a:r>
          </a:p>
        </p:txBody>
      </p:sp>
      <p:sp>
        <p:nvSpPr>
          <p:cNvPr id="3" name="Text Placeholder 2">
            <a:extLst>
              <a:ext uri="{FF2B5EF4-FFF2-40B4-BE49-F238E27FC236}">
                <a16:creationId xmlns:a16="http://schemas.microsoft.com/office/drawing/2014/main" id="{B449EE8E-2258-F7C1-9DD5-38B68828FC3A}"/>
              </a:ext>
            </a:extLst>
          </p:cNvPr>
          <p:cNvSpPr>
            <a:spLocks noGrp="1"/>
          </p:cNvSpPr>
          <p:nvPr>
            <p:ph type="body" idx="1"/>
          </p:nvPr>
        </p:nvSpPr>
        <p:spPr/>
        <p:txBody>
          <a:bodyPr/>
          <a:lstStyle/>
          <a:p>
            <a:r>
              <a:rPr lang="en-US"/>
              <a:t>Project narrative</a:t>
            </a:r>
          </a:p>
        </p:txBody>
      </p:sp>
    </p:spTree>
    <p:extLst>
      <p:ext uri="{BB962C8B-B14F-4D97-AF65-F5344CB8AC3E}">
        <p14:creationId xmlns:p14="http://schemas.microsoft.com/office/powerpoint/2010/main" val="803623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AA60-4087-8894-2831-F42A87B6D1CD}"/>
              </a:ext>
            </a:extLst>
          </p:cNvPr>
          <p:cNvSpPr>
            <a:spLocks noGrp="1"/>
          </p:cNvSpPr>
          <p:nvPr>
            <p:ph type="title"/>
          </p:nvPr>
        </p:nvSpPr>
        <p:spPr>
          <a:xfrm>
            <a:off x="1066800" y="304800"/>
            <a:ext cx="9829800" cy="962025"/>
          </a:xfrm>
        </p:spPr>
        <p:txBody>
          <a:bodyPr>
            <a:normAutofit/>
          </a:bodyPr>
          <a:lstStyle/>
          <a:p>
            <a:r>
              <a:rPr lang="en-US" sz="4000"/>
              <a:t>Project Narrative </a:t>
            </a:r>
          </a:p>
        </p:txBody>
      </p:sp>
      <p:pic>
        <p:nvPicPr>
          <p:cNvPr id="4" name="Content Placeholder 3">
            <a:extLst>
              <a:ext uri="{FF2B5EF4-FFF2-40B4-BE49-F238E27FC236}">
                <a16:creationId xmlns:a16="http://schemas.microsoft.com/office/drawing/2014/main" id="{EB2224A2-D698-8DE9-94E4-5A34C3AC3B7C}"/>
              </a:ext>
            </a:extLst>
          </p:cNvPr>
          <p:cNvPicPr>
            <a:picLocks noGrp="1" noChangeAspect="1"/>
          </p:cNvPicPr>
          <p:nvPr>
            <p:ph sz="half" idx="1"/>
          </p:nvPr>
        </p:nvPicPr>
        <p:blipFill rotWithShape="1">
          <a:blip r:embed="rId2"/>
          <a:srcRect l="25158" t="-220" r="-253" b="172"/>
          <a:stretch/>
        </p:blipFill>
        <p:spPr>
          <a:xfrm>
            <a:off x="1110834" y="1341985"/>
            <a:ext cx="5455583" cy="5298094"/>
          </a:xfrm>
        </p:spPr>
      </p:pic>
      <p:sp>
        <p:nvSpPr>
          <p:cNvPr id="6" name="TextBox 5">
            <a:extLst>
              <a:ext uri="{FF2B5EF4-FFF2-40B4-BE49-F238E27FC236}">
                <a16:creationId xmlns:a16="http://schemas.microsoft.com/office/drawing/2014/main" id="{DB81FD3E-A692-27B6-5B36-C162BDB3ED60}"/>
              </a:ext>
            </a:extLst>
          </p:cNvPr>
          <p:cNvSpPr txBox="1"/>
          <p:nvPr/>
        </p:nvSpPr>
        <p:spPr>
          <a:xfrm>
            <a:off x="6227892" y="1502351"/>
            <a:ext cx="5035661" cy="3277820"/>
          </a:xfrm>
          <a:prstGeom prst="rect">
            <a:avLst/>
          </a:prstGeom>
          <a:solidFill>
            <a:schemeClr val="bg1">
              <a:lumMod val="85000"/>
            </a:schemeClr>
          </a:solidFill>
        </p:spPr>
        <p:txBody>
          <a:bodyPr wrap="square" lIns="91440" tIns="45720" rIns="91440" bIns="45720" rtlCol="0" anchor="ctr">
            <a:spAutoFit/>
          </a:bodyPr>
          <a:lstStyle/>
          <a:p>
            <a:pPr marL="0" indent="0">
              <a:spcBef>
                <a:spcPts val="300"/>
              </a:spcBef>
              <a:spcAft>
                <a:spcPts val="1500"/>
              </a:spcAft>
              <a:buNone/>
            </a:pPr>
            <a:r>
              <a:rPr lang="en-US" sz="1800" dirty="0">
                <a:solidFill>
                  <a:srgbClr val="002060"/>
                </a:solidFill>
              </a:rPr>
              <a:t>Your Project Narrative should explain your proposed project and how it will have an impact on your career as an artist:</a:t>
            </a:r>
          </a:p>
          <a:p>
            <a:pPr marL="285750" indent="-285750">
              <a:spcBef>
                <a:spcPts val="300"/>
              </a:spcBef>
              <a:spcAft>
                <a:spcPts val="1500"/>
              </a:spcAft>
              <a:buFont typeface="Arial" panose="020B0604020202020204" pitchFamily="34" charset="0"/>
              <a:buChar char="•"/>
            </a:pPr>
            <a:r>
              <a:rPr lang="en-US" sz="1800" dirty="0">
                <a:solidFill>
                  <a:srgbClr val="002060"/>
                </a:solidFill>
              </a:rPr>
              <a:t>Describe your project and the proposed use of funds.</a:t>
            </a:r>
            <a:endParaRPr lang="en-US" sz="1800" dirty="0">
              <a:solidFill>
                <a:srgbClr val="002060"/>
              </a:solidFill>
              <a:ea typeface="Calibri"/>
              <a:cs typeface="Calibri"/>
            </a:endParaRPr>
          </a:p>
          <a:p>
            <a:pPr marL="285750" indent="-285750">
              <a:spcBef>
                <a:spcPts val="300"/>
              </a:spcBef>
              <a:spcAft>
                <a:spcPts val="1500"/>
              </a:spcAft>
              <a:buFont typeface="Arial" panose="020B0604020202020204" pitchFamily="34" charset="0"/>
              <a:buChar char="•"/>
            </a:pPr>
            <a:r>
              <a:rPr lang="en-US" sz="1800" dirty="0">
                <a:solidFill>
                  <a:srgbClr val="002060"/>
                </a:solidFill>
              </a:rPr>
              <a:t>Explain what this project will enable you to do that you are unable to do now.</a:t>
            </a:r>
            <a:endParaRPr lang="en-US" sz="1800" dirty="0">
              <a:solidFill>
                <a:srgbClr val="002060"/>
              </a:solidFill>
              <a:ea typeface="Calibri"/>
              <a:cs typeface="Calibri"/>
            </a:endParaRPr>
          </a:p>
          <a:p>
            <a:pPr marL="285750" indent="-285750">
              <a:spcBef>
                <a:spcPts val="300"/>
              </a:spcBef>
              <a:spcAft>
                <a:spcPts val="1500"/>
              </a:spcAft>
              <a:buFont typeface="Arial" panose="020B0604020202020204" pitchFamily="34" charset="0"/>
              <a:buChar char="•"/>
            </a:pPr>
            <a:r>
              <a:rPr lang="en-US" sz="1800" dirty="0">
                <a:solidFill>
                  <a:srgbClr val="002060"/>
                </a:solidFill>
              </a:rPr>
              <a:t>Summarize how this project will advance your career or development as an artist.</a:t>
            </a:r>
            <a:endParaRPr lang="en-US" sz="1800" dirty="0">
              <a:solidFill>
                <a:srgbClr val="002060"/>
              </a:solidFill>
              <a:ea typeface="Calibri"/>
              <a:cs typeface="Calibri"/>
            </a:endParaRPr>
          </a:p>
        </p:txBody>
      </p:sp>
    </p:spTree>
    <p:extLst>
      <p:ext uri="{BB962C8B-B14F-4D97-AF65-F5344CB8AC3E}">
        <p14:creationId xmlns:p14="http://schemas.microsoft.com/office/powerpoint/2010/main" val="42970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9F52EC7-5275-B15D-F261-6B87AA915167}"/>
              </a:ext>
            </a:extLst>
          </p:cNvPr>
          <p:cNvSpPr>
            <a:spLocks noGrp="1"/>
          </p:cNvSpPr>
          <p:nvPr>
            <p:ph type="title"/>
          </p:nvPr>
        </p:nvSpPr>
        <p:spPr>
          <a:xfrm>
            <a:off x="838200" y="897139"/>
            <a:ext cx="10515600" cy="1325563"/>
          </a:xfrm>
        </p:spPr>
        <p:txBody>
          <a:bodyPr anchor="b">
            <a:normAutofit/>
          </a:bodyPr>
          <a:lstStyle/>
          <a:p>
            <a:r>
              <a:rPr lang="en-US"/>
              <a:t>North Carolina Arts Council’s </a:t>
            </a:r>
            <a:br>
              <a:rPr lang="en-US"/>
            </a:br>
            <a:r>
              <a:rPr lang="en-US"/>
              <a:t>Artist Support Grant</a:t>
            </a:r>
          </a:p>
        </p:txBody>
      </p:sp>
      <p:pic>
        <p:nvPicPr>
          <p:cNvPr id="6" name="Picture Placeholder 5" descr="Social graphic for artist support grant">
            <a:extLst>
              <a:ext uri="{FF2B5EF4-FFF2-40B4-BE49-F238E27FC236}">
                <a16:creationId xmlns:a16="http://schemas.microsoft.com/office/drawing/2014/main" id="{99502440-C3CC-BEBA-8E9B-6D11E688F5E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7447" y="2676696"/>
            <a:ext cx="3318669" cy="3318669"/>
          </a:xfrm>
          <a:noFill/>
        </p:spPr>
      </p:pic>
      <p:sp>
        <p:nvSpPr>
          <p:cNvPr id="14" name="Content Placeholder 3">
            <a:extLst>
              <a:ext uri="{FF2B5EF4-FFF2-40B4-BE49-F238E27FC236}">
                <a16:creationId xmlns:a16="http://schemas.microsoft.com/office/drawing/2014/main" id="{04A768FE-9BAA-E30D-69E6-187C7C61006A}"/>
              </a:ext>
            </a:extLst>
          </p:cNvPr>
          <p:cNvSpPr>
            <a:spLocks noGrp="1"/>
          </p:cNvSpPr>
          <p:nvPr>
            <p:ph sz="half" idx="2"/>
          </p:nvPr>
        </p:nvSpPr>
        <p:spPr>
          <a:xfrm>
            <a:off x="4721630" y="2776451"/>
            <a:ext cx="6550428" cy="3374967"/>
          </a:xfrm>
        </p:spPr>
        <p:txBody>
          <a:bodyPr>
            <a:normAutofit fontScale="92500" lnSpcReduction="20000"/>
          </a:bodyPr>
          <a:lstStyle/>
          <a:p>
            <a:pPr marL="0" indent="0">
              <a:lnSpc>
                <a:spcPct val="134000"/>
              </a:lnSpc>
              <a:buNone/>
            </a:pPr>
            <a:r>
              <a:rPr lang="en-US"/>
              <a:t>The Artist Support Grant provides direct support to individual artists for professional and artistic development, either to enhance their skills and abilities to create work, or to improve their business operations and capacity to bring the work to audiences. </a:t>
            </a:r>
          </a:p>
        </p:txBody>
      </p:sp>
    </p:spTree>
    <p:extLst>
      <p:ext uri="{BB962C8B-B14F-4D97-AF65-F5344CB8AC3E}">
        <p14:creationId xmlns:p14="http://schemas.microsoft.com/office/powerpoint/2010/main" val="273185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AA60-4087-8894-2831-F42A87B6D1CD}"/>
              </a:ext>
            </a:extLst>
          </p:cNvPr>
          <p:cNvSpPr>
            <a:spLocks noGrp="1"/>
          </p:cNvSpPr>
          <p:nvPr>
            <p:ph type="title"/>
          </p:nvPr>
        </p:nvSpPr>
        <p:spPr>
          <a:xfrm>
            <a:off x="1119554" y="839299"/>
            <a:ext cx="9935096" cy="1325563"/>
          </a:xfrm>
        </p:spPr>
        <p:txBody>
          <a:bodyPr anchor="t">
            <a:normAutofit/>
          </a:bodyPr>
          <a:lstStyle/>
          <a:p>
            <a:r>
              <a:rPr lang="en-US" sz="4000"/>
              <a:t>Project Narrative </a:t>
            </a:r>
          </a:p>
        </p:txBody>
      </p:sp>
      <p:pic>
        <p:nvPicPr>
          <p:cNvPr id="4" name="Content Placeholder 3">
            <a:extLst>
              <a:ext uri="{FF2B5EF4-FFF2-40B4-BE49-F238E27FC236}">
                <a16:creationId xmlns:a16="http://schemas.microsoft.com/office/drawing/2014/main" id="{EB2224A2-D698-8DE9-94E4-5A34C3AC3B7C}"/>
              </a:ext>
            </a:extLst>
          </p:cNvPr>
          <p:cNvPicPr>
            <a:picLocks noGrp="1" noChangeAspect="1"/>
          </p:cNvPicPr>
          <p:nvPr>
            <p:ph sz="half" idx="1"/>
          </p:nvPr>
        </p:nvPicPr>
        <p:blipFill rotWithShape="1">
          <a:blip r:embed="rId2"/>
          <a:srcRect l="25158" t="-220" r="-253" b="172"/>
          <a:stretch/>
        </p:blipFill>
        <p:spPr>
          <a:xfrm>
            <a:off x="1167250" y="1509307"/>
            <a:ext cx="4991112" cy="4905828"/>
          </a:xfrm>
        </p:spPr>
      </p:pic>
      <p:sp>
        <p:nvSpPr>
          <p:cNvPr id="6" name="TextBox 5">
            <a:extLst>
              <a:ext uri="{FF2B5EF4-FFF2-40B4-BE49-F238E27FC236}">
                <a16:creationId xmlns:a16="http://schemas.microsoft.com/office/drawing/2014/main" id="{DB81FD3E-A692-27B6-5B36-C162BDB3ED60}"/>
              </a:ext>
            </a:extLst>
          </p:cNvPr>
          <p:cNvSpPr txBox="1"/>
          <p:nvPr/>
        </p:nvSpPr>
        <p:spPr>
          <a:xfrm>
            <a:off x="5980562" y="1648362"/>
            <a:ext cx="4499869" cy="4124206"/>
          </a:xfrm>
          <a:prstGeom prst="rect">
            <a:avLst/>
          </a:prstGeom>
          <a:solidFill>
            <a:schemeClr val="bg1">
              <a:lumMod val="85000"/>
            </a:schemeClr>
          </a:solidFill>
        </p:spPr>
        <p:txBody>
          <a:bodyPr wrap="square" lIns="91440" tIns="45720" rIns="91440" bIns="45720" rtlCol="0" anchor="t">
            <a:spAutoFit/>
          </a:bodyPr>
          <a:lstStyle/>
          <a:p>
            <a:pPr>
              <a:spcBef>
                <a:spcPts val="300"/>
              </a:spcBef>
              <a:spcAft>
                <a:spcPts val="1800"/>
              </a:spcAft>
            </a:pPr>
            <a:r>
              <a:rPr lang="en-US" sz="1600">
                <a:solidFill>
                  <a:srgbClr val="002060"/>
                </a:solidFill>
                <a:latin typeface="Fira Sans" panose="020B0503050000020004" pitchFamily="34" charset="0"/>
                <a:ea typeface="Fira Sans" panose="020B0503050000020004" pitchFamily="34" charset="0"/>
              </a:rPr>
              <a:t>Your proposal needs to be:</a:t>
            </a:r>
            <a:endParaRPr lang="en-US" sz="1600">
              <a:solidFill>
                <a:srgbClr val="002060"/>
              </a:solidFill>
              <a:latin typeface="Fira Sans" panose="020B0503050000020004" pitchFamily="34" charset="0"/>
              <a:ea typeface="Fira Sans" panose="020B0503050000020004" pitchFamily="34" charset="0"/>
              <a:cs typeface="Calibri"/>
            </a:endParaRPr>
          </a:p>
          <a:p>
            <a:pPr>
              <a:spcBef>
                <a:spcPts val="300"/>
              </a:spcBef>
              <a:spcAft>
                <a:spcPts val="1800"/>
              </a:spcAft>
            </a:pPr>
            <a:r>
              <a:rPr lang="en-US" sz="1600" b="1" u="sng">
                <a:solidFill>
                  <a:srgbClr val="002060"/>
                </a:solidFill>
                <a:latin typeface="Fira Sans" panose="020B0503050000020004" pitchFamily="34" charset="0"/>
                <a:ea typeface="Fira Sans" panose="020B0503050000020004" pitchFamily="34" charset="0"/>
              </a:rPr>
              <a:t>Feasible</a:t>
            </a:r>
            <a:br>
              <a:rPr lang="en-US" sz="1600" b="1">
                <a:solidFill>
                  <a:srgbClr val="002060"/>
                </a:solidFill>
                <a:latin typeface="Fira Sans" panose="020B0503050000020004" pitchFamily="34" charset="0"/>
                <a:ea typeface="Fira Sans" panose="020B0503050000020004" pitchFamily="34" charset="0"/>
              </a:rPr>
            </a:br>
            <a:r>
              <a:rPr lang="en-US" sz="1600" b="1">
                <a:solidFill>
                  <a:srgbClr val="002060"/>
                </a:solidFill>
                <a:latin typeface="Fira Sans" panose="020B0503050000020004" pitchFamily="34" charset="0"/>
                <a:ea typeface="Fira Sans" panose="020B0503050000020004" pitchFamily="34" charset="0"/>
              </a:rPr>
              <a:t>Don’t propose a project that seems beyond your </a:t>
            </a:r>
            <a:r>
              <a:rPr lang="en-US" sz="1600">
                <a:solidFill>
                  <a:srgbClr val="002060"/>
                </a:solidFill>
                <a:latin typeface="Fira Sans" panose="020B0503050000020004" pitchFamily="34" charset="0"/>
                <a:ea typeface="Fira Sans" panose="020B0503050000020004" pitchFamily="34" charset="0"/>
              </a:rPr>
              <a:t>capacity either in terms of cost, access, or other factors. </a:t>
            </a:r>
            <a:endParaRPr lang="en-US" sz="1600">
              <a:solidFill>
                <a:srgbClr val="002060"/>
              </a:solidFill>
              <a:latin typeface="Fira Sans" panose="020B0503050000020004" pitchFamily="34" charset="0"/>
              <a:ea typeface="Fira Sans" panose="020B0503050000020004" pitchFamily="34" charset="0"/>
              <a:cs typeface="Calibri"/>
            </a:endParaRPr>
          </a:p>
          <a:p>
            <a:pPr>
              <a:spcBef>
                <a:spcPts val="300"/>
              </a:spcBef>
              <a:spcAft>
                <a:spcPts val="1800"/>
              </a:spcAft>
            </a:pPr>
            <a:r>
              <a:rPr lang="en-US" sz="1600" b="1" u="sng">
                <a:solidFill>
                  <a:srgbClr val="002060"/>
                </a:solidFill>
                <a:latin typeface="Fira Sans" panose="020B0503050000020004" pitchFamily="34" charset="0"/>
                <a:ea typeface="Fira Sans" panose="020B0503050000020004" pitchFamily="34" charset="0"/>
                <a:cs typeface="Calibri"/>
              </a:rPr>
              <a:t>A logical step for you </a:t>
            </a:r>
            <a:br>
              <a:rPr lang="en-US" sz="1600" b="1">
                <a:solidFill>
                  <a:srgbClr val="002060"/>
                </a:solidFill>
                <a:latin typeface="Fira Sans" panose="020B0503050000020004" pitchFamily="34" charset="0"/>
                <a:ea typeface="Fira Sans" panose="020B0503050000020004" pitchFamily="34" charset="0"/>
                <a:cs typeface="Calibri"/>
              </a:rPr>
            </a:br>
            <a:r>
              <a:rPr lang="en-US" sz="1600" b="1">
                <a:solidFill>
                  <a:srgbClr val="002060"/>
                </a:solidFill>
                <a:latin typeface="Fira Sans" panose="020B0503050000020004" pitchFamily="34" charset="0"/>
                <a:ea typeface="Fira Sans" panose="020B0503050000020004" pitchFamily="34" charset="0"/>
                <a:cs typeface="Calibri"/>
              </a:rPr>
              <a:t>It should make sense why the workshop tuition, </a:t>
            </a:r>
            <a:r>
              <a:rPr lang="en-US" sz="1600">
                <a:solidFill>
                  <a:srgbClr val="002060"/>
                </a:solidFill>
                <a:latin typeface="Fira Sans" panose="020B0503050000020004" pitchFamily="34" charset="0"/>
                <a:ea typeface="Fira Sans" panose="020B0503050000020004" pitchFamily="34" charset="0"/>
                <a:cs typeface="Calibri"/>
              </a:rPr>
              <a:t>computer, brochure</a:t>
            </a:r>
            <a:r>
              <a:rPr lang="en-US" sz="1600">
                <a:solidFill>
                  <a:srgbClr val="002060"/>
                </a:solidFill>
                <a:latin typeface="Fira Sans" panose="020B0503050000020004" pitchFamily="34" charset="0"/>
                <a:ea typeface="Fira Sans" panose="020B0503050000020004" pitchFamily="34" charset="0"/>
              </a:rPr>
              <a:t>, or new studio you want would be relevant and helpful to you at this point in your career. </a:t>
            </a:r>
            <a:endParaRPr lang="en-US" sz="1600">
              <a:solidFill>
                <a:srgbClr val="002060"/>
              </a:solidFill>
              <a:latin typeface="Fira Sans" panose="020B0503050000020004" pitchFamily="34" charset="0"/>
              <a:ea typeface="Fira Sans" panose="020B0503050000020004" pitchFamily="34" charset="0"/>
              <a:cs typeface="Calibri"/>
            </a:endParaRPr>
          </a:p>
          <a:p>
            <a:pPr>
              <a:spcBef>
                <a:spcPts val="300"/>
              </a:spcBef>
              <a:spcAft>
                <a:spcPts val="1800"/>
              </a:spcAft>
            </a:pPr>
            <a:r>
              <a:rPr lang="en-US" sz="1600" b="1" u="sng">
                <a:solidFill>
                  <a:srgbClr val="002060"/>
                </a:solidFill>
                <a:latin typeface="Fira Sans" panose="020B0503050000020004" pitchFamily="34" charset="0"/>
                <a:ea typeface="Fira Sans" panose="020B0503050000020004" pitchFamily="34" charset="0"/>
              </a:rPr>
              <a:t>The more specific you can be the better.</a:t>
            </a:r>
            <a:endParaRPr lang="en-US" sz="1600" b="1" u="sng">
              <a:solidFill>
                <a:srgbClr val="002060"/>
              </a:solidFill>
              <a:latin typeface="Fira Sans" panose="020B0503050000020004" pitchFamily="34" charset="0"/>
              <a:ea typeface="Fira Sans" panose="020B0503050000020004" pitchFamily="34" charset="0"/>
              <a:cs typeface="Calibri"/>
            </a:endParaRPr>
          </a:p>
          <a:p>
            <a:pPr>
              <a:spcBef>
                <a:spcPts val="300"/>
              </a:spcBef>
              <a:spcAft>
                <a:spcPts val="300"/>
              </a:spcAft>
            </a:pPr>
            <a:endParaRPr lang="en-US" sz="1600">
              <a:solidFill>
                <a:srgbClr val="002060"/>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3444882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3200"/>
              <a:t>Project narrative – general rule of thumb (1/2)</a:t>
            </a:r>
          </a:p>
        </p:txBody>
      </p:sp>
      <p:pic>
        <p:nvPicPr>
          <p:cNvPr id="7" name="Picture 6" descr="A circular yellow icon of a hand giving the thumbs up gesture">
            <a:extLst>
              <a:ext uri="{FF2B5EF4-FFF2-40B4-BE49-F238E27FC236}">
                <a16:creationId xmlns:a16="http://schemas.microsoft.com/office/drawing/2014/main" id="{3FD2F345-0A51-FEAD-6920-357F22242924}"/>
              </a:ext>
            </a:extLst>
          </p:cNvPr>
          <p:cNvPicPr>
            <a:picLocks noChangeAspect="1"/>
          </p:cNvPicPr>
          <p:nvPr/>
        </p:nvPicPr>
        <p:blipFill rotWithShape="1">
          <a:blip r:embed="rId2">
            <a:extLst>
              <a:ext uri="{28A0092B-C50C-407E-A947-70E740481C1C}">
                <a14:useLocalDpi xmlns:a14="http://schemas.microsoft.com/office/drawing/2010/main" val="0"/>
              </a:ext>
            </a:extLst>
          </a:blip>
          <a:srcRect l="-161" t="-1317" r="-596" b="-880"/>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000">
                <a:solidFill>
                  <a:srgbClr val="002060"/>
                </a:solidFill>
                <a:latin typeface="Fira Sans" panose="020B0503050000020004" pitchFamily="34" charset="0"/>
                <a:ea typeface="Fira Sans" panose="020B0503050000020004" pitchFamily="34" charset="0"/>
              </a:rPr>
              <a:t>Use simple, declarative sentences in active voice—and get to the point. Observe the space or page limits. </a:t>
            </a:r>
          </a:p>
          <a:p>
            <a:pPr lvl="1">
              <a:spcBef>
                <a:spcPts val="300"/>
              </a:spcBef>
              <a:spcAft>
                <a:spcPts val="1800"/>
              </a:spcAft>
            </a:pPr>
            <a:r>
              <a:rPr lang="en-US" sz="2000">
                <a:solidFill>
                  <a:srgbClr val="002060"/>
                </a:solidFill>
                <a:latin typeface="Fira Sans" panose="020B0503050000020004" pitchFamily="34" charset="0"/>
                <a:ea typeface="Fira Sans" panose="020B0503050000020004" pitchFamily="34" charset="0"/>
              </a:rPr>
              <a:t>Say what you need to say as efficiently as possible.</a:t>
            </a:r>
          </a:p>
          <a:p>
            <a:pPr>
              <a:spcBef>
                <a:spcPts val="300"/>
              </a:spcBef>
            </a:pPr>
            <a:r>
              <a:rPr lang="en-US" sz="2000">
                <a:solidFill>
                  <a:srgbClr val="002060"/>
                </a:solidFill>
                <a:latin typeface="Fira Sans" panose="020B0503050000020004" pitchFamily="34" charset="0"/>
                <a:ea typeface="Fira Sans" panose="020B0503050000020004" pitchFamily="34" charset="0"/>
              </a:rPr>
              <a:t>Who, what, when, where, why, and how.</a:t>
            </a:r>
          </a:p>
          <a:p>
            <a:pPr lvl="1">
              <a:spcBef>
                <a:spcPts val="300"/>
              </a:spcBef>
            </a:pPr>
            <a:r>
              <a:rPr lang="en-US" sz="2000">
                <a:solidFill>
                  <a:srgbClr val="002060"/>
                </a:solidFill>
                <a:latin typeface="Fira Sans" panose="020B0503050000020004" pitchFamily="34" charset="0"/>
                <a:ea typeface="Fira Sans" panose="020B0503050000020004" pitchFamily="34" charset="0"/>
              </a:rPr>
              <a:t>If you find, after you’ve answered the application queries, that you haven’t addressed one or more of the questions, you might want to revisit your responses.</a:t>
            </a:r>
          </a:p>
          <a:p>
            <a:pPr>
              <a:spcBef>
                <a:spcPts val="300"/>
              </a:spcBef>
            </a:pPr>
            <a:endParaRPr lang="en-US" sz="2000">
              <a:solidFill>
                <a:srgbClr val="002060"/>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407030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3200"/>
              <a:t>Project narrative – general rule of thumb (2/2)</a:t>
            </a:r>
          </a:p>
        </p:txBody>
      </p:sp>
      <p:pic>
        <p:nvPicPr>
          <p:cNvPr id="7" name="Picture 6" descr="A circular yellow icon of a hand giving the thumbs up gesture">
            <a:extLst>
              <a:ext uri="{FF2B5EF4-FFF2-40B4-BE49-F238E27FC236}">
                <a16:creationId xmlns:a16="http://schemas.microsoft.com/office/drawing/2014/main" id="{3FD2F345-0A51-FEAD-6920-357F22242924}"/>
              </a:ext>
            </a:extLst>
          </p:cNvPr>
          <p:cNvPicPr>
            <a:picLocks noChangeAspect="1"/>
          </p:cNvPicPr>
          <p:nvPr/>
        </p:nvPicPr>
        <p:blipFill rotWithShape="1">
          <a:blip r:embed="rId2">
            <a:extLst>
              <a:ext uri="{28A0092B-C50C-407E-A947-70E740481C1C}">
                <a14:useLocalDpi xmlns:a14="http://schemas.microsoft.com/office/drawing/2010/main" val="0"/>
              </a:ext>
            </a:extLst>
          </a:blip>
          <a:srcRect l="-161" t="-1317" r="-596" b="-880"/>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000">
                <a:solidFill>
                  <a:srgbClr val="002060"/>
                </a:solidFill>
                <a:latin typeface="Fira Sans" panose="020B0503050000020004" pitchFamily="34" charset="0"/>
                <a:ea typeface="Fira Sans" panose="020B0503050000020004" pitchFamily="34" charset="0"/>
              </a:rPr>
              <a:t>The narrative is not an artist statement. </a:t>
            </a:r>
          </a:p>
          <a:p>
            <a:pPr lvl="1">
              <a:spcBef>
                <a:spcPts val="300"/>
              </a:spcBef>
            </a:pPr>
            <a:r>
              <a:rPr lang="en-US" sz="2000">
                <a:solidFill>
                  <a:srgbClr val="002060"/>
                </a:solidFill>
                <a:latin typeface="Fira Sans" panose="020B0503050000020004" pitchFamily="34" charset="0"/>
                <a:ea typeface="Fira Sans" panose="020B0503050000020004" pitchFamily="34" charset="0"/>
              </a:rPr>
              <a:t>Keep your answers focused on the practical needs and outcomes of your project.</a:t>
            </a:r>
          </a:p>
          <a:p>
            <a:pPr>
              <a:spcBef>
                <a:spcPts val="300"/>
              </a:spcBef>
            </a:pPr>
            <a:endParaRPr lang="en-US" sz="2000">
              <a:solidFill>
                <a:srgbClr val="002060"/>
              </a:solidFill>
              <a:latin typeface="Fira Sans" panose="020B0503050000020004" pitchFamily="34" charset="0"/>
              <a:ea typeface="Fira Sans" panose="020B0503050000020004" pitchFamily="34" charset="0"/>
            </a:endParaRPr>
          </a:p>
          <a:p>
            <a:pPr>
              <a:spcBef>
                <a:spcPts val="300"/>
              </a:spcBef>
            </a:pPr>
            <a:r>
              <a:rPr lang="en-US" sz="2000">
                <a:solidFill>
                  <a:srgbClr val="002060"/>
                </a:solidFill>
                <a:latin typeface="Fira Sans" panose="020B0503050000020004" pitchFamily="34" charset="0"/>
                <a:ea typeface="Fira Sans" panose="020B0503050000020004" pitchFamily="34" charset="0"/>
              </a:rPr>
              <a:t>Ask someone unconnected to the arts to read your application. Their perspective can be valuable in identifying aspects that are unclear or unpersuasive.</a:t>
            </a:r>
          </a:p>
          <a:p>
            <a:pPr>
              <a:spcBef>
                <a:spcPts val="300"/>
              </a:spcBef>
            </a:pPr>
            <a:endParaRPr lang="en-US" sz="2000">
              <a:solidFill>
                <a:srgbClr val="002060"/>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2281714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defTabSz="914400" rtl="0" eaLnBrk="1" fontAlgn="auto" latinLnBrk="0" hangingPunct="1">
              <a:spcBef>
                <a:spcPct val="0"/>
              </a:spcBef>
              <a:spcAft>
                <a:spcPts val="0"/>
              </a:spcAft>
              <a:buClrTx/>
              <a:buSzTx/>
              <a:buFontTx/>
              <a:buNone/>
              <a:tabLst/>
              <a:defRPr/>
            </a:pPr>
            <a:r>
              <a:rPr kumimoji="0" lang="en-US" b="0" i="0" u="none" strike="noStrike" kern="1200" cap="none" spc="0" normalizeH="0" baseline="0" noProof="0">
                <a:ln>
                  <a:noFill/>
                </a:ln>
                <a:effectLst/>
                <a:uLnTx/>
                <a:uFillTx/>
              </a:rPr>
              <a:t>Application</a:t>
            </a:r>
          </a:p>
        </p:txBody>
      </p:sp>
      <p:sp>
        <p:nvSpPr>
          <p:cNvPr id="3" name="Text Placeholder 2">
            <a:extLst>
              <a:ext uri="{FF2B5EF4-FFF2-40B4-BE49-F238E27FC236}">
                <a16:creationId xmlns:a16="http://schemas.microsoft.com/office/drawing/2014/main" id="{B449EE8E-2258-F7C1-9DD5-38B68828FC3A}"/>
              </a:ext>
            </a:extLst>
          </p:cNvPr>
          <p:cNvSpPr>
            <a:spLocks noGrp="1"/>
          </p:cNvSpPr>
          <p:nvPr>
            <p:ph type="body" idx="1"/>
          </p:nvPr>
        </p:nvSpPr>
        <p:spPr/>
        <p:txBody>
          <a:bodyPr/>
          <a:lstStyle/>
          <a:p>
            <a:r>
              <a:rPr lang="en-US"/>
              <a:t>Project budget</a:t>
            </a:r>
          </a:p>
        </p:txBody>
      </p:sp>
    </p:spTree>
    <p:extLst>
      <p:ext uri="{BB962C8B-B14F-4D97-AF65-F5344CB8AC3E}">
        <p14:creationId xmlns:p14="http://schemas.microsoft.com/office/powerpoint/2010/main" val="1466904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CEDBACA-8B2C-55D1-2378-3A51FA762B3E}"/>
              </a:ext>
            </a:extLst>
          </p:cNvPr>
          <p:cNvSpPr>
            <a:spLocks noGrp="1"/>
          </p:cNvSpPr>
          <p:nvPr>
            <p:ph type="title"/>
          </p:nvPr>
        </p:nvSpPr>
        <p:spPr>
          <a:xfrm>
            <a:off x="1473199" y="304800"/>
            <a:ext cx="9816841" cy="1333500"/>
          </a:xfrm>
        </p:spPr>
        <p:txBody>
          <a:bodyPr>
            <a:normAutofit/>
          </a:bodyPr>
          <a:lstStyle/>
          <a:p>
            <a:r>
              <a:rPr lang="en-US" sz="4000"/>
              <a:t>Project expenses</a:t>
            </a:r>
          </a:p>
        </p:txBody>
      </p:sp>
      <p:pic>
        <p:nvPicPr>
          <p:cNvPr id="9" name="Content Placeholder 8">
            <a:extLst>
              <a:ext uri="{FF2B5EF4-FFF2-40B4-BE49-F238E27FC236}">
                <a16:creationId xmlns:a16="http://schemas.microsoft.com/office/drawing/2014/main" id="{0E98D884-ABF8-4B1F-5E0C-741ADC33FFD7}"/>
              </a:ext>
            </a:extLst>
          </p:cNvPr>
          <p:cNvPicPr>
            <a:picLocks noGrp="1" noChangeAspect="1"/>
          </p:cNvPicPr>
          <p:nvPr>
            <p:ph sz="half" idx="1"/>
          </p:nvPr>
        </p:nvPicPr>
        <p:blipFill rotWithShape="1">
          <a:blip r:embed="rId2"/>
          <a:srcRect l="3118" t="8090" r="6882" b="6713"/>
          <a:stretch/>
        </p:blipFill>
        <p:spPr>
          <a:xfrm>
            <a:off x="1475247" y="1643214"/>
            <a:ext cx="7857623" cy="4614718"/>
          </a:xfrm>
        </p:spPr>
      </p:pic>
      <p:sp>
        <p:nvSpPr>
          <p:cNvPr id="2" name="Rectangle 1">
            <a:extLst>
              <a:ext uri="{FF2B5EF4-FFF2-40B4-BE49-F238E27FC236}">
                <a16:creationId xmlns:a16="http://schemas.microsoft.com/office/drawing/2014/main" id="{12B96681-E62B-A599-78A8-5BA28655A952}"/>
              </a:ext>
            </a:extLst>
          </p:cNvPr>
          <p:cNvSpPr/>
          <p:nvPr/>
        </p:nvSpPr>
        <p:spPr>
          <a:xfrm>
            <a:off x="2105891" y="2530764"/>
            <a:ext cx="2126139" cy="2586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982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CEDBACA-8B2C-55D1-2378-3A51FA762B3E}"/>
              </a:ext>
            </a:extLst>
          </p:cNvPr>
          <p:cNvSpPr>
            <a:spLocks noGrp="1"/>
          </p:cNvSpPr>
          <p:nvPr>
            <p:ph type="title"/>
          </p:nvPr>
        </p:nvSpPr>
        <p:spPr>
          <a:xfrm>
            <a:off x="1473199" y="304800"/>
            <a:ext cx="9816841" cy="1333500"/>
          </a:xfrm>
        </p:spPr>
        <p:txBody>
          <a:bodyPr>
            <a:normAutofit/>
          </a:bodyPr>
          <a:lstStyle/>
          <a:p>
            <a:r>
              <a:rPr lang="en-US" sz="4000"/>
              <a:t>Project income</a:t>
            </a:r>
          </a:p>
        </p:txBody>
      </p:sp>
      <p:grpSp>
        <p:nvGrpSpPr>
          <p:cNvPr id="11" name="Group 10" descr="Supplemental funds">
            <a:extLst>
              <a:ext uri="{FF2B5EF4-FFF2-40B4-BE49-F238E27FC236}">
                <a16:creationId xmlns:a16="http://schemas.microsoft.com/office/drawing/2014/main" id="{593B72E0-0799-60EE-8335-C813EDF6ED92}"/>
              </a:ext>
            </a:extLst>
          </p:cNvPr>
          <p:cNvGrpSpPr/>
          <p:nvPr/>
        </p:nvGrpSpPr>
        <p:grpSpPr>
          <a:xfrm>
            <a:off x="1725105" y="3429000"/>
            <a:ext cx="3435508" cy="940100"/>
            <a:chOff x="2472645" y="3473875"/>
            <a:chExt cx="2868816" cy="536884"/>
          </a:xfrm>
        </p:grpSpPr>
        <p:sp>
          <p:nvSpPr>
            <p:cNvPr id="10" name="Rectangle 9">
              <a:extLst>
                <a:ext uri="{FF2B5EF4-FFF2-40B4-BE49-F238E27FC236}">
                  <a16:creationId xmlns:a16="http://schemas.microsoft.com/office/drawing/2014/main" id="{258071D9-B1DF-E31E-3538-30F1A5A57C2B}"/>
                </a:ext>
              </a:extLst>
            </p:cNvPr>
            <p:cNvSpPr/>
            <p:nvPr/>
          </p:nvSpPr>
          <p:spPr>
            <a:xfrm>
              <a:off x="2478432" y="3473875"/>
              <a:ext cx="2857244" cy="53688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713C8A-B689-5DC0-B6A3-C073494E6B2D}"/>
                </a:ext>
              </a:extLst>
            </p:cNvPr>
            <p:cNvSpPr/>
            <p:nvPr/>
          </p:nvSpPr>
          <p:spPr>
            <a:xfrm>
              <a:off x="2472645" y="3511483"/>
              <a:ext cx="2868816" cy="461665"/>
            </a:xfrm>
            <a:prstGeom prst="rect">
              <a:avLst/>
            </a:prstGeom>
            <a:noFill/>
          </p:spPr>
          <p:txBody>
            <a:bodyPr wrap="square" lIns="91440" tIns="45720" rIns="91440" bIns="45720">
              <a:spAutoFit/>
            </a:bodyPr>
            <a:lstStyle/>
            <a:p>
              <a:pPr algn="ctr"/>
              <a:r>
                <a:rPr lang="en-US" sz="2400">
                  <a:ln w="0"/>
                  <a:effectLst>
                    <a:outerShdw blurRad="38100" dist="19050" dir="2700000" algn="tl" rotWithShape="0">
                      <a:schemeClr val="dk1">
                        <a:alpha val="40000"/>
                      </a:schemeClr>
                    </a:outerShdw>
                  </a:effectLst>
                </a:rPr>
                <a:t>Supplemental funds</a:t>
              </a:r>
              <a:endParaRPr lang="en-US" sz="2400" b="0" cap="none" spc="0">
                <a:ln w="0"/>
                <a:solidFill>
                  <a:schemeClr val="tx1"/>
                </a:solidFill>
                <a:effectLst>
                  <a:outerShdw blurRad="38100" dist="19050" dir="2700000" algn="tl" rotWithShape="0">
                    <a:schemeClr val="dk1">
                      <a:alpha val="40000"/>
                    </a:schemeClr>
                  </a:outerShdw>
                </a:effectLst>
              </a:endParaRPr>
            </a:p>
          </p:txBody>
        </p:sp>
      </p:grpSp>
      <p:sp>
        <p:nvSpPr>
          <p:cNvPr id="9" name="TextBox 8">
            <a:extLst>
              <a:ext uri="{FF2B5EF4-FFF2-40B4-BE49-F238E27FC236}">
                <a16:creationId xmlns:a16="http://schemas.microsoft.com/office/drawing/2014/main" id="{5D9B7B23-5B2C-F9A9-C90F-7E9996D0E837}"/>
              </a:ext>
            </a:extLst>
          </p:cNvPr>
          <p:cNvSpPr txBox="1"/>
          <p:nvPr/>
        </p:nvSpPr>
        <p:spPr>
          <a:xfrm flipH="1">
            <a:off x="1621410" y="3592053"/>
            <a:ext cx="3261674" cy="369332"/>
          </a:xfrm>
          <a:prstGeom prst="rect">
            <a:avLst/>
          </a:prstGeom>
          <a:solidFill>
            <a:schemeClr val="accent2"/>
          </a:solidFill>
        </p:spPr>
        <p:txBody>
          <a:bodyPr wrap="square" rtlCol="0">
            <a:spAutoFit/>
          </a:bodyPr>
          <a:lstStyle/>
          <a:p>
            <a:pPr algn="ctr"/>
            <a:r>
              <a:rPr lang="en-US"/>
              <a:t>Supplemental Income </a:t>
            </a:r>
          </a:p>
        </p:txBody>
      </p:sp>
      <p:pic>
        <p:nvPicPr>
          <p:cNvPr id="2" name="Picture 1">
            <a:extLst>
              <a:ext uri="{FF2B5EF4-FFF2-40B4-BE49-F238E27FC236}">
                <a16:creationId xmlns:a16="http://schemas.microsoft.com/office/drawing/2014/main" id="{5C59904F-C7E7-BA61-50E1-6ECB14C3164F}"/>
              </a:ext>
            </a:extLst>
          </p:cNvPr>
          <p:cNvPicPr>
            <a:picLocks noChangeAspect="1"/>
          </p:cNvPicPr>
          <p:nvPr/>
        </p:nvPicPr>
        <p:blipFill rotWithShape="1">
          <a:blip r:embed="rId2"/>
          <a:srcRect l="7119" t="9558" r="9816" b="6571"/>
          <a:stretch/>
        </p:blipFill>
        <p:spPr>
          <a:xfrm>
            <a:off x="1472543" y="1638709"/>
            <a:ext cx="7942957" cy="4989882"/>
          </a:xfrm>
          <a:prstGeom prst="rect">
            <a:avLst/>
          </a:prstGeom>
        </p:spPr>
      </p:pic>
      <p:sp>
        <p:nvSpPr>
          <p:cNvPr id="3" name="TextBox 2">
            <a:extLst>
              <a:ext uri="{FF2B5EF4-FFF2-40B4-BE49-F238E27FC236}">
                <a16:creationId xmlns:a16="http://schemas.microsoft.com/office/drawing/2014/main" id="{F5A4C549-6BD4-62FF-5D25-F3085471FE8D}"/>
              </a:ext>
            </a:extLst>
          </p:cNvPr>
          <p:cNvSpPr txBox="1"/>
          <p:nvPr/>
        </p:nvSpPr>
        <p:spPr>
          <a:xfrm>
            <a:off x="4455242" y="4285226"/>
            <a:ext cx="2489199"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Supplemental Income</a:t>
            </a:r>
            <a:endParaRPr lang="en-US"/>
          </a:p>
        </p:txBody>
      </p:sp>
      <p:sp>
        <p:nvSpPr>
          <p:cNvPr id="4" name="Rectangle 3">
            <a:extLst>
              <a:ext uri="{FF2B5EF4-FFF2-40B4-BE49-F238E27FC236}">
                <a16:creationId xmlns:a16="http://schemas.microsoft.com/office/drawing/2014/main" id="{7D568DCC-34FB-006D-C6AB-3691EE328DF6}"/>
              </a:ext>
            </a:extLst>
          </p:cNvPr>
          <p:cNvSpPr/>
          <p:nvPr/>
        </p:nvSpPr>
        <p:spPr>
          <a:xfrm>
            <a:off x="1782619" y="2900218"/>
            <a:ext cx="2262908" cy="26785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016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Project budget tips (1/3)</a:t>
            </a:r>
          </a:p>
        </p:txBody>
      </p:sp>
      <p:sp>
        <p:nvSpPr>
          <p:cNvPr id="2" name="Content Placeholder 3">
            <a:extLst>
              <a:ext uri="{FF2B5EF4-FFF2-40B4-BE49-F238E27FC236}">
                <a16:creationId xmlns:a16="http://schemas.microsoft.com/office/drawing/2014/main" id="{E1A41956-8AEA-30D8-F6BD-52FD22232745}"/>
              </a:ext>
            </a:extLst>
          </p:cNvPr>
          <p:cNvSpPr>
            <a:spLocks noGrp="1"/>
          </p:cNvSpPr>
          <p:nvPr>
            <p:ph sz="half" idx="1"/>
          </p:nvPr>
        </p:nvSpPr>
        <p:spPr>
          <a:xfrm>
            <a:off x="1473200" y="1941384"/>
            <a:ext cx="9042400" cy="1767016"/>
          </a:xfrm>
        </p:spPr>
        <p:txBody>
          <a:bodyPr>
            <a:noAutofit/>
          </a:bodyPr>
          <a:lstStyle/>
          <a:p>
            <a:pPr marL="0" indent="0">
              <a:spcBef>
                <a:spcPts val="300"/>
              </a:spcBef>
              <a:buNone/>
            </a:pPr>
            <a:r>
              <a:rPr lang="en-US" b="1"/>
              <a:t>Provide detail</a:t>
            </a:r>
          </a:p>
          <a:p>
            <a:pPr marL="0" indent="0">
              <a:spcBef>
                <a:spcPts val="300"/>
              </a:spcBef>
              <a:buNone/>
            </a:pPr>
            <a:r>
              <a:rPr lang="en-US"/>
              <a:t>More detail is better. You can see the difference in the detailed budget on the right:</a:t>
            </a:r>
          </a:p>
        </p:txBody>
      </p:sp>
      <p:sp>
        <p:nvSpPr>
          <p:cNvPr id="10" name="Content Placeholder 3">
            <a:extLst>
              <a:ext uri="{FF2B5EF4-FFF2-40B4-BE49-F238E27FC236}">
                <a16:creationId xmlns:a16="http://schemas.microsoft.com/office/drawing/2014/main" id="{F6962A27-C2B6-085E-A85F-3E0C0147E9E4}"/>
              </a:ext>
            </a:extLst>
          </p:cNvPr>
          <p:cNvSpPr txBox="1">
            <a:spLocks/>
          </p:cNvSpPr>
          <p:nvPr/>
        </p:nvSpPr>
        <p:spPr>
          <a:xfrm>
            <a:off x="1473201" y="3863490"/>
            <a:ext cx="2035110" cy="17670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600"/>
              </a:spcAft>
              <a:buFont typeface="Arial" panose="020B0604020202020204" pitchFamily="34" charset="0"/>
              <a:buNone/>
            </a:pPr>
            <a:r>
              <a:rPr lang="en-US" u="sng"/>
              <a:t>Example 1</a:t>
            </a:r>
          </a:p>
          <a:p>
            <a:pPr marL="0" indent="0">
              <a:spcBef>
                <a:spcPts val="300"/>
              </a:spcBef>
              <a:buNone/>
            </a:pPr>
            <a:r>
              <a:rPr lang="en-US"/>
              <a:t>Travel: $600</a:t>
            </a:r>
          </a:p>
        </p:txBody>
      </p:sp>
      <p:pic>
        <p:nvPicPr>
          <p:cNvPr id="12" name="Picture 11" descr="Checkmark in a circle">
            <a:extLst>
              <a:ext uri="{FF2B5EF4-FFF2-40B4-BE49-F238E27FC236}">
                <a16:creationId xmlns:a16="http://schemas.microsoft.com/office/drawing/2014/main" id="{871052E1-5A1F-C828-7EF0-3589297EDE3E}"/>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4379744" y="3863489"/>
            <a:ext cx="495190" cy="506805"/>
          </a:xfrm>
          <a:prstGeom prst="rect">
            <a:avLst/>
          </a:prstGeom>
        </p:spPr>
      </p:pic>
      <p:sp>
        <p:nvSpPr>
          <p:cNvPr id="11" name="Content Placeholder 3">
            <a:extLst>
              <a:ext uri="{FF2B5EF4-FFF2-40B4-BE49-F238E27FC236}">
                <a16:creationId xmlns:a16="http://schemas.microsoft.com/office/drawing/2014/main" id="{A49185BF-918E-2D90-7924-CB865496CD0E}"/>
              </a:ext>
            </a:extLst>
          </p:cNvPr>
          <p:cNvSpPr txBox="1">
            <a:spLocks/>
          </p:cNvSpPr>
          <p:nvPr/>
        </p:nvSpPr>
        <p:spPr>
          <a:xfrm>
            <a:off x="4935894" y="3863489"/>
            <a:ext cx="5579706" cy="2332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600"/>
              </a:spcAft>
              <a:buNone/>
            </a:pPr>
            <a:r>
              <a:rPr lang="en-US" u="sng"/>
              <a:t>Example 2</a:t>
            </a:r>
          </a:p>
          <a:p>
            <a:pPr marL="0" indent="0">
              <a:spcBef>
                <a:spcPts val="300"/>
              </a:spcBef>
              <a:buNone/>
            </a:pPr>
            <a:r>
              <a:rPr lang="en-US"/>
              <a:t>Mileage (200 mi. @ $0.535):	 $107</a:t>
            </a:r>
          </a:p>
          <a:p>
            <a:pPr marL="0" indent="0">
              <a:spcBef>
                <a:spcPts val="300"/>
              </a:spcBef>
              <a:buNone/>
            </a:pPr>
            <a:r>
              <a:rPr lang="en-US"/>
              <a:t>Lodging (4 nights @ $85):	 $340</a:t>
            </a:r>
            <a:br>
              <a:rPr lang="en-US"/>
            </a:br>
            <a:r>
              <a:rPr lang="en-US"/>
              <a:t>Meals (5 days @ $35): 		 $175</a:t>
            </a:r>
            <a:br>
              <a:rPr lang="en-US"/>
            </a:br>
            <a:r>
              <a:rPr lang="en-US"/>
              <a:t>Total: 					 $622</a:t>
            </a:r>
          </a:p>
        </p:txBody>
      </p:sp>
    </p:spTree>
    <p:extLst>
      <p:ext uri="{BB962C8B-B14F-4D97-AF65-F5344CB8AC3E}">
        <p14:creationId xmlns:p14="http://schemas.microsoft.com/office/powerpoint/2010/main" val="3388665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Project budget tips (2/3)</a:t>
            </a:r>
          </a:p>
        </p:txBody>
      </p:sp>
      <p:pic>
        <p:nvPicPr>
          <p:cNvPr id="7" name="Picture 6" descr="A circular blue icon of a folder with documents in it">
            <a:extLst>
              <a:ext uri="{FF2B5EF4-FFF2-40B4-BE49-F238E27FC236}">
                <a16:creationId xmlns:a16="http://schemas.microsoft.com/office/drawing/2014/main" id="{3FD2F345-0A51-FEAD-6920-357F22242924}"/>
              </a:ext>
            </a:extLst>
          </p:cNvPr>
          <p:cNvPicPr>
            <a:picLocks noChangeAspect="1"/>
          </p:cNvPicPr>
          <p:nvPr/>
        </p:nvPicPr>
        <p:blipFill rotWithShape="1">
          <a:blip r:embed="rId2">
            <a:extLst>
              <a:ext uri="{28A0092B-C50C-407E-A947-70E740481C1C}">
                <a14:useLocalDpi xmlns:a14="http://schemas.microsoft.com/office/drawing/2010/main" val="0"/>
              </a:ext>
            </a:extLst>
          </a:blip>
          <a:srcRect l="-213" t="-931" r="-213" b="-931"/>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600"/>
              </a:spcAft>
            </a:pPr>
            <a:r>
              <a:rPr lang="en-US" sz="2000">
                <a:solidFill>
                  <a:srgbClr val="002060"/>
                </a:solidFill>
                <a:latin typeface="Fira Sans" panose="020B0503050000020004" pitchFamily="34" charset="0"/>
                <a:ea typeface="Fira Sans" panose="020B0503050000020004" pitchFamily="34" charset="0"/>
              </a:rPr>
              <a:t>Provide supporting documentation</a:t>
            </a:r>
          </a:p>
          <a:p>
            <a:pPr lvl="1">
              <a:lnSpc>
                <a:spcPct val="100000"/>
              </a:lnSpc>
              <a:spcBef>
                <a:spcPts val="300"/>
              </a:spcBef>
              <a:spcAft>
                <a:spcPts val="600"/>
              </a:spcAft>
            </a:pPr>
            <a:r>
              <a:rPr lang="en-US" sz="2000">
                <a:solidFill>
                  <a:srgbClr val="002060"/>
                </a:solidFill>
                <a:latin typeface="Fira Sans" panose="020B0503050000020004" pitchFamily="34" charset="0"/>
                <a:ea typeface="Fira Sans" panose="020B0503050000020004" pitchFamily="34" charset="0"/>
              </a:rPr>
              <a:t>Getting an estimate from the provider(s) to support the numbers will result in a stronger application.</a:t>
            </a:r>
          </a:p>
          <a:p>
            <a:pPr lvl="1">
              <a:lnSpc>
                <a:spcPct val="100000"/>
              </a:lnSpc>
              <a:spcBef>
                <a:spcPts val="300"/>
              </a:spcBef>
              <a:spcAft>
                <a:spcPts val="600"/>
              </a:spcAft>
            </a:pPr>
            <a:r>
              <a:rPr lang="en-US" sz="2000">
                <a:solidFill>
                  <a:srgbClr val="002060"/>
                </a:solidFill>
                <a:latin typeface="Fira Sans" panose="020B0503050000020004" pitchFamily="34" charset="0"/>
                <a:ea typeface="Fira Sans" panose="020B0503050000020004" pitchFamily="34" charset="0"/>
              </a:rPr>
              <a:t>For most equipment, airfares, and materials costs, prices can be found online. For professional services, you may need to request an estimate. </a:t>
            </a:r>
          </a:p>
          <a:p>
            <a:pPr lvl="1">
              <a:lnSpc>
                <a:spcPct val="100000"/>
              </a:lnSpc>
              <a:spcBef>
                <a:spcPts val="300"/>
              </a:spcBef>
              <a:spcAft>
                <a:spcPts val="600"/>
              </a:spcAft>
            </a:pPr>
            <a:r>
              <a:rPr lang="en-US" sz="2000">
                <a:solidFill>
                  <a:srgbClr val="002060"/>
                </a:solidFill>
                <a:latin typeface="Fira Sans" panose="020B0503050000020004" pitchFamily="34" charset="0"/>
                <a:ea typeface="Fira Sans" panose="020B0503050000020004" pitchFamily="34" charset="0"/>
              </a:rPr>
              <a:t>Always provide documentation for class, workshop, or conference registration costs. </a:t>
            </a:r>
          </a:p>
          <a:p>
            <a:pPr lvl="1">
              <a:lnSpc>
                <a:spcPct val="100000"/>
              </a:lnSpc>
              <a:spcBef>
                <a:spcPts val="300"/>
              </a:spcBef>
              <a:spcAft>
                <a:spcPts val="600"/>
              </a:spcAft>
            </a:pPr>
            <a:r>
              <a:rPr lang="en-US" sz="2000">
                <a:solidFill>
                  <a:srgbClr val="002060"/>
                </a:solidFill>
                <a:latin typeface="Fira Sans" panose="020B0503050000020004" pitchFamily="34" charset="0"/>
                <a:ea typeface="Fira Sans" panose="020B0503050000020004" pitchFamily="34" charset="0"/>
              </a:rPr>
              <a:t>If studying with a specific teacher is part of your proposal, say why and provide documentation of the teacher’s credibility. </a:t>
            </a:r>
          </a:p>
          <a:p>
            <a:pPr>
              <a:lnSpc>
                <a:spcPct val="100000"/>
              </a:lnSpc>
              <a:spcBef>
                <a:spcPts val="300"/>
              </a:spcBef>
              <a:spcAft>
                <a:spcPts val="600"/>
              </a:spcAft>
            </a:pPr>
            <a:endParaRPr lang="en-US" sz="2000">
              <a:solidFill>
                <a:srgbClr val="002060"/>
              </a:solidFill>
              <a:latin typeface="Fira Sans" panose="020B0503050000020004" pitchFamily="34" charset="0"/>
              <a:ea typeface="Fira Sans" panose="020B0503050000020004" pitchFamily="34" charset="0"/>
            </a:endParaRPr>
          </a:p>
          <a:p>
            <a:pPr>
              <a:lnSpc>
                <a:spcPct val="100000"/>
              </a:lnSpc>
              <a:spcBef>
                <a:spcPts val="300"/>
              </a:spcBef>
              <a:spcAft>
                <a:spcPts val="600"/>
              </a:spcAft>
            </a:pPr>
            <a:endParaRPr lang="en-US" sz="2000">
              <a:solidFill>
                <a:srgbClr val="002060"/>
              </a:solidFill>
              <a:latin typeface="Fira Sans" panose="020B0503050000020004" pitchFamily="34" charset="0"/>
              <a:ea typeface="Fira Sans" panose="020B0503050000020004" pitchFamily="34" charset="0"/>
            </a:endParaRPr>
          </a:p>
          <a:p>
            <a:pPr>
              <a:lnSpc>
                <a:spcPct val="100000"/>
              </a:lnSpc>
              <a:spcBef>
                <a:spcPts val="300"/>
              </a:spcBef>
              <a:spcAft>
                <a:spcPts val="600"/>
              </a:spcAft>
            </a:pPr>
            <a:endParaRPr lang="en-US" sz="2000">
              <a:solidFill>
                <a:srgbClr val="002060"/>
              </a:solidFill>
              <a:latin typeface="Fira Sans" panose="020B0503050000020004" pitchFamily="34" charset="0"/>
              <a:ea typeface="Fira Sans" panose="020B0503050000020004" pitchFamily="34" charset="0"/>
            </a:endParaRPr>
          </a:p>
          <a:p>
            <a:pPr>
              <a:lnSpc>
                <a:spcPct val="100000"/>
              </a:lnSpc>
              <a:spcBef>
                <a:spcPts val="300"/>
              </a:spcBef>
              <a:spcAft>
                <a:spcPts val="600"/>
              </a:spcAft>
            </a:pPr>
            <a:endParaRPr lang="en-US" sz="2000">
              <a:solidFill>
                <a:srgbClr val="002060"/>
              </a:solidFill>
              <a:latin typeface="Fira Sans" panose="020B0503050000020004" pitchFamily="34" charset="0"/>
              <a:ea typeface="Fira Sans" panose="020B0503050000020004" pitchFamily="34" charset="0"/>
            </a:endParaRPr>
          </a:p>
          <a:p>
            <a:pPr>
              <a:lnSpc>
                <a:spcPct val="100000"/>
              </a:lnSpc>
              <a:spcBef>
                <a:spcPts val="300"/>
              </a:spcBef>
              <a:spcAft>
                <a:spcPts val="600"/>
              </a:spcAft>
            </a:pPr>
            <a:endParaRPr lang="en-US" sz="2000">
              <a:solidFill>
                <a:srgbClr val="002060"/>
              </a:solidFill>
              <a:latin typeface="Fira Sans" panose="020B0503050000020004" pitchFamily="34" charset="0"/>
              <a:ea typeface="Fira Sans" panose="020B0503050000020004" pitchFamily="34" charset="0"/>
            </a:endParaRPr>
          </a:p>
          <a:p>
            <a:pPr>
              <a:lnSpc>
                <a:spcPct val="100000"/>
              </a:lnSpc>
              <a:spcBef>
                <a:spcPts val="300"/>
              </a:spcBef>
              <a:spcAft>
                <a:spcPts val="600"/>
              </a:spcAft>
            </a:pPr>
            <a:endParaRPr lang="en-US" sz="2000">
              <a:solidFill>
                <a:srgbClr val="002060"/>
              </a:solidFill>
              <a:latin typeface="Fira Sans" panose="020B0503050000020004" pitchFamily="34" charset="0"/>
              <a:ea typeface="Fira Sans" panose="020B0503050000020004" pitchFamily="34" charset="0"/>
            </a:endParaRPr>
          </a:p>
          <a:p>
            <a:pPr>
              <a:lnSpc>
                <a:spcPct val="100000"/>
              </a:lnSpc>
              <a:spcBef>
                <a:spcPts val="300"/>
              </a:spcBef>
              <a:spcAft>
                <a:spcPts val="600"/>
              </a:spcAft>
            </a:pPr>
            <a:endParaRPr lang="en-US" sz="2000">
              <a:solidFill>
                <a:srgbClr val="002060"/>
              </a:solidFill>
              <a:latin typeface="Fira Sans" panose="020B0503050000020004" pitchFamily="34" charset="0"/>
              <a:ea typeface="Fira Sans" panose="020B0503050000020004" pitchFamily="34" charset="0"/>
            </a:endParaRPr>
          </a:p>
          <a:p>
            <a:pPr>
              <a:lnSpc>
                <a:spcPct val="100000"/>
              </a:lnSpc>
              <a:spcBef>
                <a:spcPts val="300"/>
              </a:spcBef>
              <a:spcAft>
                <a:spcPts val="600"/>
              </a:spcAft>
            </a:pPr>
            <a:endParaRPr lang="en-US" sz="2000">
              <a:solidFill>
                <a:srgbClr val="002060"/>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3367389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Project budget tips (3/3)</a:t>
            </a:r>
          </a:p>
        </p:txBody>
      </p:sp>
      <p:pic>
        <p:nvPicPr>
          <p:cNvPr id="7" name="Picture 6" descr="A circular green icon with small dollar signs pointing at a big dollar sign">
            <a:extLst>
              <a:ext uri="{FF2B5EF4-FFF2-40B4-BE49-F238E27FC236}">
                <a16:creationId xmlns:a16="http://schemas.microsoft.com/office/drawing/2014/main" id="{3FD2F345-0A51-FEAD-6920-357F22242924}"/>
              </a:ext>
            </a:extLst>
          </p:cNvPr>
          <p:cNvPicPr>
            <a:picLocks noChangeAspect="1"/>
          </p:cNvPicPr>
          <p:nvPr/>
        </p:nvPicPr>
        <p:blipFill rotWithShape="1">
          <a:blip r:embed="rId2">
            <a:extLst>
              <a:ext uri="{28A0092B-C50C-407E-A947-70E740481C1C}">
                <a14:useLocalDpi xmlns:a14="http://schemas.microsoft.com/office/drawing/2010/main" val="0"/>
              </a:ext>
            </a:extLst>
          </a:blip>
          <a:srcRect l="-270" t="-988" r="-270" b="-988"/>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600"/>
              </a:spcAft>
            </a:pPr>
            <a:r>
              <a:rPr lang="en-US">
                <a:solidFill>
                  <a:srgbClr val="002060"/>
                </a:solidFill>
              </a:rPr>
              <a:t>You are not required to spend your own money!</a:t>
            </a:r>
          </a:p>
          <a:p>
            <a:pPr lvl="1">
              <a:spcBef>
                <a:spcPts val="300"/>
              </a:spcBef>
              <a:spcAft>
                <a:spcPts val="600"/>
              </a:spcAft>
            </a:pPr>
            <a:r>
              <a:rPr lang="en-US">
                <a:solidFill>
                  <a:srgbClr val="002060"/>
                </a:solidFill>
              </a:rPr>
              <a:t>If applicable, show other sources of income.</a:t>
            </a:r>
          </a:p>
          <a:p>
            <a:pPr lvl="1">
              <a:spcBef>
                <a:spcPts val="300"/>
              </a:spcBef>
              <a:spcAft>
                <a:spcPts val="600"/>
              </a:spcAft>
            </a:pPr>
            <a:r>
              <a:rPr lang="en-US">
                <a:solidFill>
                  <a:srgbClr val="002060"/>
                </a:solidFill>
              </a:rPr>
              <a:t>If you are pursuing or have secured donations from others, especially for more ambitious projects, include that information, as well.</a:t>
            </a:r>
          </a:p>
          <a:p>
            <a:pPr lvl="1">
              <a:spcBef>
                <a:spcPts val="300"/>
              </a:spcBef>
              <a:spcAft>
                <a:spcPts val="600"/>
              </a:spcAft>
            </a:pPr>
            <a:r>
              <a:rPr lang="en-US">
                <a:solidFill>
                  <a:srgbClr val="002060"/>
                </a:solidFill>
              </a:rPr>
              <a:t>Just leave enough room on the expected income side of your budget to make it clear that you do need the grant.</a:t>
            </a:r>
          </a:p>
          <a:p>
            <a:pPr>
              <a:spcBef>
                <a:spcPts val="300"/>
              </a:spcBef>
              <a:spcAft>
                <a:spcPts val="600"/>
              </a:spcAft>
            </a:pPr>
            <a:endParaRPr lang="en-US">
              <a:solidFill>
                <a:srgbClr val="002060"/>
              </a:solidFill>
            </a:endParaRPr>
          </a:p>
        </p:txBody>
      </p:sp>
    </p:spTree>
    <p:extLst>
      <p:ext uri="{BB962C8B-B14F-4D97-AF65-F5344CB8AC3E}">
        <p14:creationId xmlns:p14="http://schemas.microsoft.com/office/powerpoint/2010/main" val="1566338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defTabSz="914400" rtl="0" eaLnBrk="1" fontAlgn="auto" latinLnBrk="0" hangingPunct="1">
              <a:spcBef>
                <a:spcPct val="0"/>
              </a:spcBef>
              <a:spcAft>
                <a:spcPts val="0"/>
              </a:spcAft>
              <a:buClrTx/>
              <a:buSzTx/>
              <a:buFontTx/>
              <a:buNone/>
              <a:tabLst/>
              <a:defRPr/>
            </a:pPr>
            <a:r>
              <a:rPr kumimoji="0" lang="en-US" b="0" i="0" u="none" strike="noStrike" kern="1200" cap="none" spc="0" normalizeH="0" baseline="0" noProof="0">
                <a:ln>
                  <a:noFill/>
                </a:ln>
                <a:effectLst/>
                <a:uLnTx/>
                <a:uFillTx/>
              </a:rPr>
              <a:t>Application</a:t>
            </a:r>
          </a:p>
        </p:txBody>
      </p:sp>
      <p:sp>
        <p:nvSpPr>
          <p:cNvPr id="3" name="Text Placeholder 2">
            <a:extLst>
              <a:ext uri="{FF2B5EF4-FFF2-40B4-BE49-F238E27FC236}">
                <a16:creationId xmlns:a16="http://schemas.microsoft.com/office/drawing/2014/main" id="{B449EE8E-2258-F7C1-9DD5-38B68828FC3A}"/>
              </a:ext>
            </a:extLst>
          </p:cNvPr>
          <p:cNvSpPr>
            <a:spLocks noGrp="1"/>
          </p:cNvSpPr>
          <p:nvPr>
            <p:ph type="body" idx="1"/>
          </p:nvPr>
        </p:nvSpPr>
        <p:spPr/>
        <p:txBody>
          <a:bodyPr/>
          <a:lstStyle/>
          <a:p>
            <a:r>
              <a:rPr lang="en-US"/>
              <a:t>Work samples</a:t>
            </a:r>
          </a:p>
        </p:txBody>
      </p:sp>
    </p:spTree>
    <p:extLst>
      <p:ext uri="{BB962C8B-B14F-4D97-AF65-F5344CB8AC3E}">
        <p14:creationId xmlns:p14="http://schemas.microsoft.com/office/powerpoint/2010/main" val="405229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39AC-1420-1495-F514-003C0B31638B}"/>
              </a:ext>
            </a:extLst>
          </p:cNvPr>
          <p:cNvSpPr>
            <a:spLocks noGrp="1"/>
          </p:cNvSpPr>
          <p:nvPr>
            <p:ph type="title"/>
          </p:nvPr>
        </p:nvSpPr>
        <p:spPr/>
        <p:txBody>
          <a:bodyPr/>
          <a:lstStyle/>
          <a:p>
            <a:r>
              <a:rPr lang="en-US" sz="6000"/>
              <a:t>Eligibility for application</a:t>
            </a:r>
            <a:endParaRPr lang="en-US"/>
          </a:p>
        </p:txBody>
      </p:sp>
    </p:spTree>
    <p:extLst>
      <p:ext uri="{BB962C8B-B14F-4D97-AF65-F5344CB8AC3E}">
        <p14:creationId xmlns:p14="http://schemas.microsoft.com/office/powerpoint/2010/main" val="423177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Work sample selection</a:t>
            </a:r>
          </a:p>
        </p:txBody>
      </p:sp>
      <p:pic>
        <p:nvPicPr>
          <p:cNvPr id="3" name="Picture 2" descr="A yellow circular icon with a white star in the center">
            <a:extLst>
              <a:ext uri="{FF2B5EF4-FFF2-40B4-BE49-F238E27FC236}">
                <a16:creationId xmlns:a16="http://schemas.microsoft.com/office/drawing/2014/main" id="{B015F86E-8D61-29B4-76D9-E7E072DD22A7}"/>
              </a:ext>
            </a:extLst>
          </p:cNvPr>
          <p:cNvPicPr>
            <a:picLocks noChangeAspect="1"/>
          </p:cNvPicPr>
          <p:nvPr/>
        </p:nvPicPr>
        <p:blipFill rotWithShape="1">
          <a:blip r:embed="rId2">
            <a:extLst>
              <a:ext uri="{28A0092B-C50C-407E-A947-70E740481C1C}">
                <a14:useLocalDpi xmlns:a14="http://schemas.microsoft.com/office/drawing/2010/main" val="0"/>
              </a:ext>
            </a:extLst>
          </a:blip>
          <a:srcRect l="-665" t="-1388" r="-665" b="-1388"/>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600"/>
              </a:spcAft>
            </a:pPr>
            <a:r>
              <a:rPr lang="en-US" sz="2400">
                <a:solidFill>
                  <a:srgbClr val="002060"/>
                </a:solidFill>
                <a:latin typeface="Fira Sans" panose="020B0503050000020004" pitchFamily="34" charset="0"/>
                <a:ea typeface="Fira Sans" panose="020B0503050000020004" pitchFamily="34" charset="0"/>
              </a:rPr>
              <a:t>Be selective about what you include. </a:t>
            </a:r>
            <a:br>
              <a:rPr lang="en-US" sz="2400">
                <a:solidFill>
                  <a:srgbClr val="002060"/>
                </a:solidFill>
                <a:latin typeface="Fira Sans" panose="020B0503050000020004" pitchFamily="34" charset="0"/>
                <a:ea typeface="Fira Sans" panose="020B0503050000020004" pitchFamily="34" charset="0"/>
              </a:rPr>
            </a:br>
            <a:r>
              <a:rPr lang="en-US" sz="2400">
                <a:solidFill>
                  <a:srgbClr val="002060"/>
                </a:solidFill>
                <a:latin typeface="Fira Sans" panose="020B0503050000020004" pitchFamily="34" charset="0"/>
                <a:ea typeface="Fira Sans" panose="020B0503050000020004" pitchFamily="34" charset="0"/>
              </a:rPr>
              <a:t>Choose samples that you consider to be</a:t>
            </a:r>
            <a:r>
              <a:rPr lang="en-US">
                <a:solidFill>
                  <a:srgbClr val="002060"/>
                </a:solidFill>
                <a:latin typeface="Fira Sans" panose="020B0503050000020004" pitchFamily="34" charset="0"/>
                <a:ea typeface="Fira Sans" panose="020B0503050000020004" pitchFamily="34" charset="0"/>
              </a:rPr>
              <a:t>:</a:t>
            </a:r>
          </a:p>
          <a:p>
            <a:pPr lvl="1">
              <a:lnSpc>
                <a:spcPct val="100000"/>
              </a:lnSpc>
              <a:spcBef>
                <a:spcPts val="300"/>
              </a:spcBef>
              <a:spcAft>
                <a:spcPts val="600"/>
              </a:spcAft>
            </a:pPr>
            <a:r>
              <a:rPr lang="en-US">
                <a:solidFill>
                  <a:srgbClr val="002060"/>
                </a:solidFill>
                <a:latin typeface="Fira Sans" panose="020B0503050000020004" pitchFamily="34" charset="0"/>
                <a:ea typeface="Fira Sans" panose="020B0503050000020004" pitchFamily="34" charset="0"/>
              </a:rPr>
              <a:t>Strong and recent representations of the quality of your work. </a:t>
            </a:r>
            <a:endParaRPr lang="en-US">
              <a:solidFill>
                <a:srgbClr val="002060"/>
              </a:solidFill>
              <a:latin typeface="Fira Sans" panose="020B0503050000020004" pitchFamily="34" charset="0"/>
              <a:ea typeface="Fira Sans" panose="020B0503050000020004" pitchFamily="34" charset="0"/>
              <a:cs typeface="Calibri"/>
            </a:endParaRPr>
          </a:p>
          <a:p>
            <a:pPr lvl="1">
              <a:lnSpc>
                <a:spcPct val="100000"/>
              </a:lnSpc>
              <a:spcBef>
                <a:spcPts val="300"/>
              </a:spcBef>
              <a:spcAft>
                <a:spcPts val="600"/>
              </a:spcAft>
            </a:pPr>
            <a:r>
              <a:rPr lang="en-US">
                <a:solidFill>
                  <a:srgbClr val="002060"/>
                </a:solidFill>
                <a:latin typeface="Fira Sans" panose="020B0503050000020004" pitchFamily="34" charset="0"/>
                <a:ea typeface="Fira Sans" panose="020B0503050000020004" pitchFamily="34" charset="0"/>
              </a:rPr>
              <a:t>Cohesive and relevant to the project you have proposed. </a:t>
            </a:r>
            <a:endParaRPr lang="en-US">
              <a:solidFill>
                <a:srgbClr val="002060"/>
              </a:solidFill>
              <a:latin typeface="Fira Sans" panose="020B0503050000020004" pitchFamily="34" charset="0"/>
              <a:ea typeface="Fira Sans" panose="020B0503050000020004" pitchFamily="34" charset="0"/>
              <a:cs typeface="Calibri"/>
            </a:endParaRPr>
          </a:p>
          <a:p>
            <a:pPr>
              <a:lnSpc>
                <a:spcPct val="100000"/>
              </a:lnSpc>
              <a:spcBef>
                <a:spcPts val="300"/>
              </a:spcBef>
              <a:spcAft>
                <a:spcPts val="600"/>
              </a:spcAft>
            </a:pPr>
            <a:endParaRPr lang="en-US">
              <a:solidFill>
                <a:srgbClr val="002060"/>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99034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Work sample descriptions and labeling</a:t>
            </a:r>
          </a:p>
        </p:txBody>
      </p:sp>
      <p:pic>
        <p:nvPicPr>
          <p:cNvPr id="7" name="Picture 6" descr="A circular blue icon with a hang tag graphic in the center">
            <a:extLst>
              <a:ext uri="{FF2B5EF4-FFF2-40B4-BE49-F238E27FC236}">
                <a16:creationId xmlns:a16="http://schemas.microsoft.com/office/drawing/2014/main" id="{3FD2F345-0A51-FEAD-6920-357F22242924}"/>
              </a:ext>
            </a:extLst>
          </p:cNvPr>
          <p:cNvPicPr>
            <a:picLocks noChangeAspect="1"/>
          </p:cNvPicPr>
          <p:nvPr/>
        </p:nvPicPr>
        <p:blipFill rotWithShape="1">
          <a:blip r:embed="rId2">
            <a:extLst>
              <a:ext uri="{28A0092B-C50C-407E-A947-70E740481C1C}">
                <a14:useLocalDpi xmlns:a14="http://schemas.microsoft.com/office/drawing/2010/main" val="0"/>
              </a:ext>
            </a:extLst>
          </a:blip>
          <a:srcRect l="-684" t="-1408" r="-684" b="-1408"/>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1200"/>
              </a:spcAft>
            </a:pPr>
            <a:r>
              <a:rPr lang="en-US" sz="2400">
                <a:solidFill>
                  <a:srgbClr val="002060"/>
                </a:solidFill>
                <a:latin typeface="Fira Sans" panose="020B0503050000020004" pitchFamily="34" charset="0"/>
                <a:ea typeface="Fira Sans" panose="020B0503050000020004" pitchFamily="34" charset="0"/>
              </a:rPr>
              <a:t>An inventory list should accompany the work samples provided.</a:t>
            </a:r>
          </a:p>
          <a:p>
            <a:pPr>
              <a:lnSpc>
                <a:spcPct val="100000"/>
              </a:lnSpc>
              <a:spcBef>
                <a:spcPts val="300"/>
              </a:spcBef>
              <a:spcAft>
                <a:spcPts val="1200"/>
              </a:spcAft>
            </a:pPr>
            <a:r>
              <a:rPr lang="en-US" sz="2400">
                <a:solidFill>
                  <a:srgbClr val="002060"/>
                </a:solidFill>
                <a:latin typeface="Fira Sans" panose="020B0503050000020004" pitchFamily="34" charset="0"/>
                <a:ea typeface="Fira Sans" panose="020B0503050000020004" pitchFamily="34" charset="0"/>
              </a:rPr>
              <a:t>The basic information is specific to each discipline. This will be explained in further detail on the next slides.</a:t>
            </a:r>
          </a:p>
        </p:txBody>
      </p:sp>
    </p:spTree>
    <p:extLst>
      <p:ext uri="{BB962C8B-B14F-4D97-AF65-F5344CB8AC3E}">
        <p14:creationId xmlns:p14="http://schemas.microsoft.com/office/powerpoint/2010/main" val="2244356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Dance and performing arts work samples</a:t>
            </a:r>
          </a:p>
        </p:txBody>
      </p:sp>
      <p:pic>
        <p:nvPicPr>
          <p:cNvPr id="3" name="Picture 2"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D142806E-30D1-0287-2D41-387C29C2D89F}"/>
              </a:ext>
            </a:extLst>
          </p:cNvPr>
          <p:cNvPicPr>
            <a:picLocks noChangeAspect="1"/>
          </p:cNvPicPr>
          <p:nvPr/>
        </p:nvPicPr>
        <p:blipFill rotWithShape="1">
          <a:blip r:embed="rId2">
            <a:extLst>
              <a:ext uri="{28A0092B-C50C-407E-A947-70E740481C1C}">
                <a14:useLocalDpi xmlns:a14="http://schemas.microsoft.com/office/drawing/2010/main" val="0"/>
              </a:ext>
            </a:extLst>
          </a:blip>
          <a:srcRect l="60503" t="21455" r="29069" b="59797"/>
          <a:stretch/>
        </p:blipFill>
        <p:spPr>
          <a:xfrm>
            <a:off x="1473199" y="2109501"/>
            <a:ext cx="1130300" cy="1143001"/>
          </a:xfrm>
          <a:prstGeom prst="rect">
            <a:avLst/>
          </a:prstGeom>
        </p:spPr>
      </p:pic>
      <p:grpSp>
        <p:nvGrpSpPr>
          <p:cNvPr id="13" name="Group 12" descr="Icon of theater masks">
            <a:extLst>
              <a:ext uri="{FF2B5EF4-FFF2-40B4-BE49-F238E27FC236}">
                <a16:creationId xmlns:a16="http://schemas.microsoft.com/office/drawing/2014/main" id="{0FD6C783-C6E2-923D-C529-50F95494A0C3}"/>
              </a:ext>
            </a:extLst>
          </p:cNvPr>
          <p:cNvGrpSpPr/>
          <p:nvPr/>
        </p:nvGrpSpPr>
        <p:grpSpPr>
          <a:xfrm>
            <a:off x="1868430" y="3252502"/>
            <a:ext cx="1324465" cy="1243483"/>
            <a:chOff x="2139885" y="3139981"/>
            <a:chExt cx="1324465" cy="1243483"/>
          </a:xfrm>
        </p:grpSpPr>
        <p:pic>
          <p:nvPicPr>
            <p:cNvPr id="9" name="Picture 8"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1FCEABBE-D156-8123-A8BC-870784BFB429}"/>
                </a:ext>
              </a:extLst>
            </p:cNvPr>
            <p:cNvPicPr>
              <a:picLocks noChangeAspect="1"/>
            </p:cNvPicPr>
            <p:nvPr/>
          </p:nvPicPr>
          <p:blipFill rotWithShape="1">
            <a:blip r:embed="rId2">
              <a:extLst>
                <a:ext uri="{28A0092B-C50C-407E-A947-70E740481C1C}">
                  <a14:useLocalDpi xmlns:a14="http://schemas.microsoft.com/office/drawing/2010/main" val="0"/>
                </a:ext>
              </a:extLst>
            </a:blip>
            <a:srcRect l="70805" t="11871" r="18501" b="68981"/>
            <a:stretch/>
          </p:blipFill>
          <p:spPr>
            <a:xfrm>
              <a:off x="2194988" y="3139981"/>
              <a:ext cx="1159145" cy="1167444"/>
            </a:xfrm>
            <a:prstGeom prst="rect">
              <a:avLst/>
            </a:prstGeom>
          </p:spPr>
        </p:pic>
        <p:sp>
          <p:nvSpPr>
            <p:cNvPr id="10" name="Rectangle 9">
              <a:extLst>
                <a:ext uri="{FF2B5EF4-FFF2-40B4-BE49-F238E27FC236}">
                  <a16:creationId xmlns:a16="http://schemas.microsoft.com/office/drawing/2014/main" id="{74530DF0-AC6A-2E54-FD30-098559123FEA}"/>
                </a:ext>
              </a:extLst>
            </p:cNvPr>
            <p:cNvSpPr/>
            <p:nvPr/>
          </p:nvSpPr>
          <p:spPr>
            <a:xfrm>
              <a:off x="2139885" y="4176074"/>
              <a:ext cx="160255" cy="2073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70076DBB-E567-64F4-3288-8FB668C88ED6}"/>
                </a:ext>
              </a:extLst>
            </p:cNvPr>
            <p:cNvSpPr/>
            <p:nvPr/>
          </p:nvSpPr>
          <p:spPr>
            <a:xfrm>
              <a:off x="3304095" y="4114800"/>
              <a:ext cx="160255" cy="2686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None/>
            </a:pPr>
            <a:r>
              <a:rPr lang="en-US" sz="2600">
                <a:solidFill>
                  <a:srgbClr val="002060"/>
                </a:solidFill>
              </a:rPr>
              <a:t>Documentation of up to three recorded performances. Videos uploaded may not exceed a total time of ten minutes.</a:t>
            </a:r>
            <a:endParaRPr lang="en-US" sz="2600">
              <a:solidFill>
                <a:srgbClr val="002060"/>
              </a:solidFill>
              <a:cs typeface="Calibri"/>
            </a:endParaRPr>
          </a:p>
          <a:p>
            <a:pPr marL="0" indent="0">
              <a:lnSpc>
                <a:spcPct val="100000"/>
              </a:lnSpc>
              <a:spcBef>
                <a:spcPts val="300"/>
              </a:spcBef>
              <a:spcAft>
                <a:spcPts val="1200"/>
              </a:spcAft>
              <a:buNone/>
            </a:pPr>
            <a:r>
              <a:rPr lang="en-US" sz="2600" b="1" u="sng">
                <a:solidFill>
                  <a:srgbClr val="002060"/>
                </a:solidFill>
              </a:rPr>
              <a:t>Description</a:t>
            </a:r>
            <a:br>
              <a:rPr lang="en-US" sz="2600">
                <a:solidFill>
                  <a:srgbClr val="002060"/>
                </a:solidFill>
              </a:rPr>
            </a:br>
            <a:r>
              <a:rPr lang="en-US" sz="2600">
                <a:solidFill>
                  <a:srgbClr val="002060"/>
                </a:solidFill>
              </a:rPr>
              <a:t>In the inventory list for work samples, include the date and location of performance, title of piece, names and roles of key people, including directors, choreographers, lead performers/actors, etc. A short summary may also be included.</a:t>
            </a:r>
            <a:endParaRPr lang="en-US" sz="2600">
              <a:solidFill>
                <a:srgbClr val="002060"/>
              </a:solidFill>
              <a:cs typeface="Calibri"/>
            </a:endParaRPr>
          </a:p>
        </p:txBody>
      </p:sp>
    </p:spTree>
    <p:extLst>
      <p:ext uri="{BB962C8B-B14F-4D97-AF65-F5344CB8AC3E}">
        <p14:creationId xmlns:p14="http://schemas.microsoft.com/office/powerpoint/2010/main" val="3415892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Music work samples</a:t>
            </a:r>
          </a:p>
        </p:txBody>
      </p:sp>
      <p:pic>
        <p:nvPicPr>
          <p:cNvPr id="8" name="Picture 7" descr="Icon of a spinning record">
            <a:extLst>
              <a:ext uri="{FF2B5EF4-FFF2-40B4-BE49-F238E27FC236}">
                <a16:creationId xmlns:a16="http://schemas.microsoft.com/office/drawing/2014/main" id="{0CC67287-59DB-315F-0FFB-732F2D755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929" y="2121184"/>
            <a:ext cx="1119044" cy="1119044"/>
          </a:xfrm>
          <a:prstGeom prst="rect">
            <a:avLst/>
          </a:prstGeom>
        </p:spPr>
      </p:pic>
      <p:grpSp>
        <p:nvGrpSpPr>
          <p:cNvPr id="7" name="Group 6" descr="Circular icon of musical notes">
            <a:extLst>
              <a:ext uri="{FF2B5EF4-FFF2-40B4-BE49-F238E27FC236}">
                <a16:creationId xmlns:a16="http://schemas.microsoft.com/office/drawing/2014/main" id="{BBEC5D72-5135-4D0A-C2DF-FFDB17E7F2C5}"/>
              </a:ext>
            </a:extLst>
          </p:cNvPr>
          <p:cNvGrpSpPr/>
          <p:nvPr/>
        </p:nvGrpSpPr>
        <p:grpSpPr>
          <a:xfrm>
            <a:off x="1839239" y="3252502"/>
            <a:ext cx="1243439" cy="1167444"/>
            <a:chOff x="1839239" y="3252502"/>
            <a:chExt cx="1243439" cy="1167444"/>
          </a:xfrm>
        </p:grpSpPr>
        <p:pic>
          <p:nvPicPr>
            <p:cNvPr id="9" name="Picture 8"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1FCEABBE-D156-8123-A8BC-870784BFB429}"/>
                </a:ext>
              </a:extLst>
            </p:cNvPr>
            <p:cNvPicPr>
              <a:picLocks noChangeAspect="1"/>
            </p:cNvPicPr>
            <p:nvPr/>
          </p:nvPicPr>
          <p:blipFill rotWithShape="1">
            <a:blip r:embed="rId3">
              <a:extLst>
                <a:ext uri="{28A0092B-C50C-407E-A947-70E740481C1C}">
                  <a14:useLocalDpi xmlns:a14="http://schemas.microsoft.com/office/drawing/2010/main" val="0"/>
                </a:ext>
              </a:extLst>
            </a:blip>
            <a:srcRect l="81080" t="21287" r="8226" b="59565"/>
            <a:stretch/>
          </p:blipFill>
          <p:spPr>
            <a:xfrm>
              <a:off x="1923533" y="3252502"/>
              <a:ext cx="1159145" cy="1167444"/>
            </a:xfrm>
            <a:prstGeom prst="rect">
              <a:avLst/>
            </a:prstGeom>
          </p:spPr>
        </p:pic>
        <p:sp>
          <p:nvSpPr>
            <p:cNvPr id="10" name="Rectangle 9">
              <a:extLst>
                <a:ext uri="{FF2B5EF4-FFF2-40B4-BE49-F238E27FC236}">
                  <a16:creationId xmlns:a16="http://schemas.microsoft.com/office/drawing/2014/main" id="{74530DF0-AC6A-2E54-FD30-098559123FEA}"/>
                </a:ext>
              </a:extLst>
            </p:cNvPr>
            <p:cNvSpPr/>
            <p:nvPr/>
          </p:nvSpPr>
          <p:spPr>
            <a:xfrm>
              <a:off x="1839239" y="3252502"/>
              <a:ext cx="160255" cy="2073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US" sz="2400">
                <a:solidFill>
                  <a:srgbClr val="002060"/>
                </a:solidFill>
              </a:rPr>
              <a:t>Documentation of up to three recorded performances. Audio or video uploaded may not exceed a total time of ten minutes.</a:t>
            </a:r>
          </a:p>
          <a:p>
            <a:pPr marL="0" indent="0">
              <a:spcBef>
                <a:spcPts val="300"/>
              </a:spcBef>
              <a:spcAft>
                <a:spcPts val="1200"/>
              </a:spcAft>
              <a:buNone/>
            </a:pPr>
            <a:r>
              <a:rPr lang="en-US" sz="2400" b="1">
                <a:solidFill>
                  <a:srgbClr val="002060"/>
                </a:solidFill>
              </a:rPr>
              <a:t>Description</a:t>
            </a:r>
            <a:br>
              <a:rPr lang="en-US" sz="2400">
                <a:solidFill>
                  <a:srgbClr val="002060"/>
                </a:solidFill>
              </a:rPr>
            </a:br>
            <a:r>
              <a:rPr lang="en-US" sz="2400">
                <a:solidFill>
                  <a:srgbClr val="002060"/>
                </a:solidFill>
              </a:rPr>
              <a:t>In the inventory list for work samples, include date and location of performance, title of piece, names and roles of key people, including music directors, musician, etc. A short summary may also be included. </a:t>
            </a:r>
            <a:endParaRPr lang="en-US" sz="2400">
              <a:solidFill>
                <a:srgbClr val="002060"/>
              </a:solidFill>
              <a:cs typeface="Calibri"/>
            </a:endParaRPr>
          </a:p>
          <a:p>
            <a:pPr marL="0" indent="0">
              <a:spcBef>
                <a:spcPts val="300"/>
              </a:spcBef>
              <a:spcAft>
                <a:spcPts val="1200"/>
              </a:spcAft>
              <a:buNone/>
            </a:pPr>
            <a:r>
              <a:rPr lang="en-US" sz="2400">
                <a:solidFill>
                  <a:srgbClr val="002060"/>
                </a:solidFill>
              </a:rPr>
              <a:t>Composers and songwriters should also submit scores, lyrics, and/or lead sheets, as appropriate.</a:t>
            </a:r>
            <a:endParaRPr lang="en-US" sz="2400">
              <a:solidFill>
                <a:srgbClr val="002060"/>
              </a:solidFill>
              <a:cs typeface="Calibri"/>
            </a:endParaRPr>
          </a:p>
          <a:p>
            <a:pPr marL="0" indent="0">
              <a:spcBef>
                <a:spcPts val="300"/>
              </a:spcBef>
              <a:spcAft>
                <a:spcPts val="1200"/>
              </a:spcAft>
              <a:buNone/>
            </a:pPr>
            <a:endParaRPr lang="en-US" sz="2400">
              <a:solidFill>
                <a:srgbClr val="002060"/>
              </a:solidFill>
            </a:endParaRPr>
          </a:p>
        </p:txBody>
      </p:sp>
    </p:spTree>
    <p:extLst>
      <p:ext uri="{BB962C8B-B14F-4D97-AF65-F5344CB8AC3E}">
        <p14:creationId xmlns:p14="http://schemas.microsoft.com/office/powerpoint/2010/main" val="1303157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Writing work samples</a:t>
            </a:r>
          </a:p>
        </p:txBody>
      </p:sp>
      <p:grpSp>
        <p:nvGrpSpPr>
          <p:cNvPr id="11" name="Group 10" descr="Circular icon of a pen writing in a spiral notebook">
            <a:extLst>
              <a:ext uri="{FF2B5EF4-FFF2-40B4-BE49-F238E27FC236}">
                <a16:creationId xmlns:a16="http://schemas.microsoft.com/office/drawing/2014/main" id="{B82FB7D3-EAB8-35ED-68F3-9518DCEE44A8}"/>
              </a:ext>
            </a:extLst>
          </p:cNvPr>
          <p:cNvGrpSpPr/>
          <p:nvPr/>
        </p:nvGrpSpPr>
        <p:grpSpPr>
          <a:xfrm>
            <a:off x="1839239" y="3252502"/>
            <a:ext cx="1243439" cy="1167444"/>
            <a:chOff x="1839239" y="3252502"/>
            <a:chExt cx="1243439" cy="1167444"/>
          </a:xfrm>
        </p:grpSpPr>
        <p:pic>
          <p:nvPicPr>
            <p:cNvPr id="9" name="Picture 8"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1FCEABBE-D156-8123-A8BC-870784BFB429}"/>
                </a:ext>
              </a:extLst>
            </p:cNvPr>
            <p:cNvPicPr>
              <a:picLocks noChangeAspect="1"/>
            </p:cNvPicPr>
            <p:nvPr/>
          </p:nvPicPr>
          <p:blipFill rotWithShape="1">
            <a:blip r:embed="rId2">
              <a:extLst>
                <a:ext uri="{28A0092B-C50C-407E-A947-70E740481C1C}">
                  <a14:useLocalDpi xmlns:a14="http://schemas.microsoft.com/office/drawing/2010/main" val="0"/>
                </a:ext>
              </a:extLst>
            </a:blip>
            <a:srcRect l="39356" t="21362" r="49950" b="59490"/>
            <a:stretch/>
          </p:blipFill>
          <p:spPr>
            <a:xfrm>
              <a:off x="1923533" y="3252502"/>
              <a:ext cx="1159145" cy="1167444"/>
            </a:xfrm>
            <a:prstGeom prst="rect">
              <a:avLst/>
            </a:prstGeom>
          </p:spPr>
        </p:pic>
        <p:sp>
          <p:nvSpPr>
            <p:cNvPr id="10" name="Rectangle 9">
              <a:extLst>
                <a:ext uri="{FF2B5EF4-FFF2-40B4-BE49-F238E27FC236}">
                  <a16:creationId xmlns:a16="http://schemas.microsoft.com/office/drawing/2014/main" id="{74530DF0-AC6A-2E54-FD30-098559123FEA}"/>
                </a:ext>
              </a:extLst>
            </p:cNvPr>
            <p:cNvSpPr/>
            <p:nvPr/>
          </p:nvSpPr>
          <p:spPr>
            <a:xfrm>
              <a:off x="1839239" y="3252502"/>
              <a:ext cx="160255" cy="2073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8" name="Picture 7" descr="Circular icon of a feather quill leaving a trail of writing ink">
            <a:extLst>
              <a:ext uri="{FF2B5EF4-FFF2-40B4-BE49-F238E27FC236}">
                <a16:creationId xmlns:a16="http://schemas.microsoft.com/office/drawing/2014/main" id="{7D2D4E98-3E67-7815-1329-C80F08615D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2929" y="2121184"/>
            <a:ext cx="1119044" cy="1119044"/>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pPr>
            <a:r>
              <a:rPr lang="en-US">
                <a:solidFill>
                  <a:srgbClr val="002060"/>
                </a:solidFill>
              </a:rPr>
              <a:t>Fiction, creative nonfiction, and playwrights may submit no more than 12 pages each of one to two manuscripts. </a:t>
            </a:r>
          </a:p>
          <a:p>
            <a:pPr lvl="1">
              <a:spcBef>
                <a:spcPts val="300"/>
              </a:spcBef>
              <a:spcAft>
                <a:spcPts val="1200"/>
              </a:spcAft>
            </a:pPr>
            <a:r>
              <a:rPr lang="en-US">
                <a:solidFill>
                  <a:srgbClr val="002060"/>
                </a:solidFill>
              </a:rPr>
              <a:t>Poets may submit five to seven poems. </a:t>
            </a:r>
          </a:p>
          <a:p>
            <a:pPr lvl="1">
              <a:spcBef>
                <a:spcPts val="300"/>
              </a:spcBef>
              <a:spcAft>
                <a:spcPts val="1200"/>
              </a:spcAft>
            </a:pPr>
            <a:r>
              <a:rPr lang="en-US">
                <a:solidFill>
                  <a:srgbClr val="002060"/>
                </a:solidFill>
              </a:rPr>
              <a:t>Playwrights may also submit documentation of a recorded performance or staged reading of their plays (videos, clip not to exceed five minutes.)</a:t>
            </a:r>
          </a:p>
          <a:p>
            <a:pPr>
              <a:spcBef>
                <a:spcPts val="300"/>
              </a:spcBef>
              <a:spcAft>
                <a:spcPts val="1200"/>
              </a:spcAft>
            </a:pPr>
            <a:endParaRPr lang="en-US">
              <a:solidFill>
                <a:srgbClr val="002060"/>
              </a:solidFill>
            </a:endParaRPr>
          </a:p>
        </p:txBody>
      </p:sp>
    </p:spTree>
    <p:extLst>
      <p:ext uri="{BB962C8B-B14F-4D97-AF65-F5344CB8AC3E}">
        <p14:creationId xmlns:p14="http://schemas.microsoft.com/office/powerpoint/2010/main" val="3315596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Visual art and craft work samples</a:t>
            </a:r>
          </a:p>
        </p:txBody>
      </p:sp>
      <p:pic>
        <p:nvPicPr>
          <p:cNvPr id="3" name="Picture 2" descr="A circular icon of a paint palette with a brush">
            <a:extLst>
              <a:ext uri="{FF2B5EF4-FFF2-40B4-BE49-F238E27FC236}">
                <a16:creationId xmlns:a16="http://schemas.microsoft.com/office/drawing/2014/main" id="{B15C1C5A-8E20-4A0C-69DE-8513609911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7543" y="3266462"/>
            <a:ext cx="1119044" cy="1119044"/>
          </a:xfrm>
          <a:prstGeom prst="rect">
            <a:avLst/>
          </a:prstGeom>
        </p:spPr>
      </p:pic>
      <p:pic>
        <p:nvPicPr>
          <p:cNvPr id="8" name="Picture 7" descr="A circular icon of colorful paint brush strokes">
            <a:extLst>
              <a:ext uri="{FF2B5EF4-FFF2-40B4-BE49-F238E27FC236}">
                <a16:creationId xmlns:a16="http://schemas.microsoft.com/office/drawing/2014/main" id="{7D2D4E98-3E67-7815-1329-C80F08615D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2929" y="2121184"/>
            <a:ext cx="1119044" cy="1119044"/>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US">
                <a:solidFill>
                  <a:srgbClr val="002060"/>
                </a:solidFill>
              </a:rPr>
              <a:t>Up to 15 images of your work.</a:t>
            </a:r>
          </a:p>
          <a:p>
            <a:pPr lvl="1">
              <a:spcBef>
                <a:spcPts val="300"/>
              </a:spcBef>
              <a:spcAft>
                <a:spcPts val="2400"/>
              </a:spcAft>
            </a:pPr>
            <a:r>
              <a:rPr lang="en-US">
                <a:solidFill>
                  <a:srgbClr val="002060"/>
                </a:solidFill>
              </a:rPr>
              <a:t>Images must be high quality – not blurry or pixelated. </a:t>
            </a:r>
            <a:endParaRPr lang="en-US">
              <a:solidFill>
                <a:srgbClr val="002060"/>
              </a:solidFill>
              <a:cs typeface="Calibri"/>
            </a:endParaRPr>
          </a:p>
          <a:p>
            <a:pPr marL="0" indent="0">
              <a:spcBef>
                <a:spcPts val="300"/>
              </a:spcBef>
              <a:spcAft>
                <a:spcPts val="1200"/>
              </a:spcAft>
              <a:buNone/>
            </a:pPr>
            <a:r>
              <a:rPr lang="en-US" b="1">
                <a:solidFill>
                  <a:srgbClr val="002060"/>
                </a:solidFill>
              </a:rPr>
              <a:t>Description</a:t>
            </a:r>
            <a:br>
              <a:rPr lang="en-US">
                <a:solidFill>
                  <a:srgbClr val="002060"/>
                </a:solidFill>
              </a:rPr>
            </a:br>
            <a:r>
              <a:rPr lang="en-US">
                <a:solidFill>
                  <a:srgbClr val="002060"/>
                </a:solidFill>
              </a:rPr>
              <a:t>In the inventory list, include the title, date of completion, medium, and dimensions.</a:t>
            </a:r>
            <a:endParaRPr lang="en-US">
              <a:solidFill>
                <a:srgbClr val="002060"/>
              </a:solidFill>
              <a:cs typeface="Calibri"/>
            </a:endParaRPr>
          </a:p>
        </p:txBody>
      </p:sp>
    </p:spTree>
    <p:extLst>
      <p:ext uri="{BB962C8B-B14F-4D97-AF65-F5344CB8AC3E}">
        <p14:creationId xmlns:p14="http://schemas.microsoft.com/office/powerpoint/2010/main" val="2094351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Film work samples</a:t>
            </a:r>
          </a:p>
        </p:txBody>
      </p:sp>
      <p:pic>
        <p:nvPicPr>
          <p:cNvPr id="3" name="Picture 2" descr="A circular icon of a clapboard">
            <a:extLst>
              <a:ext uri="{FF2B5EF4-FFF2-40B4-BE49-F238E27FC236}">
                <a16:creationId xmlns:a16="http://schemas.microsoft.com/office/drawing/2014/main" id="{B15C1C5A-8E20-4A0C-69DE-8513609911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7543" y="3266462"/>
            <a:ext cx="1119044" cy="1119044"/>
          </a:xfrm>
          <a:prstGeom prst="rect">
            <a:avLst/>
          </a:prstGeom>
        </p:spPr>
      </p:pic>
      <p:pic>
        <p:nvPicPr>
          <p:cNvPr id="8" name="Picture 7" descr="A circular icon of a photo/film camera">
            <a:extLst>
              <a:ext uri="{FF2B5EF4-FFF2-40B4-BE49-F238E27FC236}">
                <a16:creationId xmlns:a16="http://schemas.microsoft.com/office/drawing/2014/main" id="{7D2D4E98-3E67-7815-1329-C80F08615D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2929" y="2121184"/>
            <a:ext cx="1119044" cy="1119044"/>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670964"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US" sz="2400">
                <a:solidFill>
                  <a:srgbClr val="002060"/>
                </a:solidFill>
                <a:latin typeface="Fira Sans" panose="020B0503050000020004" pitchFamily="34" charset="0"/>
                <a:ea typeface="Fira Sans" panose="020B0503050000020004" pitchFamily="34" charset="0"/>
              </a:rPr>
              <a:t>Documentation of one or more completed films. </a:t>
            </a:r>
          </a:p>
          <a:p>
            <a:pPr lvl="1">
              <a:spcBef>
                <a:spcPts val="300"/>
              </a:spcBef>
              <a:spcAft>
                <a:spcPts val="2400"/>
              </a:spcAft>
            </a:pPr>
            <a:r>
              <a:rPr lang="en-US" sz="2000">
                <a:solidFill>
                  <a:srgbClr val="002060"/>
                </a:solidFill>
                <a:latin typeface="Fira Sans" panose="020B0503050000020004" pitchFamily="34" charset="0"/>
                <a:ea typeface="Fira Sans" panose="020B0503050000020004" pitchFamily="34" charset="0"/>
              </a:rPr>
              <a:t>Video clips not to exceed five minutes.</a:t>
            </a:r>
            <a:endParaRPr lang="en-US" sz="2000">
              <a:solidFill>
                <a:srgbClr val="002060"/>
              </a:solidFill>
              <a:latin typeface="Fira Sans" panose="020B0503050000020004" pitchFamily="34" charset="0"/>
              <a:ea typeface="Fira Sans" panose="020B0503050000020004" pitchFamily="34" charset="0"/>
              <a:cs typeface="Calibri"/>
            </a:endParaRPr>
          </a:p>
          <a:p>
            <a:pPr marL="0" indent="0">
              <a:spcBef>
                <a:spcPts val="300"/>
              </a:spcBef>
              <a:spcAft>
                <a:spcPts val="1200"/>
              </a:spcAft>
              <a:buNone/>
            </a:pPr>
            <a:r>
              <a:rPr lang="en-US" sz="2400" b="1">
                <a:solidFill>
                  <a:srgbClr val="002060"/>
                </a:solidFill>
                <a:latin typeface="Fira Sans" panose="020B0503050000020004" pitchFamily="34" charset="0"/>
                <a:ea typeface="Fira Sans" panose="020B0503050000020004" pitchFamily="34" charset="0"/>
              </a:rPr>
              <a:t>Description</a:t>
            </a:r>
            <a:br>
              <a:rPr lang="en-US" sz="2400">
                <a:solidFill>
                  <a:srgbClr val="002060"/>
                </a:solidFill>
                <a:latin typeface="Fira Sans" panose="020B0503050000020004" pitchFamily="34" charset="0"/>
                <a:ea typeface="Fira Sans" panose="020B0503050000020004" pitchFamily="34" charset="0"/>
              </a:rPr>
            </a:br>
            <a:r>
              <a:rPr lang="en-US" sz="2400">
                <a:solidFill>
                  <a:srgbClr val="002060"/>
                </a:solidFill>
                <a:latin typeface="Fira Sans" panose="020B0503050000020004" pitchFamily="34" charset="0"/>
                <a:ea typeface="Fira Sans" panose="020B0503050000020004" pitchFamily="34" charset="0"/>
              </a:rPr>
              <a:t>In the inventory list, include date of filming, title of piece, names and roles of key people, including directors, lead performers/actors, etc. A short summary may also be included.</a:t>
            </a:r>
            <a:endParaRPr lang="en-US" sz="2400">
              <a:solidFill>
                <a:srgbClr val="002060"/>
              </a:solidFill>
              <a:latin typeface="Fira Sans" panose="020B0503050000020004" pitchFamily="34" charset="0"/>
              <a:ea typeface="Fira Sans" panose="020B0503050000020004" pitchFamily="34" charset="0"/>
              <a:cs typeface="Calibri"/>
            </a:endParaRPr>
          </a:p>
        </p:txBody>
      </p:sp>
    </p:spTree>
    <p:extLst>
      <p:ext uri="{BB962C8B-B14F-4D97-AF65-F5344CB8AC3E}">
        <p14:creationId xmlns:p14="http://schemas.microsoft.com/office/powerpoint/2010/main" val="457202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3400"/>
              <a:t>Things to note for audio and video work samples</a:t>
            </a:r>
          </a:p>
        </p:txBody>
      </p:sp>
      <p:pic>
        <p:nvPicPr>
          <p:cNvPr id="4" name="Picture 3" descr="A circular icon with a play symbol">
            <a:extLst>
              <a:ext uri="{FF2B5EF4-FFF2-40B4-BE49-F238E27FC236}">
                <a16:creationId xmlns:a16="http://schemas.microsoft.com/office/drawing/2014/main" id="{9C56EA93-E5FD-5A1B-792E-32BA1773D2DD}"/>
              </a:ext>
            </a:extLst>
          </p:cNvPr>
          <p:cNvPicPr>
            <a:picLocks noChangeAspect="1"/>
          </p:cNvPicPr>
          <p:nvPr/>
        </p:nvPicPr>
        <p:blipFill rotWithShape="1">
          <a:blip r:embed="rId2">
            <a:extLst>
              <a:ext uri="{28A0092B-C50C-407E-A947-70E740481C1C}">
                <a14:useLocalDpi xmlns:a14="http://schemas.microsoft.com/office/drawing/2010/main" val="0"/>
              </a:ext>
            </a:extLst>
          </a:blip>
          <a:srcRect l="214" t="-497" r="214" b="-497"/>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67096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pPr>
            <a:r>
              <a:rPr lang="en-US" sz="2400">
                <a:solidFill>
                  <a:srgbClr val="002060"/>
                </a:solidFill>
                <a:latin typeface="Fira Sans" panose="020B0503050000020004" pitchFamily="34" charset="0"/>
                <a:ea typeface="Fira Sans" panose="020B0503050000020004" pitchFamily="34" charset="0"/>
              </a:rPr>
              <a:t>Due to file sizes, </a:t>
            </a:r>
            <a:r>
              <a:rPr lang="en-US" sz="2400" b="1">
                <a:solidFill>
                  <a:srgbClr val="002060"/>
                </a:solidFill>
                <a:latin typeface="Fira Sans" panose="020B0503050000020004" pitchFamily="34" charset="0"/>
                <a:ea typeface="Fira Sans" panose="020B0503050000020004" pitchFamily="34" charset="0"/>
              </a:rPr>
              <a:t>YouTube</a:t>
            </a:r>
            <a:r>
              <a:rPr lang="en-US" sz="2400">
                <a:solidFill>
                  <a:srgbClr val="002060"/>
                </a:solidFill>
                <a:latin typeface="Fira Sans" panose="020B0503050000020004" pitchFamily="34" charset="0"/>
                <a:ea typeface="Fira Sans" panose="020B0503050000020004" pitchFamily="34" charset="0"/>
              </a:rPr>
              <a:t> and </a:t>
            </a:r>
            <a:r>
              <a:rPr lang="en-US" sz="2400" b="1">
                <a:solidFill>
                  <a:srgbClr val="002060"/>
                </a:solidFill>
                <a:latin typeface="Fira Sans" panose="020B0503050000020004" pitchFamily="34" charset="0"/>
                <a:ea typeface="Fira Sans" panose="020B0503050000020004" pitchFamily="34" charset="0"/>
              </a:rPr>
              <a:t>Vimeo</a:t>
            </a:r>
            <a:r>
              <a:rPr lang="en-US" sz="2400">
                <a:solidFill>
                  <a:srgbClr val="002060"/>
                </a:solidFill>
                <a:latin typeface="Fira Sans" panose="020B0503050000020004" pitchFamily="34" charset="0"/>
                <a:ea typeface="Fira Sans" panose="020B0503050000020004" pitchFamily="34" charset="0"/>
              </a:rPr>
              <a:t> links are preferred for video.</a:t>
            </a:r>
          </a:p>
          <a:p>
            <a:pPr>
              <a:spcBef>
                <a:spcPts val="300"/>
              </a:spcBef>
              <a:spcAft>
                <a:spcPts val="1200"/>
              </a:spcAft>
            </a:pPr>
            <a:r>
              <a:rPr lang="en-US" sz="2400">
                <a:solidFill>
                  <a:srgbClr val="002060"/>
                </a:solidFill>
                <a:latin typeface="Fira Sans" panose="020B0503050000020004" pitchFamily="34" charset="0"/>
                <a:ea typeface="Fira Sans" panose="020B0503050000020004" pitchFamily="34" charset="0"/>
              </a:rPr>
              <a:t>Please indicate if the work sample is professionally mastered. </a:t>
            </a:r>
          </a:p>
          <a:p>
            <a:pPr>
              <a:spcBef>
                <a:spcPts val="300"/>
              </a:spcBef>
              <a:spcAft>
                <a:spcPts val="1200"/>
              </a:spcAft>
            </a:pPr>
            <a:r>
              <a:rPr lang="en-US" sz="2400">
                <a:solidFill>
                  <a:srgbClr val="002060"/>
                </a:solidFill>
                <a:latin typeface="Fira Sans" panose="020B0503050000020004" pitchFamily="34" charset="0"/>
                <a:ea typeface="Fira Sans" panose="020B0503050000020004" pitchFamily="34" charset="0"/>
              </a:rPr>
              <a:t>Do not upload MP4 files directly to the application.</a:t>
            </a:r>
          </a:p>
        </p:txBody>
      </p:sp>
    </p:spTree>
    <p:extLst>
      <p:ext uri="{BB962C8B-B14F-4D97-AF65-F5344CB8AC3E}">
        <p14:creationId xmlns:p14="http://schemas.microsoft.com/office/powerpoint/2010/main" val="2049121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Work samples</a:t>
            </a:r>
          </a:p>
        </p:txBody>
      </p:sp>
      <p:pic>
        <p:nvPicPr>
          <p:cNvPr id="4" name="Picture 3" descr="A circular icon with an exclamation mark">
            <a:extLst>
              <a:ext uri="{FF2B5EF4-FFF2-40B4-BE49-F238E27FC236}">
                <a16:creationId xmlns:a16="http://schemas.microsoft.com/office/drawing/2014/main" id="{9C56EA93-E5FD-5A1B-792E-32BA1773D2DD}"/>
              </a:ext>
            </a:extLst>
          </p:cNvPr>
          <p:cNvPicPr>
            <a:picLocks noChangeAspect="1"/>
          </p:cNvPicPr>
          <p:nvPr/>
        </p:nvPicPr>
        <p:blipFill rotWithShape="1">
          <a:blip r:embed="rId3">
            <a:extLst>
              <a:ext uri="{28A0092B-C50C-407E-A947-70E740481C1C}">
                <a14:useLocalDpi xmlns:a14="http://schemas.microsoft.com/office/drawing/2010/main" val="0"/>
              </a:ext>
            </a:extLst>
          </a:blip>
          <a:srcRect l="-670" t="-1393" r="-670" b="-1393"/>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67096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US">
                <a:solidFill>
                  <a:srgbClr val="002060"/>
                </a:solidFill>
                <a:latin typeface="Fira Sans" panose="020B0503050000020004" pitchFamily="34" charset="0"/>
                <a:ea typeface="Fira Sans" panose="020B0503050000020004" pitchFamily="34" charset="0"/>
              </a:rPr>
              <a:t>Must be of your work only!</a:t>
            </a:r>
          </a:p>
          <a:p>
            <a:pPr marL="0" indent="0">
              <a:spcBef>
                <a:spcPts val="300"/>
              </a:spcBef>
              <a:spcAft>
                <a:spcPts val="1200"/>
              </a:spcAft>
              <a:buNone/>
            </a:pPr>
            <a:r>
              <a:rPr lang="en-US">
                <a:solidFill>
                  <a:srgbClr val="002060"/>
                </a:solidFill>
                <a:latin typeface="Fira Sans" panose="020B0503050000020004" pitchFamily="34" charset="0"/>
                <a:ea typeface="Fira Sans" panose="020B0503050000020004" pitchFamily="34" charset="0"/>
              </a:rPr>
              <a:t>Work must be completed within the past three years. </a:t>
            </a:r>
          </a:p>
          <a:p>
            <a:pPr marL="0" indent="0">
              <a:spcBef>
                <a:spcPts val="300"/>
              </a:spcBef>
              <a:spcAft>
                <a:spcPts val="1200"/>
              </a:spcAft>
              <a:buNone/>
            </a:pPr>
            <a:endParaRPr lang="en-US">
              <a:solidFill>
                <a:srgbClr val="002060"/>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1242803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defTabSz="914400" rtl="0" eaLnBrk="1" fontAlgn="auto" latinLnBrk="0" hangingPunct="1">
              <a:spcBef>
                <a:spcPct val="0"/>
              </a:spcBef>
              <a:spcAft>
                <a:spcPts val="0"/>
              </a:spcAft>
              <a:buClrTx/>
              <a:buSzTx/>
              <a:buFontTx/>
              <a:buNone/>
              <a:tabLst/>
              <a:defRPr/>
            </a:pPr>
            <a:r>
              <a:rPr kumimoji="0" lang="en-US" b="0" i="0" u="none" strike="noStrike" kern="1200" cap="none" spc="0" normalizeH="0" baseline="0" noProof="0">
                <a:ln>
                  <a:noFill/>
                </a:ln>
                <a:effectLst/>
                <a:uLnTx/>
                <a:uFillTx/>
              </a:rPr>
              <a:t>Application</a:t>
            </a:r>
          </a:p>
        </p:txBody>
      </p:sp>
      <p:sp>
        <p:nvSpPr>
          <p:cNvPr id="3" name="Text Placeholder 2">
            <a:extLst>
              <a:ext uri="{FF2B5EF4-FFF2-40B4-BE49-F238E27FC236}">
                <a16:creationId xmlns:a16="http://schemas.microsoft.com/office/drawing/2014/main" id="{B449EE8E-2258-F7C1-9DD5-38B68828FC3A}"/>
              </a:ext>
            </a:extLst>
          </p:cNvPr>
          <p:cNvSpPr>
            <a:spLocks noGrp="1"/>
          </p:cNvSpPr>
          <p:nvPr>
            <p:ph type="body" idx="1"/>
          </p:nvPr>
        </p:nvSpPr>
        <p:spPr/>
        <p:txBody>
          <a:bodyPr/>
          <a:lstStyle/>
          <a:p>
            <a:r>
              <a:rPr lang="en-US"/>
              <a:t>Support materials</a:t>
            </a:r>
          </a:p>
        </p:txBody>
      </p:sp>
    </p:spTree>
    <p:extLst>
      <p:ext uri="{BB962C8B-B14F-4D97-AF65-F5344CB8AC3E}">
        <p14:creationId xmlns:p14="http://schemas.microsoft.com/office/powerpoint/2010/main" val="1977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Disciplines</a:t>
            </a:r>
          </a:p>
        </p:txBody>
      </p:sp>
      <p:sp>
        <p:nvSpPr>
          <p:cNvPr id="8" name="Content Placeholder 3">
            <a:extLst>
              <a:ext uri="{FF2B5EF4-FFF2-40B4-BE49-F238E27FC236}">
                <a16:creationId xmlns:a16="http://schemas.microsoft.com/office/drawing/2014/main" id="{A1AC9FF0-9003-9471-20AF-135FEEF4A835}"/>
              </a:ext>
            </a:extLst>
          </p:cNvPr>
          <p:cNvSpPr>
            <a:spLocks noGrp="1"/>
          </p:cNvSpPr>
          <p:nvPr>
            <p:ph sz="half" idx="1"/>
          </p:nvPr>
        </p:nvSpPr>
        <p:spPr>
          <a:xfrm>
            <a:off x="1473200" y="4670854"/>
            <a:ext cx="9042400" cy="1767016"/>
          </a:xfrm>
        </p:spPr>
        <p:txBody>
          <a:bodyPr>
            <a:noAutofit/>
          </a:bodyPr>
          <a:lstStyle/>
          <a:p>
            <a:pPr marL="0" indent="0">
              <a:spcBef>
                <a:spcPts val="300"/>
              </a:spcBef>
              <a:buNone/>
            </a:pPr>
            <a:r>
              <a:rPr lang="en-US"/>
              <a:t>The Artist Support Grant is intended to support a broad range of talented visual, performing, literary, and interdisciplinary artists. </a:t>
            </a:r>
          </a:p>
        </p:txBody>
      </p:sp>
      <p:grpSp>
        <p:nvGrpSpPr>
          <p:cNvPr id="4" name="Group 3"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EE8390FC-BB76-DE95-FA5C-4917371440FB}"/>
              </a:ext>
            </a:extLst>
          </p:cNvPr>
          <p:cNvGrpSpPr/>
          <p:nvPr/>
        </p:nvGrpSpPr>
        <p:grpSpPr>
          <a:xfrm>
            <a:off x="1473199" y="2098074"/>
            <a:ext cx="9190683" cy="2405669"/>
            <a:chOff x="1473199" y="2098074"/>
            <a:chExt cx="9190683" cy="2405669"/>
          </a:xfrm>
        </p:grpSpPr>
        <p:pic>
          <p:nvPicPr>
            <p:cNvPr id="10" name="Picture 9"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7377B746-E721-7E6A-AD57-51176AC56D40}"/>
                </a:ext>
              </a:extLst>
            </p:cNvPr>
            <p:cNvPicPr>
              <a:picLocks noChangeAspect="1"/>
            </p:cNvPicPr>
            <p:nvPr/>
          </p:nvPicPr>
          <p:blipFill rotWithShape="1">
            <a:blip r:embed="rId2">
              <a:extLst>
                <a:ext uri="{28A0092B-C50C-407E-A947-70E740481C1C}">
                  <a14:useLocalDpi xmlns:a14="http://schemas.microsoft.com/office/drawing/2010/main" val="0"/>
                </a:ext>
              </a:extLst>
            </a:blip>
            <a:srcRect l="7804" t="8288" r="7399" b="52252"/>
            <a:stretch/>
          </p:blipFill>
          <p:spPr>
            <a:xfrm>
              <a:off x="1473199" y="2098074"/>
              <a:ext cx="9190683" cy="2405669"/>
            </a:xfrm>
            <a:prstGeom prst="rect">
              <a:avLst/>
            </a:prstGeom>
          </p:spPr>
        </p:pic>
        <p:pic>
          <p:nvPicPr>
            <p:cNvPr id="3" name="Picture 2" descr="Icon&#10;&#10;Description automatically generated with low confidence">
              <a:extLst>
                <a:ext uri="{FF2B5EF4-FFF2-40B4-BE49-F238E27FC236}">
                  <a16:creationId xmlns:a16="http://schemas.microsoft.com/office/drawing/2014/main" id="{55187AC5-92F0-B7F6-4B69-3D7B6AAF2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118" y="2345209"/>
              <a:ext cx="1139396" cy="1139396"/>
            </a:xfrm>
            <a:prstGeom prst="rect">
              <a:avLst/>
            </a:prstGeom>
          </p:spPr>
        </p:pic>
      </p:grpSp>
    </p:spTree>
    <p:extLst>
      <p:ext uri="{BB962C8B-B14F-4D97-AF65-F5344CB8AC3E}">
        <p14:creationId xmlns:p14="http://schemas.microsoft.com/office/powerpoint/2010/main" val="1713531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CEDBACA-8B2C-55D1-2378-3A51FA762B3E}"/>
              </a:ext>
            </a:extLst>
          </p:cNvPr>
          <p:cNvSpPr>
            <a:spLocks noGrp="1"/>
          </p:cNvSpPr>
          <p:nvPr>
            <p:ph type="title"/>
          </p:nvPr>
        </p:nvSpPr>
        <p:spPr>
          <a:xfrm>
            <a:off x="1473199" y="304800"/>
            <a:ext cx="9312016" cy="1333500"/>
          </a:xfrm>
        </p:spPr>
        <p:txBody>
          <a:bodyPr>
            <a:normAutofit/>
          </a:bodyPr>
          <a:lstStyle/>
          <a:p>
            <a:r>
              <a:rPr lang="en-US" sz="4000"/>
              <a:t>Support materials</a:t>
            </a:r>
          </a:p>
        </p:txBody>
      </p:sp>
      <p:sp>
        <p:nvSpPr>
          <p:cNvPr id="4" name="TextBox 3">
            <a:extLst>
              <a:ext uri="{FF2B5EF4-FFF2-40B4-BE49-F238E27FC236}">
                <a16:creationId xmlns:a16="http://schemas.microsoft.com/office/drawing/2014/main" id="{7CBA1707-AF9A-BC07-0D8E-1A015C4D9BD5}"/>
              </a:ext>
            </a:extLst>
          </p:cNvPr>
          <p:cNvSpPr txBox="1"/>
          <p:nvPr/>
        </p:nvSpPr>
        <p:spPr>
          <a:xfrm>
            <a:off x="6193083" y="3277341"/>
            <a:ext cx="2866076" cy="646331"/>
          </a:xfrm>
          <a:prstGeom prst="rect">
            <a:avLst/>
          </a:prstGeom>
          <a:solidFill>
            <a:schemeClr val="accent1"/>
          </a:solidFill>
        </p:spPr>
        <p:txBody>
          <a:bodyPr wrap="square" rtlCol="0">
            <a:spAutoFit/>
          </a:bodyPr>
          <a:lstStyle/>
          <a:p>
            <a:r>
              <a:rPr lang="en-US"/>
              <a:t>Include an inventory list of work samples provided </a:t>
            </a:r>
          </a:p>
        </p:txBody>
      </p:sp>
      <p:pic>
        <p:nvPicPr>
          <p:cNvPr id="3" name="Picture 2">
            <a:extLst>
              <a:ext uri="{FF2B5EF4-FFF2-40B4-BE49-F238E27FC236}">
                <a16:creationId xmlns:a16="http://schemas.microsoft.com/office/drawing/2014/main" id="{BB12B029-13D5-C13E-0CD9-63F0B9CD4A0A}"/>
              </a:ext>
            </a:extLst>
          </p:cNvPr>
          <p:cNvPicPr>
            <a:picLocks noChangeAspect="1"/>
          </p:cNvPicPr>
          <p:nvPr/>
        </p:nvPicPr>
        <p:blipFill rotWithShape="1">
          <a:blip r:embed="rId3"/>
          <a:srcRect l="8066" t="11541" r="12165" b="24373"/>
          <a:stretch/>
        </p:blipFill>
        <p:spPr>
          <a:xfrm>
            <a:off x="1469922" y="1643626"/>
            <a:ext cx="9301823" cy="4673610"/>
          </a:xfrm>
          <a:prstGeom prst="rect">
            <a:avLst/>
          </a:prstGeom>
        </p:spPr>
      </p:pic>
      <p:sp>
        <p:nvSpPr>
          <p:cNvPr id="5" name="TextBox 4">
            <a:extLst>
              <a:ext uri="{FF2B5EF4-FFF2-40B4-BE49-F238E27FC236}">
                <a16:creationId xmlns:a16="http://schemas.microsoft.com/office/drawing/2014/main" id="{CEE070A3-5CBC-E465-EFD3-BF57517B2309}"/>
              </a:ext>
            </a:extLst>
          </p:cNvPr>
          <p:cNvSpPr txBox="1"/>
          <p:nvPr/>
        </p:nvSpPr>
        <p:spPr>
          <a:xfrm>
            <a:off x="6862610" y="3755310"/>
            <a:ext cx="3914054" cy="338554"/>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Calibri"/>
              </a:rPr>
              <a:t>I</a:t>
            </a:r>
            <a:r>
              <a:rPr lang="en-US" sz="1600" b="1">
                <a:solidFill>
                  <a:srgbClr val="000000"/>
                </a:solidFill>
                <a:cs typeface="Calibri"/>
              </a:rPr>
              <a:t>nclude an inventory list of work samples </a:t>
            </a:r>
          </a:p>
        </p:txBody>
      </p:sp>
      <p:sp>
        <p:nvSpPr>
          <p:cNvPr id="2" name="Rectangle 1">
            <a:extLst>
              <a:ext uri="{FF2B5EF4-FFF2-40B4-BE49-F238E27FC236}">
                <a16:creationId xmlns:a16="http://schemas.microsoft.com/office/drawing/2014/main" id="{4DB6DD08-3A32-2F7E-4183-655270C0EE49}"/>
              </a:ext>
            </a:extLst>
          </p:cNvPr>
          <p:cNvSpPr/>
          <p:nvPr/>
        </p:nvSpPr>
        <p:spPr>
          <a:xfrm flipV="1">
            <a:off x="1782618" y="3537526"/>
            <a:ext cx="2678545" cy="3509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62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Support materials – résumés or bios (1/2)</a:t>
            </a:r>
          </a:p>
        </p:txBody>
      </p:sp>
      <p:pic>
        <p:nvPicPr>
          <p:cNvPr id="4" name="Picture 3" descr="A circular icon of a figure of a person with lines indicating text next to them">
            <a:extLst>
              <a:ext uri="{FF2B5EF4-FFF2-40B4-BE49-F238E27FC236}">
                <a16:creationId xmlns:a16="http://schemas.microsoft.com/office/drawing/2014/main" id="{9C56EA93-E5FD-5A1B-792E-32BA1773D2DD}"/>
              </a:ext>
            </a:extLst>
          </p:cNvPr>
          <p:cNvPicPr>
            <a:picLocks noChangeAspect="1"/>
          </p:cNvPicPr>
          <p:nvPr/>
        </p:nvPicPr>
        <p:blipFill rotWithShape="1">
          <a:blip r:embed="rId2">
            <a:extLst>
              <a:ext uri="{28A0092B-C50C-407E-A947-70E740481C1C}">
                <a14:useLocalDpi xmlns:a14="http://schemas.microsoft.com/office/drawing/2010/main" val="0"/>
              </a:ext>
            </a:extLst>
          </a:blip>
          <a:srcRect l="-732" t="-1456" r="-732" b="-1456"/>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260869"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None/>
            </a:pPr>
            <a:r>
              <a:rPr lang="en-US" sz="2000" b="1">
                <a:solidFill>
                  <a:srgbClr val="002060"/>
                </a:solidFill>
                <a:latin typeface="Fira Sans" panose="020B0503050000020004" pitchFamily="34" charset="0"/>
                <a:ea typeface="Fira Sans" panose="020B0503050000020004" pitchFamily="34" charset="0"/>
              </a:rPr>
              <a:t>Artist résumés</a:t>
            </a:r>
            <a:br>
              <a:rPr lang="en-US" sz="2000">
                <a:solidFill>
                  <a:srgbClr val="002060"/>
                </a:solidFill>
                <a:latin typeface="Fira Sans" panose="020B0503050000020004" pitchFamily="34" charset="0"/>
                <a:ea typeface="Fira Sans" panose="020B0503050000020004" pitchFamily="34" charset="0"/>
              </a:rPr>
            </a:br>
            <a:r>
              <a:rPr lang="en-US" sz="2000">
                <a:solidFill>
                  <a:srgbClr val="002060"/>
                </a:solidFill>
                <a:latin typeface="Fira Sans" panose="020B0503050000020004" pitchFamily="34" charset="0"/>
                <a:ea typeface="Fira Sans" panose="020B0503050000020004" pitchFamily="34" charset="0"/>
              </a:rPr>
              <a:t>Focus on your activities as an artist, including exhibitions, performances, readings, screenings, commissions, collections that have acquired your work, publishing history, residencies, articles and reviews of your work, workshops taught or taken, lectures, panels, education, employment, awards, etc.</a:t>
            </a:r>
            <a:endParaRPr lang="en-US" sz="2000">
              <a:solidFill>
                <a:srgbClr val="002060"/>
              </a:solidFill>
              <a:latin typeface="Fira Sans" panose="020B0503050000020004" pitchFamily="34" charset="0"/>
              <a:ea typeface="Fira Sans" panose="020B0503050000020004" pitchFamily="34" charset="0"/>
              <a:cs typeface="Calibri"/>
            </a:endParaRPr>
          </a:p>
          <a:p>
            <a:pPr marL="0" indent="0">
              <a:lnSpc>
                <a:spcPct val="100000"/>
              </a:lnSpc>
              <a:spcBef>
                <a:spcPts val="300"/>
              </a:spcBef>
              <a:spcAft>
                <a:spcPts val="1200"/>
              </a:spcAft>
              <a:buNone/>
            </a:pPr>
            <a:r>
              <a:rPr lang="en-US" sz="2000" b="1">
                <a:solidFill>
                  <a:srgbClr val="002060"/>
                </a:solidFill>
                <a:latin typeface="Fira Sans" panose="020B0503050000020004" pitchFamily="34" charset="0"/>
                <a:ea typeface="Fira Sans" panose="020B0503050000020004" pitchFamily="34" charset="0"/>
              </a:rPr>
              <a:t>Abbreviated</a:t>
            </a:r>
            <a:br>
              <a:rPr lang="en-US" sz="2000">
                <a:solidFill>
                  <a:srgbClr val="002060"/>
                </a:solidFill>
                <a:latin typeface="Fira Sans" panose="020B0503050000020004" pitchFamily="34" charset="0"/>
                <a:ea typeface="Fira Sans" panose="020B0503050000020004" pitchFamily="34" charset="0"/>
              </a:rPr>
            </a:br>
            <a:r>
              <a:rPr lang="en-US" sz="2000">
                <a:solidFill>
                  <a:srgbClr val="002060"/>
                </a:solidFill>
                <a:latin typeface="Fira Sans" panose="020B0503050000020004" pitchFamily="34" charset="0"/>
                <a:ea typeface="Fira Sans" panose="020B0503050000020004" pitchFamily="34" charset="0"/>
              </a:rPr>
              <a:t>A suggested length is two-to-four pages.</a:t>
            </a:r>
            <a:endParaRPr lang="en-US" sz="2000">
              <a:solidFill>
                <a:srgbClr val="002060"/>
              </a:solidFill>
              <a:latin typeface="Fira Sans" panose="020B0503050000020004" pitchFamily="34" charset="0"/>
              <a:ea typeface="Fira Sans" panose="020B0503050000020004" pitchFamily="34" charset="0"/>
              <a:cs typeface="Calibri"/>
            </a:endParaRPr>
          </a:p>
          <a:p>
            <a:pPr marL="0" indent="0">
              <a:lnSpc>
                <a:spcPct val="100000"/>
              </a:lnSpc>
              <a:spcBef>
                <a:spcPts val="300"/>
              </a:spcBef>
              <a:spcAft>
                <a:spcPts val="1200"/>
              </a:spcAft>
              <a:buNone/>
            </a:pPr>
            <a:endParaRPr lang="en-US" sz="2000">
              <a:solidFill>
                <a:srgbClr val="002060"/>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2264944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Support materials – résumés or bios (2/2)</a:t>
            </a:r>
          </a:p>
        </p:txBody>
      </p:sp>
      <p:pic>
        <p:nvPicPr>
          <p:cNvPr id="3" name="Picture 2" descr="A circular icon featuring a person with lines indicating text next to them">
            <a:extLst>
              <a:ext uri="{FF2B5EF4-FFF2-40B4-BE49-F238E27FC236}">
                <a16:creationId xmlns:a16="http://schemas.microsoft.com/office/drawing/2014/main" id="{0D399870-4DC9-11D7-ABAE-F5E73A689AF8}"/>
              </a:ext>
            </a:extLst>
          </p:cNvPr>
          <p:cNvPicPr>
            <a:picLocks noChangeAspect="1"/>
          </p:cNvPicPr>
          <p:nvPr/>
        </p:nvPicPr>
        <p:blipFill rotWithShape="1">
          <a:blip r:embed="rId2">
            <a:extLst>
              <a:ext uri="{28A0092B-C50C-407E-A947-70E740481C1C}">
                <a14:useLocalDpi xmlns:a14="http://schemas.microsoft.com/office/drawing/2010/main" val="0"/>
              </a:ext>
            </a:extLst>
          </a:blip>
          <a:srcRect l="-732" t="-1456" r="-732" b="-1456"/>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670964"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None/>
            </a:pPr>
            <a:r>
              <a:rPr lang="en-US" sz="2200">
                <a:solidFill>
                  <a:srgbClr val="002060"/>
                </a:solidFill>
                <a:latin typeface="Fira Sans" panose="020B0503050000020004" pitchFamily="34" charset="0"/>
                <a:ea typeface="Fira Sans" panose="020B0503050000020004" pitchFamily="34" charset="0"/>
              </a:rPr>
              <a:t>If you have limited experience as an artist, foreground your existing artistic achievements in your resume and condense your other work and experience into broad background information. </a:t>
            </a:r>
          </a:p>
          <a:p>
            <a:pPr marL="0" indent="0">
              <a:lnSpc>
                <a:spcPct val="100000"/>
              </a:lnSpc>
              <a:spcBef>
                <a:spcPts val="300"/>
              </a:spcBef>
              <a:spcAft>
                <a:spcPts val="1200"/>
              </a:spcAft>
              <a:buNone/>
            </a:pPr>
            <a:r>
              <a:rPr lang="en-US" sz="2200">
                <a:solidFill>
                  <a:srgbClr val="002060"/>
                </a:solidFill>
                <a:latin typeface="Fira Sans" panose="020B0503050000020004" pitchFamily="34" charset="0"/>
                <a:ea typeface="Fira Sans" panose="020B0503050000020004" pitchFamily="34" charset="0"/>
              </a:rPr>
              <a:t>Use this situation to make the case that the grant is especially important towards making a meaningful step forward in your artistic career.</a:t>
            </a:r>
            <a:endParaRPr lang="en-US" sz="2200">
              <a:solidFill>
                <a:srgbClr val="002060"/>
              </a:solidFill>
              <a:latin typeface="Fira Sans" panose="020B0503050000020004" pitchFamily="34" charset="0"/>
              <a:ea typeface="Fira Sans" panose="020B0503050000020004" pitchFamily="34" charset="0"/>
              <a:cs typeface="Calibri"/>
            </a:endParaRPr>
          </a:p>
          <a:p>
            <a:pPr marL="0" indent="0">
              <a:lnSpc>
                <a:spcPct val="100000"/>
              </a:lnSpc>
              <a:spcBef>
                <a:spcPts val="300"/>
              </a:spcBef>
              <a:spcAft>
                <a:spcPts val="1200"/>
              </a:spcAft>
              <a:buNone/>
            </a:pPr>
            <a:endParaRPr lang="en-US" sz="2200">
              <a:solidFill>
                <a:srgbClr val="002060"/>
              </a:solidFill>
              <a:latin typeface="Fira Sans" panose="020B0503050000020004" pitchFamily="34" charset="0"/>
              <a:ea typeface="Fira Sans" panose="020B0503050000020004" pitchFamily="34" charset="0"/>
            </a:endParaRPr>
          </a:p>
          <a:p>
            <a:pPr marL="0" indent="0">
              <a:lnSpc>
                <a:spcPct val="100000"/>
              </a:lnSpc>
              <a:spcBef>
                <a:spcPts val="300"/>
              </a:spcBef>
              <a:spcAft>
                <a:spcPts val="1200"/>
              </a:spcAft>
              <a:buNone/>
            </a:pPr>
            <a:endParaRPr lang="en-US" sz="2200">
              <a:solidFill>
                <a:srgbClr val="002060"/>
              </a:solidFill>
              <a:latin typeface="Fira Sans" panose="020B0503050000020004" pitchFamily="34" charset="0"/>
              <a:ea typeface="Fira Sans" panose="020B0503050000020004" pitchFamily="34" charset="0"/>
            </a:endParaRPr>
          </a:p>
          <a:p>
            <a:pPr marL="0" indent="0">
              <a:lnSpc>
                <a:spcPct val="100000"/>
              </a:lnSpc>
              <a:spcBef>
                <a:spcPts val="300"/>
              </a:spcBef>
              <a:spcAft>
                <a:spcPts val="1200"/>
              </a:spcAft>
              <a:buNone/>
            </a:pPr>
            <a:endParaRPr lang="en-US" sz="2200">
              <a:solidFill>
                <a:srgbClr val="002060"/>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61299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Letters of Recommendation</a:t>
            </a:r>
          </a:p>
        </p:txBody>
      </p:sp>
      <p:pic>
        <p:nvPicPr>
          <p:cNvPr id="3" name="Picture 2" descr="A circular icon of a person's photo inside an envelope emblazoned with a star">
            <a:extLst>
              <a:ext uri="{FF2B5EF4-FFF2-40B4-BE49-F238E27FC236}">
                <a16:creationId xmlns:a16="http://schemas.microsoft.com/office/drawing/2014/main" id="{0D399870-4DC9-11D7-ABAE-F5E73A689AF8}"/>
              </a:ext>
            </a:extLst>
          </p:cNvPr>
          <p:cNvPicPr>
            <a:picLocks noChangeAspect="1"/>
          </p:cNvPicPr>
          <p:nvPr/>
        </p:nvPicPr>
        <p:blipFill rotWithShape="1">
          <a:blip r:embed="rId2">
            <a:extLst>
              <a:ext uri="{28A0092B-C50C-407E-A947-70E740481C1C}">
                <a14:useLocalDpi xmlns:a14="http://schemas.microsoft.com/office/drawing/2010/main" val="0"/>
              </a:ext>
            </a:extLst>
          </a:blip>
          <a:srcRect l="-714" t="-1438" r="-714" b="-1438"/>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915641" y="1717673"/>
            <a:ext cx="6537614" cy="44735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1500"/>
              </a:spcAft>
            </a:pPr>
            <a:r>
              <a:rPr lang="en-US" sz="2000">
                <a:solidFill>
                  <a:srgbClr val="002060"/>
                </a:solidFill>
                <a:latin typeface="Fira Sans" panose="020B0503050000020004" pitchFamily="34" charset="0"/>
                <a:ea typeface="Fira Sans" panose="020B0503050000020004" pitchFamily="34" charset="0"/>
              </a:rPr>
              <a:t>Letters of recommendation are optional and  should always be the least important part of your proposal. </a:t>
            </a:r>
          </a:p>
          <a:p>
            <a:pPr>
              <a:lnSpc>
                <a:spcPct val="100000"/>
              </a:lnSpc>
              <a:spcBef>
                <a:spcPts val="300"/>
              </a:spcBef>
              <a:spcAft>
                <a:spcPts val="1500"/>
              </a:spcAft>
            </a:pPr>
            <a:r>
              <a:rPr lang="en-US" sz="2000">
                <a:solidFill>
                  <a:srgbClr val="002060"/>
                </a:solidFill>
                <a:latin typeface="Fira Sans" panose="020B0503050000020004" pitchFamily="34" charset="0"/>
                <a:ea typeface="Fira Sans" panose="020B0503050000020004" pitchFamily="34" charset="0"/>
              </a:rPr>
              <a:t>Have qualified references who can speak specifically and enthusiastically about your abilities as an artist.</a:t>
            </a:r>
            <a:endParaRPr lang="en-US" sz="2000">
              <a:solidFill>
                <a:srgbClr val="002060"/>
              </a:solidFill>
              <a:latin typeface="Fira Sans" panose="020B0503050000020004" pitchFamily="34" charset="0"/>
              <a:ea typeface="Fira Sans" panose="020B0503050000020004" pitchFamily="34" charset="0"/>
              <a:cs typeface="Calibri"/>
            </a:endParaRPr>
          </a:p>
          <a:p>
            <a:pPr>
              <a:lnSpc>
                <a:spcPct val="100000"/>
              </a:lnSpc>
              <a:spcBef>
                <a:spcPts val="300"/>
              </a:spcBef>
              <a:spcAft>
                <a:spcPts val="1500"/>
              </a:spcAft>
            </a:pPr>
            <a:r>
              <a:rPr lang="en-US" sz="2000">
                <a:solidFill>
                  <a:srgbClr val="002060"/>
                </a:solidFill>
                <a:latin typeface="Fira Sans" panose="020B0503050000020004" pitchFamily="34" charset="0"/>
                <a:ea typeface="Fira Sans" panose="020B0503050000020004" pitchFamily="34" charset="0"/>
              </a:rPr>
              <a:t>Consider the following in choosing references:</a:t>
            </a:r>
            <a:endParaRPr lang="en-US" sz="2000">
              <a:solidFill>
                <a:srgbClr val="002060"/>
              </a:solidFill>
              <a:latin typeface="Fira Sans" panose="020B0503050000020004" pitchFamily="34" charset="0"/>
              <a:ea typeface="Fira Sans" panose="020B0503050000020004" pitchFamily="34" charset="0"/>
              <a:cs typeface="Calibri"/>
            </a:endParaRPr>
          </a:p>
          <a:p>
            <a:pPr lvl="1">
              <a:lnSpc>
                <a:spcPct val="100000"/>
              </a:lnSpc>
              <a:spcBef>
                <a:spcPts val="300"/>
              </a:spcBef>
              <a:spcAft>
                <a:spcPts val="1500"/>
              </a:spcAft>
            </a:pPr>
            <a:r>
              <a:rPr lang="en-US" sz="1800">
                <a:solidFill>
                  <a:srgbClr val="002060"/>
                </a:solidFill>
                <a:latin typeface="Fira Sans" panose="020B0503050000020004" pitchFamily="34" charset="0"/>
                <a:ea typeface="Fira Sans" panose="020B0503050000020004" pitchFamily="34" charset="0"/>
              </a:rPr>
              <a:t>First-hand knowledge of your work as an artist</a:t>
            </a:r>
            <a:endParaRPr lang="en-US" sz="1800">
              <a:solidFill>
                <a:srgbClr val="002060"/>
              </a:solidFill>
              <a:latin typeface="Fira Sans" panose="020B0503050000020004" pitchFamily="34" charset="0"/>
              <a:ea typeface="Fira Sans" panose="020B0503050000020004" pitchFamily="34" charset="0"/>
              <a:cs typeface="Calibri"/>
            </a:endParaRPr>
          </a:p>
          <a:p>
            <a:pPr lvl="1">
              <a:lnSpc>
                <a:spcPct val="100000"/>
              </a:lnSpc>
              <a:spcBef>
                <a:spcPts val="300"/>
              </a:spcBef>
              <a:spcAft>
                <a:spcPts val="1500"/>
              </a:spcAft>
            </a:pPr>
            <a:r>
              <a:rPr lang="en-US" sz="1800">
                <a:solidFill>
                  <a:srgbClr val="002060"/>
                </a:solidFill>
                <a:latin typeface="Fira Sans" panose="020B0503050000020004" pitchFamily="34" charset="0"/>
                <a:ea typeface="Fira Sans" panose="020B0503050000020004" pitchFamily="34" charset="0"/>
              </a:rPr>
              <a:t>Professional credentials (this is not a personal recommendation)</a:t>
            </a:r>
            <a:endParaRPr lang="en-US" sz="1800">
              <a:solidFill>
                <a:srgbClr val="002060"/>
              </a:solidFill>
              <a:latin typeface="Fira Sans" panose="020B0503050000020004" pitchFamily="34" charset="0"/>
              <a:ea typeface="Fira Sans" panose="020B0503050000020004" pitchFamily="34" charset="0"/>
              <a:cs typeface="Calibri"/>
            </a:endParaRPr>
          </a:p>
          <a:p>
            <a:pPr lvl="1">
              <a:lnSpc>
                <a:spcPct val="100000"/>
              </a:lnSpc>
              <a:spcBef>
                <a:spcPts val="300"/>
              </a:spcBef>
              <a:spcAft>
                <a:spcPts val="1500"/>
              </a:spcAft>
            </a:pPr>
            <a:r>
              <a:rPr lang="en-US" sz="1800">
                <a:solidFill>
                  <a:srgbClr val="002060"/>
                </a:solidFill>
                <a:latin typeface="Fira Sans" panose="020B0503050000020004" pitchFamily="34" charset="0"/>
                <a:ea typeface="Fira Sans" panose="020B0503050000020004" pitchFamily="34" charset="0"/>
              </a:rPr>
              <a:t>How recent is the reference’s encounter with your work?</a:t>
            </a:r>
            <a:endParaRPr lang="en-US" sz="1800">
              <a:solidFill>
                <a:srgbClr val="002060"/>
              </a:solidFill>
              <a:latin typeface="Fira Sans" panose="020B0503050000020004" pitchFamily="34" charset="0"/>
              <a:ea typeface="Fira Sans" panose="020B0503050000020004" pitchFamily="34" charset="0"/>
              <a:cs typeface="Calibri"/>
            </a:endParaRPr>
          </a:p>
          <a:p>
            <a:pPr>
              <a:lnSpc>
                <a:spcPct val="100000"/>
              </a:lnSpc>
              <a:spcBef>
                <a:spcPts val="300"/>
              </a:spcBef>
              <a:spcAft>
                <a:spcPts val="1500"/>
              </a:spcAft>
            </a:pPr>
            <a:endParaRPr lang="en-US" sz="1800">
              <a:solidFill>
                <a:srgbClr val="002060"/>
              </a:solidFill>
              <a:latin typeface="Fira Sans" panose="020B0503050000020004" pitchFamily="34" charset="0"/>
              <a:ea typeface="Fira Sans" panose="020B0503050000020004" pitchFamily="34" charset="0"/>
              <a:cs typeface="Calibri"/>
            </a:endParaRPr>
          </a:p>
        </p:txBody>
      </p:sp>
    </p:spTree>
    <p:extLst>
      <p:ext uri="{BB962C8B-B14F-4D97-AF65-F5344CB8AC3E}">
        <p14:creationId xmlns:p14="http://schemas.microsoft.com/office/powerpoint/2010/main" val="720081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defTabSz="914400" rtl="0" eaLnBrk="1" fontAlgn="auto" latinLnBrk="0" hangingPunct="1">
              <a:spcBef>
                <a:spcPct val="0"/>
              </a:spcBef>
              <a:spcAft>
                <a:spcPts val="0"/>
              </a:spcAft>
              <a:buClrTx/>
              <a:buSzTx/>
              <a:buFontTx/>
              <a:buNone/>
              <a:tabLst/>
              <a:defRPr/>
            </a:pPr>
            <a:r>
              <a:rPr kumimoji="0" lang="en-US" b="0" i="0" u="none" strike="noStrike" kern="1200" cap="none" spc="0" normalizeH="0" baseline="0" noProof="0">
                <a:ln>
                  <a:noFill/>
                </a:ln>
                <a:effectLst/>
                <a:uLnTx/>
                <a:uFillTx/>
              </a:rPr>
              <a:t>Final steps</a:t>
            </a:r>
          </a:p>
        </p:txBody>
      </p:sp>
      <p:sp>
        <p:nvSpPr>
          <p:cNvPr id="3" name="Text Placeholder 2">
            <a:extLst>
              <a:ext uri="{FF2B5EF4-FFF2-40B4-BE49-F238E27FC236}">
                <a16:creationId xmlns:a16="http://schemas.microsoft.com/office/drawing/2014/main" id="{B449EE8E-2258-F7C1-9DD5-38B68828FC3A}"/>
              </a:ext>
            </a:extLst>
          </p:cNvPr>
          <p:cNvSpPr>
            <a:spLocks noGrp="1"/>
          </p:cNvSpPr>
          <p:nvPr>
            <p:ph type="body" idx="1"/>
          </p:nvPr>
        </p:nvSpPr>
        <p:spPr/>
        <p:txBody>
          <a:bodyPr/>
          <a:lstStyle/>
          <a:p>
            <a:r>
              <a:rPr lang="en-US"/>
              <a:t>Submitting the application</a:t>
            </a:r>
          </a:p>
        </p:txBody>
      </p:sp>
    </p:spTree>
    <p:extLst>
      <p:ext uri="{BB962C8B-B14F-4D97-AF65-F5344CB8AC3E}">
        <p14:creationId xmlns:p14="http://schemas.microsoft.com/office/powerpoint/2010/main" val="508913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CEDBACA-8B2C-55D1-2378-3A51FA762B3E}"/>
              </a:ext>
            </a:extLst>
          </p:cNvPr>
          <p:cNvSpPr>
            <a:spLocks noGrp="1"/>
          </p:cNvSpPr>
          <p:nvPr>
            <p:ph type="title"/>
          </p:nvPr>
        </p:nvSpPr>
        <p:spPr>
          <a:xfrm>
            <a:off x="1473199" y="304800"/>
            <a:ext cx="9816841" cy="1333500"/>
          </a:xfrm>
        </p:spPr>
        <p:txBody>
          <a:bodyPr>
            <a:normAutofit/>
          </a:bodyPr>
          <a:lstStyle/>
          <a:p>
            <a:r>
              <a:rPr lang="en-US" sz="4000"/>
              <a:t>Certify and submit</a:t>
            </a:r>
          </a:p>
        </p:txBody>
      </p:sp>
      <p:pic>
        <p:nvPicPr>
          <p:cNvPr id="2" name="Picture 1">
            <a:extLst>
              <a:ext uri="{FF2B5EF4-FFF2-40B4-BE49-F238E27FC236}">
                <a16:creationId xmlns:a16="http://schemas.microsoft.com/office/drawing/2014/main" id="{65F8E68D-66FE-96E0-172B-7199ECA50FA6}"/>
              </a:ext>
            </a:extLst>
          </p:cNvPr>
          <p:cNvPicPr>
            <a:picLocks noChangeAspect="1"/>
          </p:cNvPicPr>
          <p:nvPr/>
        </p:nvPicPr>
        <p:blipFill rotWithShape="1">
          <a:blip r:embed="rId2"/>
          <a:srcRect l="5676" t="34859" r="10157" b="8005"/>
          <a:stretch/>
        </p:blipFill>
        <p:spPr>
          <a:xfrm>
            <a:off x="873667" y="1781298"/>
            <a:ext cx="9235521" cy="3918417"/>
          </a:xfrm>
          <a:prstGeom prst="rect">
            <a:avLst/>
          </a:prstGeom>
        </p:spPr>
      </p:pic>
      <p:sp>
        <p:nvSpPr>
          <p:cNvPr id="3" name="Rectangle 2">
            <a:extLst>
              <a:ext uri="{FF2B5EF4-FFF2-40B4-BE49-F238E27FC236}">
                <a16:creationId xmlns:a16="http://schemas.microsoft.com/office/drawing/2014/main" id="{3162D922-BC5E-2B0B-9F33-CE9E58140372}"/>
              </a:ext>
            </a:extLst>
          </p:cNvPr>
          <p:cNvSpPr/>
          <p:nvPr/>
        </p:nvSpPr>
        <p:spPr>
          <a:xfrm>
            <a:off x="1464507" y="4147942"/>
            <a:ext cx="2530763" cy="3509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52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defTabSz="914400" rtl="0" eaLnBrk="1" fontAlgn="auto" latinLnBrk="0" hangingPunct="1">
              <a:spcBef>
                <a:spcPct val="0"/>
              </a:spcBef>
              <a:spcAft>
                <a:spcPts val="0"/>
              </a:spcAft>
              <a:buClrTx/>
              <a:buSzTx/>
              <a:buFontTx/>
              <a:buNone/>
              <a:tabLst/>
              <a:defRPr/>
            </a:pPr>
            <a:r>
              <a:rPr kumimoji="0" lang="en-US" b="0" i="0" u="none" strike="noStrike" kern="1200" cap="none" spc="0" normalizeH="0" baseline="0" noProof="0">
                <a:ln>
                  <a:noFill/>
                </a:ln>
                <a:effectLst/>
                <a:uLnTx/>
                <a:uFillTx/>
              </a:rPr>
              <a:t>Review</a:t>
            </a:r>
          </a:p>
        </p:txBody>
      </p:sp>
      <p:sp>
        <p:nvSpPr>
          <p:cNvPr id="3" name="Text Placeholder 2">
            <a:extLst>
              <a:ext uri="{FF2B5EF4-FFF2-40B4-BE49-F238E27FC236}">
                <a16:creationId xmlns:a16="http://schemas.microsoft.com/office/drawing/2014/main" id="{B449EE8E-2258-F7C1-9DD5-38B68828FC3A}"/>
              </a:ext>
            </a:extLst>
          </p:cNvPr>
          <p:cNvSpPr>
            <a:spLocks noGrp="1"/>
          </p:cNvSpPr>
          <p:nvPr>
            <p:ph type="body" idx="1"/>
          </p:nvPr>
        </p:nvSpPr>
        <p:spPr/>
        <p:txBody>
          <a:bodyPr/>
          <a:lstStyle/>
          <a:p>
            <a:r>
              <a:rPr lang="en-US"/>
              <a:t>Application checklist</a:t>
            </a:r>
          </a:p>
        </p:txBody>
      </p:sp>
    </p:spTree>
    <p:extLst>
      <p:ext uri="{BB962C8B-B14F-4D97-AF65-F5344CB8AC3E}">
        <p14:creationId xmlns:p14="http://schemas.microsoft.com/office/powerpoint/2010/main" val="3364385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9A076A-C02D-14FE-8CFF-C55901A7A33B}"/>
              </a:ext>
            </a:extLst>
          </p:cNvPr>
          <p:cNvSpPr>
            <a:spLocks noGrp="1"/>
          </p:cNvSpPr>
          <p:nvPr>
            <p:ph type="title"/>
          </p:nvPr>
        </p:nvSpPr>
        <p:spPr/>
        <p:txBody>
          <a:bodyPr anchor="ctr">
            <a:normAutofit/>
          </a:bodyPr>
          <a:lstStyle/>
          <a:p>
            <a:r>
              <a:rPr lang="en-US" sz="4000"/>
              <a:t>Application checklist (1/2)</a:t>
            </a:r>
          </a:p>
        </p:txBody>
      </p:sp>
      <p:pic>
        <p:nvPicPr>
          <p:cNvPr id="8" name="Picture 7" descr="A circular icon of a checklist">
            <a:extLst>
              <a:ext uri="{FF2B5EF4-FFF2-40B4-BE49-F238E27FC236}">
                <a16:creationId xmlns:a16="http://schemas.microsoft.com/office/drawing/2014/main" id="{178A01F9-C482-D130-2055-6FDD50963B9E}"/>
              </a:ext>
            </a:extLst>
          </p:cNvPr>
          <p:cNvPicPr>
            <a:picLocks noChangeAspect="1"/>
          </p:cNvPicPr>
          <p:nvPr/>
        </p:nvPicPr>
        <p:blipFill rotWithShape="1">
          <a:blip r:embed="rId2">
            <a:extLst>
              <a:ext uri="{28A0092B-C50C-407E-A947-70E740481C1C}">
                <a14:useLocalDpi xmlns:a14="http://schemas.microsoft.com/office/drawing/2010/main" val="0"/>
              </a:ext>
            </a:extLst>
          </a:blip>
          <a:srcRect l="-521" t="-1243" r="-521" b="-1243"/>
          <a:stretch/>
        </p:blipFill>
        <p:spPr>
          <a:xfrm>
            <a:off x="1610966" y="2109501"/>
            <a:ext cx="1539572" cy="1561549"/>
          </a:xfrm>
          <a:prstGeom prst="rect">
            <a:avLst/>
          </a:prstGeom>
        </p:spPr>
      </p:pic>
      <p:sp>
        <p:nvSpPr>
          <p:cNvPr id="7" name="Content Placeholder 3">
            <a:extLst>
              <a:ext uri="{FF2B5EF4-FFF2-40B4-BE49-F238E27FC236}">
                <a16:creationId xmlns:a16="http://schemas.microsoft.com/office/drawing/2014/main" id="{3A9327B5-C43F-7C39-29F4-2312925BA530}"/>
              </a:ext>
            </a:extLst>
          </p:cNvPr>
          <p:cNvSpPr txBox="1">
            <a:spLocks/>
          </p:cNvSpPr>
          <p:nvPr/>
        </p:nvSpPr>
        <p:spPr>
          <a:xfrm>
            <a:off x="3506718" y="2235201"/>
            <a:ext cx="7343251" cy="35269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buFont typeface="Wingdings" pitchFamily="2" charset="2"/>
              <a:buChar char="q"/>
            </a:pPr>
            <a:r>
              <a:rPr lang="en-US" sz="2300">
                <a:solidFill>
                  <a:srgbClr val="2A2666"/>
                </a:solidFill>
                <a:latin typeface="Fira Sans" panose="020B0503050000020004" pitchFamily="34" charset="0"/>
                <a:ea typeface="Fira Sans" panose="020B0503050000020004" pitchFamily="34" charset="0"/>
              </a:rPr>
              <a:t> </a:t>
            </a:r>
            <a:r>
              <a:rPr lang="en-US" sz="2300" b="1">
                <a:solidFill>
                  <a:srgbClr val="2A2666"/>
                </a:solidFill>
                <a:latin typeface="Fira Sans" panose="020B0503050000020004" pitchFamily="34" charset="0"/>
                <a:ea typeface="Fira Sans" panose="020B0503050000020004" pitchFamily="34" charset="0"/>
              </a:rPr>
              <a:t>Application profile</a:t>
            </a:r>
          </a:p>
          <a:p>
            <a:pPr>
              <a:spcBef>
                <a:spcPts val="300"/>
              </a:spcBef>
              <a:spcAft>
                <a:spcPts val="1200"/>
              </a:spcAft>
              <a:buFont typeface="Wingdings" pitchFamily="2" charset="2"/>
              <a:buChar char="q"/>
            </a:pPr>
            <a:r>
              <a:rPr lang="en-US" sz="2300">
                <a:solidFill>
                  <a:srgbClr val="2A2666"/>
                </a:solidFill>
                <a:latin typeface="Fira Sans" panose="020B0503050000020004" pitchFamily="34" charset="0"/>
                <a:ea typeface="Fira Sans" panose="020B0503050000020004" pitchFamily="34" charset="0"/>
              </a:rPr>
              <a:t> </a:t>
            </a:r>
            <a:r>
              <a:rPr lang="en-US" sz="2300" b="1">
                <a:solidFill>
                  <a:srgbClr val="2A2666"/>
                </a:solidFill>
                <a:latin typeface="Fira Sans" panose="020B0503050000020004" pitchFamily="34" charset="0"/>
                <a:ea typeface="Fira Sans" panose="020B0503050000020004" pitchFamily="34" charset="0"/>
              </a:rPr>
              <a:t>Narrative</a:t>
            </a:r>
            <a:r>
              <a:rPr lang="en-US" sz="2300">
                <a:solidFill>
                  <a:srgbClr val="2A2666"/>
                </a:solidFill>
                <a:latin typeface="Fira Sans" panose="020B0503050000020004" pitchFamily="34" charset="0"/>
                <a:ea typeface="Fira Sans" panose="020B0503050000020004" pitchFamily="34" charset="0"/>
              </a:rPr>
              <a:t>  </a:t>
            </a:r>
            <a:endParaRPr lang="en-US" sz="2300">
              <a:solidFill>
                <a:srgbClr val="2A2666"/>
              </a:solidFill>
              <a:latin typeface="Fira Sans" panose="020B0503050000020004" pitchFamily="34" charset="0"/>
              <a:ea typeface="Fira Sans" panose="020B0503050000020004" pitchFamily="34" charset="0"/>
              <a:cs typeface="Calibri"/>
            </a:endParaRPr>
          </a:p>
          <a:p>
            <a:pPr>
              <a:spcBef>
                <a:spcPts val="300"/>
              </a:spcBef>
              <a:spcAft>
                <a:spcPts val="1200"/>
              </a:spcAft>
              <a:buFont typeface="Wingdings" pitchFamily="2" charset="2"/>
              <a:buChar char="q"/>
            </a:pPr>
            <a:r>
              <a:rPr lang="en-US" sz="2300">
                <a:solidFill>
                  <a:srgbClr val="2A2666"/>
                </a:solidFill>
                <a:latin typeface="Fira Sans" panose="020B0503050000020004" pitchFamily="34" charset="0"/>
                <a:ea typeface="Fira Sans" panose="020B0503050000020004" pitchFamily="34" charset="0"/>
              </a:rPr>
              <a:t> </a:t>
            </a:r>
            <a:r>
              <a:rPr lang="en-US" sz="2300" b="1">
                <a:solidFill>
                  <a:srgbClr val="2A2666"/>
                </a:solidFill>
                <a:latin typeface="Fira Sans" panose="020B0503050000020004" pitchFamily="34" charset="0"/>
                <a:ea typeface="Fira Sans" panose="020B0503050000020004" pitchFamily="34" charset="0"/>
              </a:rPr>
              <a:t>Artist résumé</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Attach an artist résumé that includes education, </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employment, public presentations of your work, </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publications, commissions, honors, grant or </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fellowship awards, and relevant experience. </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(four pages maximum)</a:t>
            </a:r>
            <a:endParaRPr lang="en-US" sz="2300">
              <a:solidFill>
                <a:srgbClr val="2A2666"/>
              </a:solidFill>
              <a:latin typeface="Fira Sans" panose="020B0503050000020004" pitchFamily="34" charset="0"/>
              <a:ea typeface="Fira Sans" panose="020B0503050000020004" pitchFamily="34" charset="0"/>
              <a:cs typeface="Calibri"/>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2479133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9A076A-C02D-14FE-8CFF-C55901A7A33B}"/>
              </a:ext>
            </a:extLst>
          </p:cNvPr>
          <p:cNvSpPr>
            <a:spLocks noGrp="1"/>
          </p:cNvSpPr>
          <p:nvPr>
            <p:ph type="title"/>
          </p:nvPr>
        </p:nvSpPr>
        <p:spPr/>
        <p:txBody>
          <a:bodyPr anchor="ctr">
            <a:normAutofit/>
          </a:bodyPr>
          <a:lstStyle/>
          <a:p>
            <a:r>
              <a:rPr lang="en-US" sz="4000"/>
              <a:t>Application checklist (2/2)</a:t>
            </a:r>
          </a:p>
        </p:txBody>
      </p:sp>
      <p:pic>
        <p:nvPicPr>
          <p:cNvPr id="8" name="Picture 7" descr="A circular icon of a checklist">
            <a:extLst>
              <a:ext uri="{FF2B5EF4-FFF2-40B4-BE49-F238E27FC236}">
                <a16:creationId xmlns:a16="http://schemas.microsoft.com/office/drawing/2014/main" id="{178A01F9-C482-D130-2055-6FDD50963B9E}"/>
              </a:ext>
            </a:extLst>
          </p:cNvPr>
          <p:cNvPicPr>
            <a:picLocks noChangeAspect="1"/>
          </p:cNvPicPr>
          <p:nvPr/>
        </p:nvPicPr>
        <p:blipFill rotWithShape="1">
          <a:blip r:embed="rId2">
            <a:extLst>
              <a:ext uri="{28A0092B-C50C-407E-A947-70E740481C1C}">
                <a14:useLocalDpi xmlns:a14="http://schemas.microsoft.com/office/drawing/2010/main" val="0"/>
              </a:ext>
            </a:extLst>
          </a:blip>
          <a:srcRect l="-521" t="-1243" r="-521" b="-1243"/>
          <a:stretch/>
        </p:blipFill>
        <p:spPr>
          <a:xfrm>
            <a:off x="1610966" y="2109501"/>
            <a:ext cx="1539572" cy="1561549"/>
          </a:xfrm>
          <a:prstGeom prst="rect">
            <a:avLst/>
          </a:prstGeom>
        </p:spPr>
      </p:pic>
      <p:sp>
        <p:nvSpPr>
          <p:cNvPr id="7" name="Content Placeholder 3">
            <a:extLst>
              <a:ext uri="{FF2B5EF4-FFF2-40B4-BE49-F238E27FC236}">
                <a16:creationId xmlns:a16="http://schemas.microsoft.com/office/drawing/2014/main" id="{3A9327B5-C43F-7C39-29F4-2312925BA530}"/>
              </a:ext>
            </a:extLst>
          </p:cNvPr>
          <p:cNvSpPr txBox="1">
            <a:spLocks/>
          </p:cNvSpPr>
          <p:nvPr/>
        </p:nvSpPr>
        <p:spPr>
          <a:xfrm>
            <a:off x="3626434" y="2235201"/>
            <a:ext cx="7223536" cy="4559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buFont typeface="Wingdings" pitchFamily="2" charset="2"/>
              <a:buChar char="q"/>
            </a:pPr>
            <a:r>
              <a:rPr lang="en-US" sz="2300">
                <a:solidFill>
                  <a:srgbClr val="2A2666"/>
                </a:solidFill>
                <a:latin typeface="Fira Sans" panose="020B0503050000020004" pitchFamily="34" charset="0"/>
                <a:ea typeface="Fira Sans" panose="020B0503050000020004" pitchFamily="34" charset="0"/>
              </a:rPr>
              <a:t> </a:t>
            </a:r>
            <a:r>
              <a:rPr lang="en-US" sz="2300" b="1">
                <a:solidFill>
                  <a:srgbClr val="2A2666"/>
                </a:solidFill>
                <a:latin typeface="Fira Sans" panose="020B0503050000020004" pitchFamily="34" charset="0"/>
                <a:ea typeface="Fira Sans" panose="020B0503050000020004" pitchFamily="34" charset="0"/>
              </a:rPr>
              <a:t>Budget support</a:t>
            </a:r>
            <a:br>
              <a:rPr lang="en-US" sz="2300" b="1">
                <a:solidFill>
                  <a:srgbClr val="2A2666"/>
                </a:solidFill>
                <a:latin typeface="Fira Sans" panose="020B0503050000020004" pitchFamily="34" charset="0"/>
                <a:ea typeface="Fira Sans" panose="020B0503050000020004" pitchFamily="34" charset="0"/>
              </a:rPr>
            </a:br>
            <a:r>
              <a:rPr lang="en-US" sz="2300" b="1">
                <a:solidFill>
                  <a:srgbClr val="2A2666"/>
                </a:solidFill>
                <a:latin typeface="Fira Sans" panose="020B0503050000020004" pitchFamily="34" charset="0"/>
                <a:ea typeface="Fira Sans" panose="020B0503050000020004" pitchFamily="34" charset="0"/>
              </a:rPr>
              <a:t> </a:t>
            </a:r>
            <a:r>
              <a:rPr lang="en-US" sz="2300">
                <a:solidFill>
                  <a:srgbClr val="2A2666"/>
                </a:solidFill>
                <a:latin typeface="Fira Sans" panose="020B0503050000020004" pitchFamily="34" charset="0"/>
                <a:ea typeface="Fira Sans" panose="020B0503050000020004" pitchFamily="34" charset="0"/>
              </a:rPr>
              <a:t>Provide support information for your budget, </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i.e. cost of materials, price quote on services, etc.</a:t>
            </a:r>
          </a:p>
          <a:p>
            <a:pPr>
              <a:spcBef>
                <a:spcPts val="300"/>
              </a:spcBef>
              <a:spcAft>
                <a:spcPts val="1200"/>
              </a:spcAft>
              <a:buFont typeface="Wingdings" pitchFamily="2" charset="2"/>
              <a:buChar char="q"/>
            </a:pPr>
            <a:r>
              <a:rPr lang="en-US" sz="2300" b="1">
                <a:solidFill>
                  <a:srgbClr val="2A2666"/>
                </a:solidFill>
                <a:latin typeface="Fira Sans" panose="020B0503050000020004" pitchFamily="34" charset="0"/>
                <a:ea typeface="Fira Sans" panose="020B0503050000020004" pitchFamily="34" charset="0"/>
              </a:rPr>
              <a:t> Support materials</a:t>
            </a:r>
            <a:br>
              <a:rPr lang="en-US" sz="2300" b="1">
                <a:solidFill>
                  <a:srgbClr val="2A2666"/>
                </a:solidFill>
                <a:latin typeface="Fira Sans" panose="020B0503050000020004" pitchFamily="34" charset="0"/>
                <a:ea typeface="Fira Sans" panose="020B0503050000020004" pitchFamily="34" charset="0"/>
              </a:rPr>
            </a:br>
            <a:r>
              <a:rPr lang="en-US" sz="2300" b="1">
                <a:solidFill>
                  <a:srgbClr val="2A2666"/>
                </a:solidFill>
                <a:latin typeface="Fira Sans" panose="020B0503050000020004" pitchFamily="34" charset="0"/>
                <a:ea typeface="Fira Sans" panose="020B0503050000020004" pitchFamily="34" charset="0"/>
              </a:rPr>
              <a:t> </a:t>
            </a:r>
            <a:r>
              <a:rPr lang="en-US" sz="2300">
                <a:solidFill>
                  <a:srgbClr val="2A2666"/>
                </a:solidFill>
                <a:latin typeface="Fira Sans" panose="020B0503050000020004" pitchFamily="34" charset="0"/>
                <a:ea typeface="Fira Sans" panose="020B0503050000020004" pitchFamily="34" charset="0"/>
              </a:rPr>
              <a:t>You may submit reviews, programs, catalogs, and </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other support materials relevant to the project.</a:t>
            </a:r>
          </a:p>
          <a:p>
            <a:pPr>
              <a:spcBef>
                <a:spcPts val="300"/>
              </a:spcBef>
              <a:spcAft>
                <a:spcPts val="1200"/>
              </a:spcAft>
              <a:buFont typeface="Wingdings" pitchFamily="2" charset="2"/>
              <a:buChar char="q"/>
            </a:pPr>
            <a:r>
              <a:rPr lang="en-US" sz="2300" b="1">
                <a:solidFill>
                  <a:srgbClr val="2A2666"/>
                </a:solidFill>
                <a:latin typeface="Fira Sans" panose="020B0503050000020004" pitchFamily="34" charset="0"/>
                <a:ea typeface="Fira Sans" panose="020B0503050000020004" pitchFamily="34" charset="0"/>
              </a:rPr>
              <a:t> Work samples and inventory list</a:t>
            </a:r>
          </a:p>
          <a:p>
            <a:pPr>
              <a:spcBef>
                <a:spcPts val="300"/>
              </a:spcBef>
              <a:spcAft>
                <a:spcPts val="1200"/>
              </a:spcAft>
              <a:buFont typeface="Wingdings" pitchFamily="2" charset="2"/>
              <a:buChar char="q"/>
            </a:pPr>
            <a:endParaRPr lang="en-US" sz="2300" b="1">
              <a:solidFill>
                <a:srgbClr val="2A2666"/>
              </a:solidFill>
              <a:latin typeface="Fira Sans" panose="020B0503050000020004" pitchFamily="34" charset="0"/>
              <a:ea typeface="Fira Sans" panose="020B0503050000020004" pitchFamily="34" charset="0"/>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1057651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defTabSz="914400" rtl="0" eaLnBrk="1" fontAlgn="auto" latinLnBrk="0" hangingPunct="1">
              <a:spcBef>
                <a:spcPct val="0"/>
              </a:spcBef>
              <a:spcAft>
                <a:spcPts val="0"/>
              </a:spcAft>
              <a:buClrTx/>
              <a:buSzTx/>
              <a:buFontTx/>
              <a:buNone/>
              <a:tabLst/>
              <a:defRPr/>
            </a:pPr>
            <a:r>
              <a:rPr kumimoji="0" lang="en-US" b="0" i="0" u="none" strike="noStrike" kern="1200" cap="none" spc="0" normalizeH="0" baseline="0" noProof="0">
                <a:ln>
                  <a:noFill/>
                </a:ln>
                <a:effectLst/>
                <a:uLnTx/>
                <a:uFillTx/>
              </a:rPr>
              <a:t>Grantee requirements</a:t>
            </a:r>
          </a:p>
        </p:txBody>
      </p:sp>
      <p:sp>
        <p:nvSpPr>
          <p:cNvPr id="3" name="Text Placeholder 2">
            <a:extLst>
              <a:ext uri="{FF2B5EF4-FFF2-40B4-BE49-F238E27FC236}">
                <a16:creationId xmlns:a16="http://schemas.microsoft.com/office/drawing/2014/main" id="{B449EE8E-2258-F7C1-9DD5-38B68828FC3A}"/>
              </a:ext>
            </a:extLst>
          </p:cNvPr>
          <p:cNvSpPr>
            <a:spLocks noGrp="1"/>
          </p:cNvSpPr>
          <p:nvPr>
            <p:ph type="body" idx="1"/>
          </p:nvPr>
        </p:nvSpPr>
        <p:spPr/>
        <p:txBody>
          <a:bodyPr/>
          <a:lstStyle/>
          <a:p>
            <a:r>
              <a:rPr lang="en-US"/>
              <a:t>If you receive a grant</a:t>
            </a:r>
          </a:p>
        </p:txBody>
      </p:sp>
    </p:spTree>
    <p:extLst>
      <p:ext uri="{BB962C8B-B14F-4D97-AF65-F5344CB8AC3E}">
        <p14:creationId xmlns:p14="http://schemas.microsoft.com/office/powerpoint/2010/main" val="279229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Emerging and established artists</a:t>
            </a:r>
          </a:p>
        </p:txBody>
      </p:sp>
      <p:pic>
        <p:nvPicPr>
          <p:cNvPr id="4" name="Picture 3" descr="Checkmark in a circle">
            <a:extLst>
              <a:ext uri="{FF2B5EF4-FFF2-40B4-BE49-F238E27FC236}">
                <a16:creationId xmlns:a16="http://schemas.microsoft.com/office/drawing/2014/main" id="{B0E167F9-6059-7317-2A0E-653FF4EE6997}"/>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383607"/>
            <a:ext cx="1592244" cy="1629593"/>
          </a:xfrm>
          <a:prstGeom prst="rect">
            <a:avLst/>
          </a:prstGeom>
        </p:spPr>
      </p:pic>
      <p:sp>
        <p:nvSpPr>
          <p:cNvPr id="7" name="Content Placeholder 3">
            <a:extLst>
              <a:ext uri="{FF2B5EF4-FFF2-40B4-BE49-F238E27FC236}">
                <a16:creationId xmlns:a16="http://schemas.microsoft.com/office/drawing/2014/main" id="{01354E0F-6644-985C-A21A-AA537DC92F63}"/>
              </a:ext>
            </a:extLst>
          </p:cNvPr>
          <p:cNvSpPr txBox="1">
            <a:spLocks/>
          </p:cNvSpPr>
          <p:nvPr/>
        </p:nvSpPr>
        <p:spPr>
          <a:xfrm>
            <a:off x="3782290" y="2298697"/>
            <a:ext cx="6957427" cy="3384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US" sz="2600">
                <a:solidFill>
                  <a:srgbClr val="2A2666"/>
                </a:solidFill>
                <a:latin typeface="Fira Sans" panose="020B0503050000020004" pitchFamily="34" charset="0"/>
                <a:ea typeface="Fira Sans" panose="020B0503050000020004" pitchFamily="34" charset="0"/>
              </a:rPr>
              <a:t>Eligible candidates may be either emerging or established artists. Applicants should demonstrate a commitment to spending a significant portion of their time on their work as artists. </a:t>
            </a:r>
          </a:p>
        </p:txBody>
      </p:sp>
    </p:spTree>
    <p:extLst>
      <p:ext uri="{BB962C8B-B14F-4D97-AF65-F5344CB8AC3E}">
        <p14:creationId xmlns:p14="http://schemas.microsoft.com/office/powerpoint/2010/main" val="3169321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9A076A-C02D-14FE-8CFF-C55901A7A33B}"/>
              </a:ext>
            </a:extLst>
          </p:cNvPr>
          <p:cNvSpPr>
            <a:spLocks noGrp="1"/>
          </p:cNvSpPr>
          <p:nvPr>
            <p:ph type="title" idx="4294967295"/>
          </p:nvPr>
        </p:nvSpPr>
        <p:spPr>
          <a:xfrm>
            <a:off x="791759" y="304800"/>
            <a:ext cx="9817100" cy="1333500"/>
          </a:xfrm>
        </p:spPr>
        <p:txBody>
          <a:bodyPr anchor="b">
            <a:normAutofit/>
          </a:bodyPr>
          <a:lstStyle/>
          <a:p>
            <a:r>
              <a:rPr lang="en-US" sz="4000"/>
              <a:t>If you receive a grant</a:t>
            </a:r>
          </a:p>
        </p:txBody>
      </p:sp>
      <p:pic>
        <p:nvPicPr>
          <p:cNvPr id="8" name="Picture 7" descr="A circular icon of two hands, one holding a light bulb, another holding a dollar coin">
            <a:extLst>
              <a:ext uri="{FF2B5EF4-FFF2-40B4-BE49-F238E27FC236}">
                <a16:creationId xmlns:a16="http://schemas.microsoft.com/office/drawing/2014/main" id="{178A01F9-C482-D130-2055-6FDD50963B9E}"/>
              </a:ext>
            </a:extLst>
          </p:cNvPr>
          <p:cNvPicPr>
            <a:picLocks noChangeAspect="1"/>
          </p:cNvPicPr>
          <p:nvPr/>
        </p:nvPicPr>
        <p:blipFill rotWithShape="1">
          <a:blip r:embed="rId3">
            <a:extLst>
              <a:ext uri="{28A0092B-C50C-407E-A947-70E740481C1C}">
                <a14:useLocalDpi xmlns:a14="http://schemas.microsoft.com/office/drawing/2010/main" val="0"/>
              </a:ext>
            </a:extLst>
          </a:blip>
          <a:srcRect l="-327" t="-1046" r="-327" b="-1046"/>
          <a:stretch/>
        </p:blipFill>
        <p:spPr>
          <a:xfrm>
            <a:off x="1610966" y="2109501"/>
            <a:ext cx="1539572" cy="1561549"/>
          </a:xfrm>
          <a:prstGeom prst="rect">
            <a:avLst/>
          </a:prstGeom>
        </p:spPr>
      </p:pic>
      <p:sp>
        <p:nvSpPr>
          <p:cNvPr id="7" name="Content Placeholder 3">
            <a:extLst>
              <a:ext uri="{FF2B5EF4-FFF2-40B4-BE49-F238E27FC236}">
                <a16:creationId xmlns:a16="http://schemas.microsoft.com/office/drawing/2014/main" id="{3A9327B5-C43F-7C39-29F4-2312925BA530}"/>
              </a:ext>
            </a:extLst>
          </p:cNvPr>
          <p:cNvSpPr txBox="1">
            <a:spLocks/>
          </p:cNvSpPr>
          <p:nvPr/>
        </p:nvSpPr>
        <p:spPr>
          <a:xfrm>
            <a:off x="3782291" y="1993898"/>
            <a:ext cx="6670964" cy="45593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pPr>
            <a:r>
              <a:rPr lang="en-US" sz="2400" dirty="0">
                <a:solidFill>
                  <a:srgbClr val="002060"/>
                </a:solidFill>
                <a:latin typeface="Fira Sans"/>
                <a:ea typeface="Fira Sans" panose="020B0503050000020004" pitchFamily="34" charset="0"/>
              </a:rPr>
              <a:t>You will enter into a contractual agreement with the lead arts council for your region.</a:t>
            </a:r>
          </a:p>
          <a:p>
            <a:pPr>
              <a:spcBef>
                <a:spcPts val="300"/>
              </a:spcBef>
              <a:spcAft>
                <a:spcPts val="1200"/>
              </a:spcAft>
            </a:pPr>
            <a:r>
              <a:rPr lang="en-US" sz="2400" dirty="0">
                <a:solidFill>
                  <a:srgbClr val="002060"/>
                </a:solidFill>
                <a:latin typeface="Fira Sans"/>
                <a:ea typeface="Fira Sans" panose="020B0503050000020004" pitchFamily="34" charset="0"/>
              </a:rPr>
              <a:t>Any promotional and marketing materials for the proposed project must include the  N.C. Arts Council logo and credit line.</a:t>
            </a:r>
            <a:endParaRPr lang="en-US" sz="2400" dirty="0">
              <a:solidFill>
                <a:srgbClr val="002060"/>
              </a:solidFill>
              <a:latin typeface="Fira Sans"/>
              <a:ea typeface="Fira Sans" panose="020B0503050000020004" pitchFamily="34" charset="0"/>
              <a:cs typeface="Calibri"/>
            </a:endParaRPr>
          </a:p>
          <a:p>
            <a:pPr>
              <a:spcBef>
                <a:spcPts val="300"/>
              </a:spcBef>
              <a:spcAft>
                <a:spcPts val="1200"/>
              </a:spcAft>
            </a:pPr>
            <a:r>
              <a:rPr lang="en-US" sz="2400" dirty="0">
                <a:solidFill>
                  <a:srgbClr val="002060"/>
                </a:solidFill>
                <a:latin typeface="Fira Sans"/>
                <a:ea typeface="Fira Sans" panose="020B0503050000020004" pitchFamily="34" charset="0"/>
              </a:rPr>
              <a:t>Funds must be spent by </a:t>
            </a:r>
            <a:r>
              <a:rPr lang="en-US" sz="2400" b="1" dirty="0">
                <a:solidFill>
                  <a:srgbClr val="002060"/>
                </a:solidFill>
                <a:latin typeface="Fira Sans"/>
                <a:ea typeface="Fira Sans" panose="020B0503050000020004" pitchFamily="34" charset="0"/>
              </a:rPr>
              <a:t>June 30, 2026</a:t>
            </a:r>
            <a:r>
              <a:rPr lang="en-US" sz="2400" dirty="0">
                <a:solidFill>
                  <a:srgbClr val="002060"/>
                </a:solidFill>
                <a:latin typeface="Fira Sans"/>
                <a:ea typeface="Fira Sans" panose="020B0503050000020004" pitchFamily="34" charset="0"/>
              </a:rPr>
              <a:t>.</a:t>
            </a:r>
            <a:endParaRPr lang="en-US" sz="2400" b="1" dirty="0">
              <a:solidFill>
                <a:srgbClr val="002060"/>
              </a:solidFill>
              <a:latin typeface="Fira Sans"/>
              <a:ea typeface="Fira Sans" panose="020B0503050000020004" pitchFamily="34" charset="0"/>
            </a:endParaRPr>
          </a:p>
          <a:p>
            <a:pPr>
              <a:spcBef>
                <a:spcPts val="300"/>
              </a:spcBef>
              <a:spcAft>
                <a:spcPts val="1200"/>
              </a:spcAft>
            </a:pPr>
            <a:r>
              <a:rPr lang="en-US" sz="2400" dirty="0">
                <a:solidFill>
                  <a:srgbClr val="002060"/>
                </a:solidFill>
                <a:latin typeface="Fira Sans"/>
                <a:ea typeface="Fira Sans" panose="020B0503050000020004" pitchFamily="34" charset="0"/>
              </a:rPr>
              <a:t>Projects must be completed before </a:t>
            </a:r>
            <a:r>
              <a:rPr lang="en-US" sz="2400" b="1" dirty="0">
                <a:solidFill>
                  <a:srgbClr val="002060"/>
                </a:solidFill>
                <a:latin typeface="Fira Sans"/>
                <a:ea typeface="Fira Sans" panose="020B0503050000020004" pitchFamily="34" charset="0"/>
              </a:rPr>
              <a:t>December 31, 2026</a:t>
            </a:r>
            <a:r>
              <a:rPr lang="en-US" sz="2400" dirty="0">
                <a:solidFill>
                  <a:srgbClr val="002060"/>
                </a:solidFill>
                <a:latin typeface="Fira Sans"/>
                <a:ea typeface="Fira Sans" panose="020B0503050000020004" pitchFamily="34" charset="0"/>
              </a:rPr>
              <a:t>.</a:t>
            </a:r>
            <a:endParaRPr lang="en-US" sz="2400" b="1" dirty="0">
              <a:solidFill>
                <a:srgbClr val="002060"/>
              </a:solidFill>
              <a:latin typeface="Fira Sans"/>
              <a:ea typeface="Fira Sans" panose="020B0503050000020004" pitchFamily="34" charset="0"/>
            </a:endParaRPr>
          </a:p>
          <a:p>
            <a:pPr>
              <a:spcBef>
                <a:spcPts val="300"/>
              </a:spcBef>
              <a:spcAft>
                <a:spcPts val="1200"/>
              </a:spcAft>
            </a:pPr>
            <a:endParaRPr lang="en-US" sz="2400">
              <a:solidFill>
                <a:srgbClr val="002060"/>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4189973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BC8B02-2F42-5D0B-3309-0F7C1C93B744}"/>
              </a:ext>
            </a:extLst>
          </p:cNvPr>
          <p:cNvSpPr>
            <a:spLocks noGrp="1"/>
          </p:cNvSpPr>
          <p:nvPr>
            <p:ph type="ctrTitle"/>
          </p:nvPr>
        </p:nvSpPr>
        <p:spPr>
          <a:xfrm>
            <a:off x="1362075" y="755092"/>
            <a:ext cx="9305926" cy="1473580"/>
          </a:xfrm>
        </p:spPr>
        <p:txBody>
          <a:bodyPr anchor="ctr"/>
          <a:lstStyle/>
          <a:p>
            <a:r>
              <a:rPr lang="en-US"/>
              <a:t>Questions?</a:t>
            </a:r>
          </a:p>
        </p:txBody>
      </p:sp>
      <p:sp>
        <p:nvSpPr>
          <p:cNvPr id="4" name="TextBox 3">
            <a:extLst>
              <a:ext uri="{FF2B5EF4-FFF2-40B4-BE49-F238E27FC236}">
                <a16:creationId xmlns:a16="http://schemas.microsoft.com/office/drawing/2014/main" id="{B12957D2-4E6A-2F2B-7F02-B8EF3F136EA5}"/>
              </a:ext>
            </a:extLst>
          </p:cNvPr>
          <p:cNvSpPr txBox="1"/>
          <p:nvPr/>
        </p:nvSpPr>
        <p:spPr>
          <a:xfrm>
            <a:off x="1362075" y="2003600"/>
            <a:ext cx="10252595" cy="1277273"/>
          </a:xfrm>
          <a:prstGeom prst="rect">
            <a:avLst/>
          </a:prstGeom>
          <a:noFill/>
        </p:spPr>
        <p:txBody>
          <a:bodyPr wrap="square" lIns="91440" tIns="45720" rIns="91440" bIns="45720" anchor="t">
            <a:spAutoFit/>
          </a:bodyPr>
          <a:lstStyle/>
          <a:p>
            <a:r>
              <a:rPr lang="en-US" sz="2400">
                <a:solidFill>
                  <a:srgbClr val="002060"/>
                </a:solidFill>
              </a:rPr>
              <a:t>If you need help with your application or have specific questions, contact: </a:t>
            </a:r>
          </a:p>
          <a:p>
            <a:pPr>
              <a:spcAft>
                <a:spcPts val="600"/>
              </a:spcAft>
            </a:pPr>
            <a:r>
              <a:rPr lang="en-US" sz="2400">
                <a:solidFill>
                  <a:srgbClr val="002060"/>
                </a:solidFill>
              </a:rPr>
              <a:t>Leigh Ann Wilder, Senior Program Director, Creative Economies, N.C. Arts Council</a:t>
            </a:r>
            <a:endParaRPr lang="en-US" sz="2400">
              <a:solidFill>
                <a:srgbClr val="002060"/>
              </a:solidFill>
              <a:cs typeface="Calibri"/>
            </a:endParaRPr>
          </a:p>
          <a:p>
            <a:r>
              <a:rPr lang="en-US" sz="2400" b="1" err="1">
                <a:solidFill>
                  <a:srgbClr val="002060"/>
                </a:solidFill>
              </a:rPr>
              <a:t>Leighann.wilder@dncr.nc.gov</a:t>
            </a:r>
            <a:endParaRPr lang="en-US" sz="2400" b="1">
              <a:solidFill>
                <a:srgbClr val="002060"/>
              </a:solidFill>
              <a:cs typeface="Calibri"/>
            </a:endParaRPr>
          </a:p>
        </p:txBody>
      </p:sp>
    </p:spTree>
    <p:extLst>
      <p:ext uri="{BB962C8B-B14F-4D97-AF65-F5344CB8AC3E}">
        <p14:creationId xmlns:p14="http://schemas.microsoft.com/office/powerpoint/2010/main" val="18220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Individuals and groups</a:t>
            </a:r>
          </a:p>
        </p:txBody>
      </p:sp>
      <p:pic>
        <p:nvPicPr>
          <p:cNvPr id="8" name="Picture 7" descr="Checkmark in a circle">
            <a:extLst>
              <a:ext uri="{FF2B5EF4-FFF2-40B4-BE49-F238E27FC236}">
                <a16:creationId xmlns:a16="http://schemas.microsoft.com/office/drawing/2014/main" id="{6B1FD9CA-7341-30AF-6030-3553EB277914}"/>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9" name="Content Placeholder 3">
            <a:extLst>
              <a:ext uri="{FF2B5EF4-FFF2-40B4-BE49-F238E27FC236}">
                <a16:creationId xmlns:a16="http://schemas.microsoft.com/office/drawing/2014/main" id="{210CFE55-7FF5-2BA3-5081-194691187FE0}"/>
              </a:ext>
            </a:extLst>
          </p:cNvPr>
          <p:cNvSpPr txBox="1">
            <a:spLocks/>
          </p:cNvSpPr>
          <p:nvPr/>
        </p:nvSpPr>
        <p:spPr>
          <a:xfrm>
            <a:off x="3782291" y="1993898"/>
            <a:ext cx="7333944" cy="4559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spcAft>
                <a:spcPts val="1200"/>
              </a:spcAft>
              <a:buNone/>
            </a:pPr>
            <a:r>
              <a:rPr lang="en-US" sz="2400" b="1">
                <a:solidFill>
                  <a:srgbClr val="2A2666"/>
                </a:solidFill>
                <a:latin typeface="Fira Sans" panose="020B0503050000020004" pitchFamily="34" charset="0"/>
                <a:ea typeface="Fira Sans" panose="020B0503050000020004" pitchFamily="34" charset="0"/>
              </a:rPr>
              <a:t>Individuals and Artist Collectives</a:t>
            </a:r>
            <a:br>
              <a:rPr lang="en-US" sz="2400">
                <a:solidFill>
                  <a:srgbClr val="2A2666"/>
                </a:solidFill>
                <a:latin typeface="Fira Sans" panose="020B0503050000020004" pitchFamily="34" charset="0"/>
                <a:ea typeface="Fira Sans" panose="020B0503050000020004" pitchFamily="34" charset="0"/>
              </a:rPr>
            </a:br>
            <a:r>
              <a:rPr lang="en-US" sz="2400">
                <a:solidFill>
                  <a:srgbClr val="2A2666"/>
                </a:solidFill>
                <a:latin typeface="Fira Sans" panose="020B0503050000020004" pitchFamily="34" charset="0"/>
                <a:ea typeface="Fira Sans" panose="020B0503050000020004" pitchFamily="34" charset="0"/>
              </a:rPr>
              <a:t>Both individual artists and small, unincorporated groups of collaborating artists are eligible to apply.</a:t>
            </a:r>
          </a:p>
          <a:p>
            <a:pPr marL="0" indent="0">
              <a:lnSpc>
                <a:spcPct val="120000"/>
              </a:lnSpc>
              <a:spcBef>
                <a:spcPts val="300"/>
              </a:spcBef>
              <a:spcAft>
                <a:spcPts val="1200"/>
              </a:spcAft>
              <a:buNone/>
            </a:pPr>
            <a:r>
              <a:rPr lang="en-US" sz="2400">
                <a:solidFill>
                  <a:srgbClr val="2A2666"/>
                </a:solidFill>
                <a:latin typeface="Fira Sans" panose="020B0503050000020004" pitchFamily="34" charset="0"/>
                <a:ea typeface="Fira Sans" panose="020B0503050000020004" pitchFamily="34" charset="0"/>
              </a:rPr>
              <a:t>All members of a collaborating team must be North Carolina residents, live in the region where they are applying, and meet the other eligibility requirements. Résumés documenting residence from all team members should be included with the application.</a:t>
            </a:r>
          </a:p>
          <a:p>
            <a:pPr marL="0" indent="0">
              <a:lnSpc>
                <a:spcPct val="120000"/>
              </a:lnSpc>
              <a:spcBef>
                <a:spcPts val="300"/>
              </a:spcBef>
              <a:spcAft>
                <a:spcPts val="1200"/>
              </a:spcAft>
              <a:buNone/>
            </a:pPr>
            <a:endParaRPr lang="en-US" sz="2400">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336388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Residency</a:t>
            </a:r>
          </a:p>
        </p:txBody>
      </p:sp>
      <p:pic>
        <p:nvPicPr>
          <p:cNvPr id="8" name="Picture 7" descr="Checkmark in a circle">
            <a:extLst>
              <a:ext uri="{FF2B5EF4-FFF2-40B4-BE49-F238E27FC236}">
                <a16:creationId xmlns:a16="http://schemas.microsoft.com/office/drawing/2014/main" id="{44DC7CCF-6CEF-5526-C821-0605C5C2A536}"/>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9" name="Content Placeholder 3">
            <a:extLst>
              <a:ext uri="{FF2B5EF4-FFF2-40B4-BE49-F238E27FC236}">
                <a16:creationId xmlns:a16="http://schemas.microsoft.com/office/drawing/2014/main" id="{0D0DD186-FD06-C3DB-62EF-7C7530B6F086}"/>
              </a:ext>
            </a:extLst>
          </p:cNvPr>
          <p:cNvSpPr txBox="1">
            <a:spLocks/>
          </p:cNvSpPr>
          <p:nvPr/>
        </p:nvSpPr>
        <p:spPr>
          <a:xfrm>
            <a:off x="3782290" y="1993898"/>
            <a:ext cx="7495309" cy="4559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US" sz="2400">
                <a:solidFill>
                  <a:srgbClr val="2A2666"/>
                </a:solidFill>
                <a:latin typeface="Fira Sans" panose="020B0503050000020004" pitchFamily="34" charset="0"/>
                <a:ea typeface="Fira Sans" panose="020B0503050000020004" pitchFamily="34" charset="0"/>
              </a:rPr>
              <a:t>Artists should have lived in the region where they are applying continuously for at least one year prior to the consortium’s application deadline. An applicant must be at least 18 years old and either a U.S. citizen or a lawful permanent resident. Proof of residence and status may be required by the consortium. Artists who live in more than one region should apply only where they spend the majority of the year.</a:t>
            </a:r>
          </a:p>
        </p:txBody>
      </p:sp>
    </p:spTree>
    <p:extLst>
      <p:ext uri="{BB962C8B-B14F-4D97-AF65-F5344CB8AC3E}">
        <p14:creationId xmlns:p14="http://schemas.microsoft.com/office/powerpoint/2010/main" val="149777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Who are NOT eligible</a:t>
            </a:r>
          </a:p>
        </p:txBody>
      </p:sp>
      <p:pic>
        <p:nvPicPr>
          <p:cNvPr id="7" name="Picture 6" descr="A red circle icon with a large X in it">
            <a:extLst>
              <a:ext uri="{FF2B5EF4-FFF2-40B4-BE49-F238E27FC236}">
                <a16:creationId xmlns:a16="http://schemas.microsoft.com/office/drawing/2014/main" id="{183CE7E4-D506-50D6-3906-D5C925E4A697}"/>
              </a:ext>
            </a:extLst>
          </p:cNvPr>
          <p:cNvPicPr>
            <a:picLocks noChangeAspect="1"/>
          </p:cNvPicPr>
          <p:nvPr/>
        </p:nvPicPr>
        <p:blipFill rotWithShape="1">
          <a:blip r:embed="rId2">
            <a:extLst>
              <a:ext uri="{28A0092B-C50C-407E-A947-70E740481C1C}">
                <a14:useLocalDpi xmlns:a14="http://schemas.microsoft.com/office/drawing/2010/main" val="0"/>
              </a:ext>
            </a:extLst>
          </a:blip>
          <a:srcRect l="-1269" t="-2197" r="-997" b="-2469"/>
          <a:stretch/>
        </p:blipFill>
        <p:spPr>
          <a:xfrm>
            <a:off x="1566849" y="2078807"/>
            <a:ext cx="1592244" cy="1629593"/>
          </a:xfrm>
          <a:prstGeom prst="rect">
            <a:avLst/>
          </a:prstGeom>
        </p:spPr>
      </p:pic>
      <p:sp>
        <p:nvSpPr>
          <p:cNvPr id="8" name="Content Placeholder 3">
            <a:extLst>
              <a:ext uri="{FF2B5EF4-FFF2-40B4-BE49-F238E27FC236}">
                <a16:creationId xmlns:a16="http://schemas.microsoft.com/office/drawing/2014/main" id="{E78F0C23-3ED1-9F90-D7B4-8D968A3B2AFD}"/>
              </a:ext>
            </a:extLst>
          </p:cNvPr>
          <p:cNvSpPr txBox="1">
            <a:spLocks/>
          </p:cNvSpPr>
          <p:nvPr/>
        </p:nvSpPr>
        <p:spPr>
          <a:xfrm>
            <a:off x="3532094" y="1822895"/>
            <a:ext cx="8068235" cy="4844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300"/>
              </a:spcBef>
              <a:spcAft>
                <a:spcPts val="1000"/>
              </a:spcAft>
            </a:pPr>
            <a:r>
              <a:rPr lang="en-US" sz="2400" b="1" dirty="0">
                <a:solidFill>
                  <a:srgbClr val="2A2666"/>
                </a:solidFill>
                <a:latin typeface="Fira Sans"/>
                <a:ea typeface="Fira Sans" panose="020B0503050000020004" pitchFamily="34" charset="0"/>
              </a:rPr>
              <a:t>Multiple awards</a:t>
            </a:r>
            <a:br>
              <a:rPr lang="en-US" sz="2400" b="1" dirty="0">
                <a:latin typeface="Fira Sans" panose="020B0503050000020004" pitchFamily="34" charset="0"/>
                <a:ea typeface="Fira Sans" panose="020B0503050000020004" pitchFamily="34" charset="0"/>
              </a:rPr>
            </a:br>
            <a:r>
              <a:rPr lang="en-US" sz="2000" dirty="0">
                <a:solidFill>
                  <a:srgbClr val="2A2666"/>
                </a:solidFill>
                <a:latin typeface="Fira Sans"/>
                <a:ea typeface="Fira Sans" panose="020B0503050000020004" pitchFamily="34" charset="0"/>
              </a:rPr>
              <a:t>Artists who are sole proprietors of organizations that have already received funding for FY 2025-2026 from the N.C. Arts Council are ineligible to apply.</a:t>
            </a:r>
            <a:endParaRPr lang="en-US" sz="2000" dirty="0">
              <a:solidFill>
                <a:srgbClr val="2A2666"/>
              </a:solidFill>
              <a:latin typeface="Fira Sans"/>
              <a:ea typeface="Fira Sans" panose="020B0503050000020004" pitchFamily="34" charset="0"/>
              <a:cs typeface="Calibri"/>
            </a:endParaRPr>
          </a:p>
          <a:p>
            <a:pPr>
              <a:lnSpc>
                <a:spcPct val="110000"/>
              </a:lnSpc>
              <a:spcBef>
                <a:spcPts val="300"/>
              </a:spcBef>
              <a:spcAft>
                <a:spcPts val="1000"/>
              </a:spcAft>
            </a:pPr>
            <a:r>
              <a:rPr lang="en-US" sz="2400" b="1" dirty="0">
                <a:solidFill>
                  <a:srgbClr val="2A2666"/>
                </a:solidFill>
                <a:latin typeface="Fira Sans"/>
                <a:ea typeface="Fira Sans" panose="020B0503050000020004" pitchFamily="34" charset="0"/>
              </a:rPr>
              <a:t>Conflict of interest</a:t>
            </a:r>
            <a:br>
              <a:rPr lang="en-US" sz="2400" b="1" dirty="0">
                <a:latin typeface="Fira Sans" panose="020B0503050000020004" pitchFamily="34" charset="0"/>
                <a:ea typeface="Fira Sans" panose="020B0503050000020004" pitchFamily="34" charset="0"/>
              </a:rPr>
            </a:br>
            <a:r>
              <a:rPr lang="en-US" sz="2000" dirty="0">
                <a:solidFill>
                  <a:srgbClr val="2A2666"/>
                </a:solidFill>
                <a:latin typeface="Fira Sans"/>
                <a:ea typeface="Fira Sans" panose="020B0503050000020004" pitchFamily="34" charset="0"/>
              </a:rPr>
              <a:t>Current board and staff members of the participating partner organizations and their family members are not eligible to apply for the award.</a:t>
            </a:r>
            <a:endParaRPr lang="en-US" sz="2000" dirty="0">
              <a:solidFill>
                <a:srgbClr val="2A2666"/>
              </a:solidFill>
              <a:latin typeface="Fira Sans"/>
              <a:ea typeface="Fira Sans" panose="020B0503050000020004" pitchFamily="34" charset="0"/>
              <a:cs typeface="Calibri"/>
            </a:endParaRPr>
          </a:p>
          <a:p>
            <a:pPr>
              <a:lnSpc>
                <a:spcPct val="110000"/>
              </a:lnSpc>
              <a:spcBef>
                <a:spcPts val="300"/>
              </a:spcBef>
              <a:spcAft>
                <a:spcPts val="1000"/>
              </a:spcAft>
            </a:pPr>
            <a:r>
              <a:rPr lang="en-US" sz="2400" b="1" dirty="0">
                <a:solidFill>
                  <a:srgbClr val="2A2666"/>
                </a:solidFill>
                <a:latin typeface="Fira Sans"/>
                <a:ea typeface="Fira Sans" panose="020B0503050000020004" pitchFamily="34" charset="0"/>
                <a:cs typeface="Calibri"/>
              </a:rPr>
              <a:t>Students</a:t>
            </a:r>
            <a:br>
              <a:rPr lang="en-US" sz="2400" b="1" dirty="0">
                <a:latin typeface="Fira Sans" panose="020B0503050000020004" pitchFamily="34" charset="0"/>
                <a:ea typeface="Fira Sans" panose="020B0503050000020004" pitchFamily="34" charset="0"/>
                <a:cs typeface="Calibri"/>
              </a:rPr>
            </a:br>
            <a:r>
              <a:rPr lang="en-US" sz="2000" dirty="0">
                <a:solidFill>
                  <a:srgbClr val="2A2666"/>
                </a:solidFill>
                <a:latin typeface="Fira Sans"/>
                <a:ea typeface="Fira Sans" panose="020B0503050000020004" pitchFamily="34" charset="0"/>
                <a:cs typeface="Calibri"/>
              </a:rPr>
              <a:t>The Artist Support Grant is intended for adult, non-student artists. Artists enrolled full-time in undergraduate or associate degree-granting programs may not apply for the grant. </a:t>
            </a:r>
          </a:p>
          <a:p>
            <a:pPr marL="0" indent="0">
              <a:lnSpc>
                <a:spcPct val="110000"/>
              </a:lnSpc>
              <a:spcBef>
                <a:spcPts val="300"/>
              </a:spcBef>
              <a:spcAft>
                <a:spcPts val="1000"/>
              </a:spcAft>
              <a:buNone/>
            </a:pPr>
            <a:endParaRPr lang="en-US" sz="2400">
              <a:solidFill>
                <a:srgbClr val="2A2666"/>
              </a:solidFill>
              <a:latin typeface="Fira Sans" panose="020B0503050000020004" pitchFamily="34" charset="0"/>
              <a:ea typeface="Fira Sans" panose="020B0503050000020004" pitchFamily="34" charset="0"/>
              <a:cs typeface="Calibri"/>
            </a:endParaRPr>
          </a:p>
        </p:txBody>
      </p:sp>
    </p:spTree>
    <p:extLst>
      <p:ext uri="{BB962C8B-B14F-4D97-AF65-F5344CB8AC3E}">
        <p14:creationId xmlns:p14="http://schemas.microsoft.com/office/powerpoint/2010/main" val="39913251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C-PowerPoint-Template-2023" id="{458EDA4F-ABFD-4E40-8291-A997D47035E4}" vid="{C8A941B5-EA42-664A-A8AC-CA6158F04B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1A7BE11EB38E4299DD6EA58AED5D3F" ma:contentTypeVersion="16" ma:contentTypeDescription="Create a new document." ma:contentTypeScope="" ma:versionID="670c53c4b6a1e8bc5e1e480c9871699f">
  <xsd:schema xmlns:xsd="http://www.w3.org/2001/XMLSchema" xmlns:xs="http://www.w3.org/2001/XMLSchema" xmlns:p="http://schemas.microsoft.com/office/2006/metadata/properties" xmlns:ns2="9bf525fb-8aec-463c-8437-5573e00e06f0" xmlns:ns3="4cb6f0f2-89fb-4381-9cb2-a2abf7f796a9" targetNamespace="http://schemas.microsoft.com/office/2006/metadata/properties" ma:root="true" ma:fieldsID="171de61a566244e7eae4c215e5cc5843" ns2:_="" ns3:_="">
    <xsd:import namespace="9bf525fb-8aec-463c-8437-5573e00e06f0"/>
    <xsd:import namespace="4cb6f0f2-89fb-4381-9cb2-a2abf7f796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525fb-8aec-463c-8437-5573e00e06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b6f0f2-89fb-4381-9cb2-a2abf7f796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c61abb9-490a-40d2-b969-a516ea1ea38e}" ma:internalName="TaxCatchAll" ma:showField="CatchAllData" ma:web="4cb6f0f2-89fb-4381-9cb2-a2abf7f79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b6f0f2-89fb-4381-9cb2-a2abf7f796a9" xsi:nil="true"/>
    <lcf76f155ced4ddcb4097134ff3c332f xmlns="9bf525fb-8aec-463c-8437-5573e00e06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36D6F9-1B0E-4544-B02B-CCDB99D769F4}">
  <ds:schemaRefs>
    <ds:schemaRef ds:uri="http://schemas.microsoft.com/sharepoint/v3/contenttype/forms"/>
  </ds:schemaRefs>
</ds:datastoreItem>
</file>

<file path=customXml/itemProps2.xml><?xml version="1.0" encoding="utf-8"?>
<ds:datastoreItem xmlns:ds="http://schemas.openxmlformats.org/officeDocument/2006/customXml" ds:itemID="{B4DEBFB1-F8B4-40AE-BB79-A2B3C12EC819}">
  <ds:schemaRefs>
    <ds:schemaRef ds:uri="4cb6f0f2-89fb-4381-9cb2-a2abf7f796a9"/>
    <ds:schemaRef ds:uri="9bf525fb-8aec-463c-8437-5573e00e06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DF2213-B350-4E91-A8E0-BAAEEAA725B1}">
  <ds:schemaRefs>
    <ds:schemaRef ds:uri="4cb6f0f2-89fb-4381-9cb2-a2abf7f796a9"/>
    <ds:schemaRef ds:uri="9bf525fb-8aec-463c-8437-5573e00e06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TotalTime>
  <Words>2345</Words>
  <Application>Microsoft Office PowerPoint</Application>
  <PresentationFormat>Widescreen</PresentationFormat>
  <Paragraphs>217</Paragraphs>
  <Slides>61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Corbel</vt:lpstr>
      <vt:lpstr>Fira Sans</vt:lpstr>
      <vt:lpstr>Fira Sans SemiBold</vt:lpstr>
      <vt:lpstr>Helvetica</vt:lpstr>
      <vt:lpstr>Wingdings</vt:lpstr>
      <vt:lpstr>1_Office Theme</vt:lpstr>
      <vt:lpstr>Artist Support Grant Application Workshop</vt:lpstr>
      <vt:lpstr>GO Smart application in Four Regions</vt:lpstr>
      <vt:lpstr>North Carolina Arts Council’s  Artist Support Grant</vt:lpstr>
      <vt:lpstr>Eligibility for application</vt:lpstr>
      <vt:lpstr>Disciplines</vt:lpstr>
      <vt:lpstr>Emerging and established artists</vt:lpstr>
      <vt:lpstr>Individuals and groups</vt:lpstr>
      <vt:lpstr>Residency</vt:lpstr>
      <vt:lpstr>Who are NOT eligible</vt:lpstr>
      <vt:lpstr>Evaluation criteria</vt:lpstr>
      <vt:lpstr>Artistic merit</vt:lpstr>
      <vt:lpstr>Project Merit</vt:lpstr>
      <vt:lpstr>Scope of funding</vt:lpstr>
      <vt:lpstr>Completion or presentation of a new work</vt:lpstr>
      <vt:lpstr>Career promotion </vt:lpstr>
      <vt:lpstr>Training</vt:lpstr>
      <vt:lpstr>Travel</vt:lpstr>
      <vt:lpstr>Artists fees</vt:lpstr>
      <vt:lpstr>What the grant will NOT fund</vt:lpstr>
      <vt:lpstr>Application</vt:lpstr>
      <vt:lpstr>How to apply</vt:lpstr>
      <vt:lpstr>GO Smart grant portal</vt:lpstr>
      <vt:lpstr>Edit profile</vt:lpstr>
      <vt:lpstr>Grant Applications and Forms </vt:lpstr>
      <vt:lpstr>Begin FY 2025-26 Application</vt:lpstr>
      <vt:lpstr>Application form – basic information </vt:lpstr>
      <vt:lpstr>Application form – basic information </vt:lpstr>
      <vt:lpstr>Application</vt:lpstr>
      <vt:lpstr>Project Narrative </vt:lpstr>
      <vt:lpstr>Project Narrative </vt:lpstr>
      <vt:lpstr>Project narrative – general rule of thumb (1/2)</vt:lpstr>
      <vt:lpstr>Project narrative – general rule of thumb (2/2)</vt:lpstr>
      <vt:lpstr>Application</vt:lpstr>
      <vt:lpstr>Project expenses</vt:lpstr>
      <vt:lpstr>Project income</vt:lpstr>
      <vt:lpstr>Project budget tips (1/3)</vt:lpstr>
      <vt:lpstr>Project budget tips (2/3)</vt:lpstr>
      <vt:lpstr>Project budget tips (3/3)</vt:lpstr>
      <vt:lpstr>Application</vt:lpstr>
      <vt:lpstr>Work sample selection</vt:lpstr>
      <vt:lpstr>Work sample descriptions and labeling</vt:lpstr>
      <vt:lpstr>Dance and performing arts work samples</vt:lpstr>
      <vt:lpstr>Music work samples</vt:lpstr>
      <vt:lpstr>Writing work samples</vt:lpstr>
      <vt:lpstr>Visual art and craft work samples</vt:lpstr>
      <vt:lpstr>Film work samples</vt:lpstr>
      <vt:lpstr>Things to note for audio and video work samples</vt:lpstr>
      <vt:lpstr>Work samples</vt:lpstr>
      <vt:lpstr>Application</vt:lpstr>
      <vt:lpstr>Support materials</vt:lpstr>
      <vt:lpstr>Support materials – résumés or bios (1/2)</vt:lpstr>
      <vt:lpstr>Support materials – résumés or bios (2/2)</vt:lpstr>
      <vt:lpstr>Letters of Recommendation</vt:lpstr>
      <vt:lpstr>Final steps</vt:lpstr>
      <vt:lpstr>Certify and submit</vt:lpstr>
      <vt:lpstr>Review</vt:lpstr>
      <vt:lpstr>Application checklist (1/2)</vt:lpstr>
      <vt:lpstr>Application checklist (2/2)</vt:lpstr>
      <vt:lpstr>Grantee requirements</vt:lpstr>
      <vt:lpstr>If you receive a grant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McCallum, Brenna</dc:creator>
  <cp:lastModifiedBy>Chang, Ai-Ling</cp:lastModifiedBy>
  <cp:revision>52</cp:revision>
  <dcterms:created xsi:type="dcterms:W3CDTF">2020-09-16T18:37:35Z</dcterms:created>
  <dcterms:modified xsi:type="dcterms:W3CDTF">2025-03-26T13:58:26Z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0x010100C81A7BE11EB38E4299DD6EA58AED5D3F</vt:lpwstr>
  </property>
  <property fmtid="{D5CDD505-2E9C-101B-9397-08002B2CF9AE}" pid="3" name="MediaServiceImageTags">
    <vt:lpwstr/>
  </property>
</Properties>
</file>