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4"/>
  </p:sldMasterIdLst>
  <p:notesMasterIdLst>
    <p:notesMasterId r:id="rId35"/>
  </p:notesMasterIdLst>
  <p:sldIdLst>
    <p:sldId id="333" r:id="rId5"/>
    <p:sldId id="337" r:id="rId6"/>
    <p:sldId id="339" r:id="rId7"/>
    <p:sldId id="340" r:id="rId8"/>
    <p:sldId id="341" r:id="rId9"/>
    <p:sldId id="342" r:id="rId10"/>
    <p:sldId id="343" r:id="rId11"/>
    <p:sldId id="345" r:id="rId12"/>
    <p:sldId id="298" r:id="rId13"/>
    <p:sldId id="299" r:id="rId14"/>
    <p:sldId id="300" r:id="rId15"/>
    <p:sldId id="301" r:id="rId16"/>
    <p:sldId id="346" r:id="rId17"/>
    <p:sldId id="303" r:id="rId18"/>
    <p:sldId id="304" r:id="rId19"/>
    <p:sldId id="305" r:id="rId20"/>
    <p:sldId id="306" r:id="rId21"/>
    <p:sldId id="317" r:id="rId22"/>
    <p:sldId id="318" r:id="rId23"/>
    <p:sldId id="319" r:id="rId24"/>
    <p:sldId id="320" r:id="rId25"/>
    <p:sldId id="321" r:id="rId26"/>
    <p:sldId id="322" r:id="rId27"/>
    <p:sldId id="323" r:id="rId28"/>
    <p:sldId id="307" r:id="rId29"/>
    <p:sldId id="308" r:id="rId30"/>
    <p:sldId id="309" r:id="rId31"/>
    <p:sldId id="314" r:id="rId32"/>
    <p:sldId id="315" r:id="rId33"/>
    <p:sldId id="347" r:id="rId34"/>
  </p:sldIdLst>
  <p:sldSz cx="12192000" cy="6858000"/>
  <p:notesSz cx="6858000" cy="9144000"/>
  <p:embeddedFontLst>
    <p:embeddedFont>
      <p:font typeface="Fira Sans" panose="020B0503050000020004" pitchFamily="34" charset="0"/>
      <p:regular r:id="rId36"/>
      <p:bold r:id="rId37"/>
      <p:italic r:id="rId38"/>
      <p:boldItalic r:id="rId39"/>
    </p:embeddedFont>
    <p:embeddedFont>
      <p:font typeface="Fira Sans SemiBold" panose="020B06030500000200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FE643D-5045-C196-3ED5-0DB73D7854FB}" name="Chang, Ai-Ling" initials="CA" userId="S::ai-ling.chang@ncdcr.gov::283b28d8-91dd-456e-8554-4ef0384fe2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666"/>
    <a:srgbClr val="0D9DDB"/>
    <a:srgbClr val="E66054"/>
    <a:srgbClr val="FFC915"/>
    <a:srgbClr val="96C23D"/>
    <a:srgbClr val="ECECEC"/>
    <a:srgbClr val="0156A0"/>
    <a:srgbClr val="366195"/>
    <a:srgbClr val="3E6DA4"/>
    <a:srgbClr val="4A7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F833F-08C8-C790-4B45-0E0C8D727534}" v="17" dt="2025-02-21T23:36:58.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97" autoAdjust="0"/>
    <p:restoredTop sz="94672"/>
  </p:normalViewPr>
  <p:slideViewPr>
    <p:cSldViewPr snapToGrid="0">
      <p:cViewPr varScale="1">
        <p:scale>
          <a:sx n="78" d="100"/>
          <a:sy n="78" d="100"/>
        </p:scale>
        <p:origin x="912" y="62"/>
      </p:cViewPr>
      <p:guideLst>
        <p:guide orient="horz" pos="2160"/>
        <p:guide pos="3840"/>
      </p:guideLst>
    </p:cSldViewPr>
  </p:slideViewPr>
  <p:outlineViewPr>
    <p:cViewPr>
      <p:scale>
        <a:sx n="33" d="100"/>
        <a:sy n="33" d="100"/>
      </p:scale>
      <p:origin x="0" y="-5416"/>
    </p:cViewPr>
  </p:outlineViewPr>
  <p:notesTextViewPr>
    <p:cViewPr>
      <p:scale>
        <a:sx n="1" d="1"/>
        <a:sy n="1" d="1"/>
      </p:scale>
      <p:origin x="0" y="0"/>
    </p:cViewPr>
  </p:notesTextViewPr>
  <p:notesViewPr>
    <p:cSldViewPr snapToGrid="0">
      <p:cViewPr varScale="1">
        <p:scale>
          <a:sx n="68" d="100"/>
          <a:sy n="68" d="100"/>
        </p:scale>
        <p:origin x="28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der, Leigh" userId="S::leighann.wilder@dncr.nc.gov::86d499e1-76ca-4381-a960-64cc29a71e76" providerId="AD" clId="Web-{3B7F833F-08C8-C790-4B45-0E0C8D727534}"/>
    <pc:docChg chg="modSld">
      <pc:chgData name="Wilder, Leigh" userId="S::leighann.wilder@dncr.nc.gov::86d499e1-76ca-4381-a960-64cc29a71e76" providerId="AD" clId="Web-{3B7F833F-08C8-C790-4B45-0E0C8D727534}" dt="2025-02-21T23:36:58.632" v="16" actId="20577"/>
      <pc:docMkLst>
        <pc:docMk/>
      </pc:docMkLst>
      <pc:sldChg chg="modSp">
        <pc:chgData name="Wilder, Leigh" userId="S::leighann.wilder@dncr.nc.gov::86d499e1-76ca-4381-a960-64cc29a71e76" providerId="AD" clId="Web-{3B7F833F-08C8-C790-4B45-0E0C8D727534}" dt="2025-02-21T23:36:35.461" v="11" actId="20577"/>
        <pc:sldMkLst>
          <pc:docMk/>
          <pc:sldMk cId="1514417102" sldId="301"/>
        </pc:sldMkLst>
        <pc:spChg chg="mod">
          <ac:chgData name="Wilder, Leigh" userId="S::leighann.wilder@dncr.nc.gov::86d499e1-76ca-4381-a960-64cc29a71e76" providerId="AD" clId="Web-{3B7F833F-08C8-C790-4B45-0E0C8D727534}" dt="2025-02-21T23:36:01.492" v="2" actId="20577"/>
          <ac:spMkLst>
            <pc:docMk/>
            <pc:sldMk cId="1514417102" sldId="301"/>
            <ac:spMk id="2" creationId="{EE69A856-6282-44A8-0DFC-CA54D8B9392B}"/>
          </ac:spMkLst>
        </pc:spChg>
        <pc:spChg chg="mod">
          <ac:chgData name="Wilder, Leigh" userId="S::leighann.wilder@dncr.nc.gov::86d499e1-76ca-4381-a960-64cc29a71e76" providerId="AD" clId="Web-{3B7F833F-08C8-C790-4B45-0E0C8D727534}" dt="2025-02-21T23:36:35.461" v="11" actId="20577"/>
          <ac:spMkLst>
            <pc:docMk/>
            <pc:sldMk cId="1514417102" sldId="301"/>
            <ac:spMk id="3" creationId="{B8F5A0C7-A754-5A34-2244-88C8E6A86E42}"/>
          </ac:spMkLst>
        </pc:spChg>
      </pc:sldChg>
      <pc:sldChg chg="modSp">
        <pc:chgData name="Wilder, Leigh" userId="S::leighann.wilder@dncr.nc.gov::86d499e1-76ca-4381-a960-64cc29a71e76" providerId="AD" clId="Web-{3B7F833F-08C8-C790-4B45-0E0C8D727534}" dt="2025-02-21T23:36:58.632" v="16" actId="20577"/>
        <pc:sldMkLst>
          <pc:docMk/>
          <pc:sldMk cId="3991325150" sldId="306"/>
        </pc:sldMkLst>
        <pc:spChg chg="mod">
          <ac:chgData name="Wilder, Leigh" userId="S::leighann.wilder@dncr.nc.gov::86d499e1-76ca-4381-a960-64cc29a71e76" providerId="AD" clId="Web-{3B7F833F-08C8-C790-4B45-0E0C8D727534}" dt="2025-02-21T23:36:58.632" v="16" actId="20577"/>
          <ac:spMkLst>
            <pc:docMk/>
            <pc:sldMk cId="3991325150" sldId="306"/>
            <ac:spMk id="8" creationId="{E78F0C23-3ED1-9F90-D7B4-8D968A3B2AF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3FC8C-EE38-0447-8814-716A22A5393F}" type="doc">
      <dgm:prSet loTypeId="urn:microsoft.com/office/officeart/2005/8/layout/hProcess4" loCatId="" qsTypeId="urn:microsoft.com/office/officeart/2005/8/quickstyle/simple1" qsCatId="simple" csTypeId="urn:microsoft.com/office/officeart/2005/8/colors/accent5_2" csCatId="accent5" phldr="1"/>
      <dgm:spPr/>
      <dgm:t>
        <a:bodyPr/>
        <a:lstStyle/>
        <a:p>
          <a:endParaRPr lang="en-US"/>
        </a:p>
      </dgm:t>
    </dgm:pt>
    <dgm:pt modelId="{0199423E-0F21-FC4F-85BE-67937F7C3D7B}">
      <dgm:prSet phldrT="[Text]" custT="1"/>
      <dgm:spPr>
        <a:ln>
          <a:solidFill>
            <a:srgbClr val="0D9DDB"/>
          </a:solidFill>
        </a:ln>
      </dgm:spPr>
      <dgm:t>
        <a:bodyPr anchor="ctr"/>
        <a:lstStyle/>
        <a:p>
          <a:pPr marL="17463" indent="-17463" algn="l">
            <a:buFont typeface="Arial" panose="020B0604020202020204" pitchFamily="34" charset="0"/>
            <a:buNone/>
            <a:tabLst/>
          </a:pPr>
          <a:r>
            <a:rPr lang="en-US" sz="1600" dirty="0">
              <a:latin typeface="Fira Sans" panose="020B0503050000020004" pitchFamily="34" charset="0"/>
              <a:ea typeface="Fira Sans" panose="020B0503050000020004" pitchFamily="34" charset="0"/>
            </a:rPr>
            <a:t>N.C. Arts Council and regional consortiums announce the awardees statewide</a:t>
          </a:r>
        </a:p>
      </dgm:t>
    </dgm:pt>
    <dgm:pt modelId="{302702F5-5D10-D843-8ACA-CA9D6F5A16B4}">
      <dgm:prSet phldrT="[Text]"/>
      <dgm:spPr>
        <a:solidFill>
          <a:srgbClr val="0D9DDB"/>
        </a:solidFill>
        <a:ln>
          <a:noFill/>
        </a:ln>
      </dgm:spPr>
      <dgm:t>
        <a:bodyPr/>
        <a:lstStyle/>
        <a:p>
          <a:r>
            <a:rPr lang="en-US" dirty="0"/>
            <a:t>March - June</a:t>
          </a:r>
        </a:p>
      </dgm:t>
    </dgm:pt>
    <dgm:pt modelId="{120A71F8-6169-534C-B113-B62281DE29B2}" type="sibTrans" cxnId="{BA1C303E-55BB-BD44-9352-941322C17399}">
      <dgm:prSet/>
      <dgm:spPr/>
      <dgm:t>
        <a:bodyPr/>
        <a:lstStyle/>
        <a:p>
          <a:endParaRPr lang="en-US"/>
        </a:p>
      </dgm:t>
    </dgm:pt>
    <dgm:pt modelId="{5E097890-9E5A-904E-B395-5F20F2BB8F33}" type="parTrans" cxnId="{BA1C303E-55BB-BD44-9352-941322C17399}">
      <dgm:prSet/>
      <dgm:spPr/>
      <dgm:t>
        <a:bodyPr/>
        <a:lstStyle/>
        <a:p>
          <a:endParaRPr lang="en-US"/>
        </a:p>
      </dgm:t>
    </dgm:pt>
    <dgm:pt modelId="{159B37EC-52E6-7F4B-A71A-028139D4FD65}" type="sibTrans" cxnId="{74DE9AF1-B98B-4F44-9B39-A25E6B90990D}">
      <dgm:prSet/>
      <dgm:spPr/>
      <dgm:t>
        <a:bodyPr/>
        <a:lstStyle/>
        <a:p>
          <a:endParaRPr lang="en-US"/>
        </a:p>
      </dgm:t>
    </dgm:pt>
    <dgm:pt modelId="{944D759C-C1B3-824C-A3CB-CF809262EBCA}" type="parTrans" cxnId="{74DE9AF1-B98B-4F44-9B39-A25E6B90990D}">
      <dgm:prSet/>
      <dgm:spPr/>
      <dgm:t>
        <a:bodyPr/>
        <a:lstStyle/>
        <a:p>
          <a:endParaRPr lang="en-US"/>
        </a:p>
      </dgm:t>
    </dgm:pt>
    <dgm:pt modelId="{CB2C9CD9-E92B-AF4A-9784-0A93E5A37CD9}">
      <dgm:prSet phldrT="[Text]" custT="1"/>
      <dgm:spPr>
        <a:ln>
          <a:solidFill>
            <a:srgbClr val="0D9DDB"/>
          </a:solidFill>
        </a:ln>
      </dgm:spPr>
      <dgm:t>
        <a:bodyPr anchor="ctr"/>
        <a:lstStyle/>
        <a:p>
          <a:pPr>
            <a:spcAft>
              <a:spcPts val="600"/>
            </a:spcAft>
          </a:pPr>
          <a:r>
            <a:rPr lang="en-US" sz="1600" dirty="0">
              <a:latin typeface="Fira Sans" panose="020B0503050000020004" pitchFamily="34" charset="0"/>
              <a:ea typeface="Fira Sans" panose="020B0503050000020004" pitchFamily="34" charset="0"/>
            </a:rPr>
            <a:t>Applicants notified of panel decisions </a:t>
          </a:r>
        </a:p>
      </dgm:t>
    </dgm:pt>
    <dgm:pt modelId="{332D1FCF-7F2A-594D-BE1C-8879C5AD1AA0}">
      <dgm:prSet phldrT="[Text]" custT="1"/>
      <dgm:spPr>
        <a:ln>
          <a:solidFill>
            <a:srgbClr val="0D9DDB"/>
          </a:solidFill>
        </a:ln>
      </dgm:spPr>
      <dgm:t>
        <a:bodyPr anchor="ctr"/>
        <a:lstStyle/>
        <a:p>
          <a:pPr>
            <a:spcAft>
              <a:spcPts val="600"/>
            </a:spcAft>
          </a:pPr>
          <a:r>
            <a:rPr lang="en-US" sz="1600" dirty="0">
              <a:latin typeface="Fira Sans" panose="020B0503050000020004" pitchFamily="34" charset="0"/>
              <a:ea typeface="Fira Sans" panose="020B0503050000020004" pitchFamily="34" charset="0"/>
            </a:rPr>
            <a:t>Regional awardees reported to N.C. Arts Council</a:t>
          </a:r>
        </a:p>
      </dgm:t>
    </dgm:pt>
    <dgm:pt modelId="{D0619149-3441-4649-8B3F-0E793C4C325A}">
      <dgm:prSet phldrT="[Text]"/>
      <dgm:spPr>
        <a:solidFill>
          <a:srgbClr val="0D9DDB"/>
        </a:solidFill>
        <a:ln>
          <a:noFill/>
        </a:ln>
      </dgm:spPr>
      <dgm:t>
        <a:bodyPr/>
        <a:lstStyle/>
        <a:p>
          <a:r>
            <a:rPr lang="en-US" dirty="0"/>
            <a:t>December</a:t>
          </a:r>
        </a:p>
      </dgm:t>
    </dgm:pt>
    <dgm:pt modelId="{2786668F-647B-CE42-A844-6480B62E1968}" type="sibTrans" cxnId="{1D0031C7-B481-AB49-B894-972EF0B1D454}">
      <dgm:prSet/>
      <dgm:spPr>
        <a:solidFill>
          <a:srgbClr val="0D9DDB"/>
        </a:solidFill>
      </dgm:spPr>
      <dgm:t>
        <a:bodyPr/>
        <a:lstStyle/>
        <a:p>
          <a:endParaRPr lang="en-US"/>
        </a:p>
      </dgm:t>
    </dgm:pt>
    <dgm:pt modelId="{3FE05108-080D-7545-86AB-9845C7461743}" type="parTrans" cxnId="{1D0031C7-B481-AB49-B894-972EF0B1D454}">
      <dgm:prSet/>
      <dgm:spPr/>
      <dgm:t>
        <a:bodyPr/>
        <a:lstStyle/>
        <a:p>
          <a:endParaRPr lang="en-US"/>
        </a:p>
      </dgm:t>
    </dgm:pt>
    <dgm:pt modelId="{9EE2438C-05F7-4B45-9468-5E1B3F484E30}" type="sibTrans" cxnId="{E5CC073E-271A-484C-ABCE-6BCA4208EBE6}">
      <dgm:prSet/>
      <dgm:spPr/>
      <dgm:t>
        <a:bodyPr/>
        <a:lstStyle/>
        <a:p>
          <a:endParaRPr lang="en-US"/>
        </a:p>
      </dgm:t>
    </dgm:pt>
    <dgm:pt modelId="{1C50D676-7701-9341-B004-91A8EB83A915}" type="parTrans" cxnId="{E5CC073E-271A-484C-ABCE-6BCA4208EBE6}">
      <dgm:prSet/>
      <dgm:spPr/>
      <dgm:t>
        <a:bodyPr/>
        <a:lstStyle/>
        <a:p>
          <a:endParaRPr lang="en-US"/>
        </a:p>
      </dgm:t>
    </dgm:pt>
    <dgm:pt modelId="{67DD0DC9-B826-5640-A583-AC41AF4154C3}" type="sibTrans" cxnId="{B1FF5BA8-EBB0-4947-B8FC-4A5F94C02F95}">
      <dgm:prSet/>
      <dgm:spPr/>
      <dgm:t>
        <a:bodyPr/>
        <a:lstStyle/>
        <a:p>
          <a:endParaRPr lang="en-US"/>
        </a:p>
      </dgm:t>
    </dgm:pt>
    <dgm:pt modelId="{7DC75379-6680-1347-8D7C-2A657061FACB}" type="parTrans" cxnId="{B1FF5BA8-EBB0-4947-B8FC-4A5F94C02F95}">
      <dgm:prSet/>
      <dgm:spPr/>
      <dgm:t>
        <a:bodyPr/>
        <a:lstStyle/>
        <a:p>
          <a:endParaRPr lang="en-US"/>
        </a:p>
      </dgm:t>
    </dgm:pt>
    <dgm:pt modelId="{5B7A4ED8-D2F4-024B-92BA-19025735735E}">
      <dgm:prSet phldrT="[Text]" custT="1"/>
      <dgm:spPr>
        <a:ln>
          <a:solidFill>
            <a:srgbClr val="0D9DDB"/>
          </a:solidFill>
        </a:ln>
      </dgm:spPr>
      <dgm:t>
        <a:bodyPr anchor="ctr"/>
        <a:lstStyle/>
        <a:p>
          <a:pPr>
            <a:buNone/>
          </a:pPr>
          <a:r>
            <a:rPr lang="en-US" sz="1600" dirty="0">
              <a:latin typeface="Fira Sans" panose="020B0503050000020004" pitchFamily="34" charset="0"/>
              <a:ea typeface="Fira Sans" panose="020B0503050000020004" pitchFamily="34" charset="0"/>
            </a:rPr>
            <a:t>Grant Promotion</a:t>
          </a:r>
        </a:p>
      </dgm:t>
    </dgm:pt>
    <dgm:pt modelId="{E038ED73-10F1-014D-ABCD-7B0293819710}">
      <dgm:prSet phldrT="[Text]"/>
      <dgm:spPr>
        <a:solidFill>
          <a:srgbClr val="0D9DDB"/>
        </a:solidFill>
        <a:ln>
          <a:noFill/>
        </a:ln>
      </dgm:spPr>
      <dgm:t>
        <a:bodyPr/>
        <a:lstStyle/>
        <a:p>
          <a:r>
            <a:rPr lang="en-US" dirty="0"/>
            <a:t>July - August</a:t>
          </a:r>
        </a:p>
      </dgm:t>
    </dgm:pt>
    <dgm:pt modelId="{45AEB43D-C9B7-614E-8FC5-D96FA633BAE4}" type="sibTrans" cxnId="{0734FE2F-C6D8-8C47-8559-EB9A7777CEC2}">
      <dgm:prSet/>
      <dgm:spPr>
        <a:solidFill>
          <a:srgbClr val="0D9DDB"/>
        </a:solidFill>
      </dgm:spPr>
      <dgm:t>
        <a:bodyPr/>
        <a:lstStyle/>
        <a:p>
          <a:endParaRPr lang="en-US"/>
        </a:p>
      </dgm:t>
    </dgm:pt>
    <dgm:pt modelId="{BA4BDDF1-89D6-2543-91FC-BE8780773211}" type="parTrans" cxnId="{0734FE2F-C6D8-8C47-8559-EB9A7777CEC2}">
      <dgm:prSet/>
      <dgm:spPr/>
      <dgm:t>
        <a:bodyPr/>
        <a:lstStyle/>
        <a:p>
          <a:endParaRPr lang="en-US"/>
        </a:p>
      </dgm:t>
    </dgm:pt>
    <dgm:pt modelId="{4DED63A2-8008-2840-B419-2A0B61D4627A}" type="sibTrans" cxnId="{1978896D-8DEF-1A4A-BFB2-1A24BE626968}">
      <dgm:prSet/>
      <dgm:spPr/>
      <dgm:t>
        <a:bodyPr/>
        <a:lstStyle/>
        <a:p>
          <a:endParaRPr lang="en-US"/>
        </a:p>
      </dgm:t>
    </dgm:pt>
    <dgm:pt modelId="{78D28C7F-A785-184D-8530-68757E447E5A}" type="parTrans" cxnId="{1978896D-8DEF-1A4A-BFB2-1A24BE626968}">
      <dgm:prSet/>
      <dgm:spPr/>
      <dgm:t>
        <a:bodyPr/>
        <a:lstStyle/>
        <a:p>
          <a:endParaRPr lang="en-US"/>
        </a:p>
      </dgm:t>
    </dgm:pt>
    <dgm:pt modelId="{1E2DD479-5AA6-C74F-A0B8-5336E6C110A7}">
      <dgm:prSet/>
      <dgm:spPr>
        <a:solidFill>
          <a:srgbClr val="0D9DDB"/>
        </a:solidFill>
        <a:ln>
          <a:noFill/>
        </a:ln>
      </dgm:spPr>
      <dgm:t>
        <a:bodyPr/>
        <a:lstStyle/>
        <a:p>
          <a:r>
            <a:rPr lang="en-US" dirty="0"/>
            <a:t>September - November</a:t>
          </a:r>
        </a:p>
      </dgm:t>
    </dgm:pt>
    <dgm:pt modelId="{1F8F3230-24F7-BA40-BC0F-948608D06966}" type="parTrans" cxnId="{338BB723-A3A9-DD4F-80A9-B19704CE02F0}">
      <dgm:prSet/>
      <dgm:spPr/>
      <dgm:t>
        <a:bodyPr/>
        <a:lstStyle/>
        <a:p>
          <a:endParaRPr lang="en-US"/>
        </a:p>
      </dgm:t>
    </dgm:pt>
    <dgm:pt modelId="{80AAEA06-A783-D845-B311-3BC1EAEF5E75}" type="sibTrans" cxnId="{338BB723-A3A9-DD4F-80A9-B19704CE02F0}">
      <dgm:prSet/>
      <dgm:spPr>
        <a:solidFill>
          <a:srgbClr val="0D9DDB"/>
        </a:solidFill>
      </dgm:spPr>
      <dgm:t>
        <a:bodyPr/>
        <a:lstStyle/>
        <a:p>
          <a:endParaRPr lang="en-US"/>
        </a:p>
      </dgm:t>
    </dgm:pt>
    <dgm:pt modelId="{BF644E8A-DC68-7544-B5ED-4389B20010C4}">
      <dgm:prSet custT="1"/>
      <dgm:spPr>
        <a:ln>
          <a:solidFill>
            <a:srgbClr val="0D9DDB"/>
          </a:solidFill>
        </a:ln>
      </dgm:spPr>
      <dgm:t>
        <a:bodyPr anchor="ctr"/>
        <a:lstStyle/>
        <a:p>
          <a:pPr>
            <a:spcAft>
              <a:spcPts val="600"/>
            </a:spcAft>
          </a:pPr>
          <a:r>
            <a:rPr lang="en-US" sz="1600" dirty="0">
              <a:latin typeface="Fira Sans" panose="020B0503050000020004" pitchFamily="34" charset="0"/>
              <a:ea typeface="Fira Sans" panose="020B0503050000020004" pitchFamily="34" charset="0"/>
            </a:rPr>
            <a:t>Workshops / Training (may be virtual)</a:t>
          </a:r>
        </a:p>
      </dgm:t>
    </dgm:pt>
    <dgm:pt modelId="{2D9ED8F3-FA65-B141-B1BB-19747B963F3B}" type="parTrans" cxnId="{224B020F-2E2F-E94F-A3F3-9B144F03ACD5}">
      <dgm:prSet/>
      <dgm:spPr/>
      <dgm:t>
        <a:bodyPr/>
        <a:lstStyle/>
        <a:p>
          <a:endParaRPr lang="en-US"/>
        </a:p>
      </dgm:t>
    </dgm:pt>
    <dgm:pt modelId="{592DE2CC-D7C4-B840-B28A-5A2CFC2E8FF4}" type="sibTrans" cxnId="{224B020F-2E2F-E94F-A3F3-9B144F03ACD5}">
      <dgm:prSet/>
      <dgm:spPr/>
      <dgm:t>
        <a:bodyPr/>
        <a:lstStyle/>
        <a:p>
          <a:endParaRPr lang="en-US"/>
        </a:p>
      </dgm:t>
    </dgm:pt>
    <dgm:pt modelId="{F371374E-EF23-D94F-9F35-096781C1FA3B}">
      <dgm:prSet custT="1"/>
      <dgm:spPr>
        <a:ln>
          <a:solidFill>
            <a:srgbClr val="0D9DDB"/>
          </a:solidFill>
        </a:ln>
      </dgm:spPr>
      <dgm:t>
        <a:bodyPr anchor="ctr"/>
        <a:lstStyle/>
        <a:p>
          <a:pPr>
            <a:spcAft>
              <a:spcPts val="600"/>
            </a:spcAft>
          </a:pPr>
          <a:r>
            <a:rPr lang="en-US" sz="1600" dirty="0">
              <a:latin typeface="Fira Sans" panose="020B0503050000020004" pitchFamily="34" charset="0"/>
              <a:ea typeface="Fira Sans" panose="020B0503050000020004" pitchFamily="34" charset="0"/>
            </a:rPr>
            <a:t>Panel Meetings to determine awardees</a:t>
          </a:r>
        </a:p>
      </dgm:t>
    </dgm:pt>
    <dgm:pt modelId="{2CD502BA-0A11-584B-8FB4-516913034098}" type="parTrans" cxnId="{B1D8A561-8D20-8C4C-A361-F62DFA3652E3}">
      <dgm:prSet/>
      <dgm:spPr/>
      <dgm:t>
        <a:bodyPr/>
        <a:lstStyle/>
        <a:p>
          <a:endParaRPr lang="en-US"/>
        </a:p>
      </dgm:t>
    </dgm:pt>
    <dgm:pt modelId="{F5529C40-94AA-8745-9A0C-6A7005886D74}" type="sibTrans" cxnId="{B1D8A561-8D20-8C4C-A361-F62DFA3652E3}">
      <dgm:prSet/>
      <dgm:spPr/>
      <dgm:t>
        <a:bodyPr/>
        <a:lstStyle/>
        <a:p>
          <a:endParaRPr lang="en-US"/>
        </a:p>
      </dgm:t>
    </dgm:pt>
    <dgm:pt modelId="{0A90B2F5-C38D-E447-83DB-FB514FA8A001}" type="pres">
      <dgm:prSet presAssocID="{3D33FC8C-EE38-0447-8814-716A22A5393F}" presName="Name0" presStyleCnt="0">
        <dgm:presLayoutVars>
          <dgm:dir/>
          <dgm:animLvl val="lvl"/>
          <dgm:resizeHandles val="exact"/>
        </dgm:presLayoutVars>
      </dgm:prSet>
      <dgm:spPr/>
    </dgm:pt>
    <dgm:pt modelId="{683B17A5-B302-7742-AD00-820F4D9214BA}" type="pres">
      <dgm:prSet presAssocID="{3D33FC8C-EE38-0447-8814-716A22A5393F}" presName="tSp" presStyleCnt="0"/>
      <dgm:spPr/>
    </dgm:pt>
    <dgm:pt modelId="{6915E05D-0762-164F-ACEA-610EFB18D19F}" type="pres">
      <dgm:prSet presAssocID="{3D33FC8C-EE38-0447-8814-716A22A5393F}" presName="bSp" presStyleCnt="0"/>
      <dgm:spPr/>
    </dgm:pt>
    <dgm:pt modelId="{F04ECCA1-0126-AF41-A3A5-7160B46B69E0}" type="pres">
      <dgm:prSet presAssocID="{3D33FC8C-EE38-0447-8814-716A22A5393F}" presName="process" presStyleCnt="0"/>
      <dgm:spPr/>
    </dgm:pt>
    <dgm:pt modelId="{B025DBA2-3698-9F47-81B6-68B611241B42}" type="pres">
      <dgm:prSet presAssocID="{E038ED73-10F1-014D-ABCD-7B0293819710}" presName="composite1" presStyleCnt="0"/>
      <dgm:spPr/>
    </dgm:pt>
    <dgm:pt modelId="{88490326-63A1-E147-B24A-4E0F08D9FFD8}" type="pres">
      <dgm:prSet presAssocID="{E038ED73-10F1-014D-ABCD-7B0293819710}" presName="dummyNode1" presStyleLbl="node1" presStyleIdx="0" presStyleCnt="4"/>
      <dgm:spPr/>
    </dgm:pt>
    <dgm:pt modelId="{D1A6ADE9-B856-7F46-9258-08AA4F7E299F}" type="pres">
      <dgm:prSet presAssocID="{E038ED73-10F1-014D-ABCD-7B0293819710}" presName="childNode1" presStyleLbl="bgAcc1" presStyleIdx="0" presStyleCnt="4" custScaleY="40986" custLinFactNeighborX="3440" custLinFactNeighborY="32305">
        <dgm:presLayoutVars>
          <dgm:bulletEnabled val="1"/>
        </dgm:presLayoutVars>
      </dgm:prSet>
      <dgm:spPr/>
    </dgm:pt>
    <dgm:pt modelId="{8CAE03C3-A929-FE4D-8EAA-3813CDE2A5AB}" type="pres">
      <dgm:prSet presAssocID="{E038ED73-10F1-014D-ABCD-7B0293819710}" presName="childNode1tx" presStyleLbl="bgAcc1" presStyleIdx="0" presStyleCnt="4">
        <dgm:presLayoutVars>
          <dgm:bulletEnabled val="1"/>
        </dgm:presLayoutVars>
      </dgm:prSet>
      <dgm:spPr/>
    </dgm:pt>
    <dgm:pt modelId="{C34958D5-395A-7647-AEC8-E8660709399B}" type="pres">
      <dgm:prSet presAssocID="{E038ED73-10F1-014D-ABCD-7B0293819710}" presName="parentNode1" presStyleLbl="node1" presStyleIdx="0" presStyleCnt="4" custLinFactNeighborY="34065">
        <dgm:presLayoutVars>
          <dgm:chMax val="1"/>
          <dgm:bulletEnabled val="1"/>
        </dgm:presLayoutVars>
      </dgm:prSet>
      <dgm:spPr/>
    </dgm:pt>
    <dgm:pt modelId="{E280C363-FC09-4F40-A362-6C93624F1F40}" type="pres">
      <dgm:prSet presAssocID="{E038ED73-10F1-014D-ABCD-7B0293819710}" presName="connSite1" presStyleCnt="0"/>
      <dgm:spPr/>
    </dgm:pt>
    <dgm:pt modelId="{C6C2FC3E-528B-CE4B-920D-9429BAC6FFFD}" type="pres">
      <dgm:prSet presAssocID="{45AEB43D-C9B7-614E-8FC5-D96FA633BAE4}" presName="Name9" presStyleLbl="sibTrans2D1" presStyleIdx="0" presStyleCnt="3" custAng="941293" custLinFactNeighborX="8607" custLinFactNeighborY="2152"/>
      <dgm:spPr/>
    </dgm:pt>
    <dgm:pt modelId="{0366990A-72C3-4947-B003-96263C44AA63}" type="pres">
      <dgm:prSet presAssocID="{1E2DD479-5AA6-C74F-A0B8-5336E6C110A7}" presName="composite2" presStyleCnt="0"/>
      <dgm:spPr/>
    </dgm:pt>
    <dgm:pt modelId="{AEC6355C-65D3-754C-90F1-D9F94E86F0ED}" type="pres">
      <dgm:prSet presAssocID="{1E2DD479-5AA6-C74F-A0B8-5336E6C110A7}" presName="dummyNode2" presStyleLbl="node1" presStyleIdx="0" presStyleCnt="4"/>
      <dgm:spPr/>
    </dgm:pt>
    <dgm:pt modelId="{065D2CB0-EAF2-314E-A04B-72C0AEC9B945}" type="pres">
      <dgm:prSet presAssocID="{1E2DD479-5AA6-C74F-A0B8-5336E6C110A7}" presName="childNode2" presStyleLbl="bgAcc1" presStyleIdx="1" presStyleCnt="4" custScaleX="107595" custScaleY="167174" custLinFactNeighborY="-1043">
        <dgm:presLayoutVars>
          <dgm:bulletEnabled val="1"/>
        </dgm:presLayoutVars>
      </dgm:prSet>
      <dgm:spPr/>
    </dgm:pt>
    <dgm:pt modelId="{C37496F7-A9AF-8C40-8C7E-E1B6EEBF3C8B}" type="pres">
      <dgm:prSet presAssocID="{1E2DD479-5AA6-C74F-A0B8-5336E6C110A7}" presName="childNode2tx" presStyleLbl="bgAcc1" presStyleIdx="1" presStyleCnt="4">
        <dgm:presLayoutVars>
          <dgm:bulletEnabled val="1"/>
        </dgm:presLayoutVars>
      </dgm:prSet>
      <dgm:spPr/>
    </dgm:pt>
    <dgm:pt modelId="{78FD43EF-C483-E54E-81C7-A47219120BCC}" type="pres">
      <dgm:prSet presAssocID="{1E2DD479-5AA6-C74F-A0B8-5336E6C110A7}" presName="parentNode2" presStyleLbl="node1" presStyleIdx="1" presStyleCnt="4" custLinFactNeighborX="3030" custLinFactNeighborY="-76176">
        <dgm:presLayoutVars>
          <dgm:chMax val="0"/>
          <dgm:bulletEnabled val="1"/>
        </dgm:presLayoutVars>
      </dgm:prSet>
      <dgm:spPr/>
    </dgm:pt>
    <dgm:pt modelId="{2D4F8E7F-404C-434A-8540-CB5091C48CCD}" type="pres">
      <dgm:prSet presAssocID="{1E2DD479-5AA6-C74F-A0B8-5336E6C110A7}" presName="connSite2" presStyleCnt="0"/>
      <dgm:spPr/>
    </dgm:pt>
    <dgm:pt modelId="{658D32B0-5513-864F-B873-43F9A6259ADF}" type="pres">
      <dgm:prSet presAssocID="{80AAEA06-A783-D845-B311-3BC1EAEF5E75}" presName="Name18" presStyleLbl="sibTrans2D1" presStyleIdx="1" presStyleCnt="3" custAng="21049286"/>
      <dgm:spPr/>
    </dgm:pt>
    <dgm:pt modelId="{7FBE120D-FC52-EE49-A392-8873A415DBE5}" type="pres">
      <dgm:prSet presAssocID="{D0619149-3441-4649-8B3F-0E793C4C325A}" presName="composite1" presStyleCnt="0"/>
      <dgm:spPr/>
    </dgm:pt>
    <dgm:pt modelId="{B22F58AD-A7F0-384F-BB21-E3539E5AA0A0}" type="pres">
      <dgm:prSet presAssocID="{D0619149-3441-4649-8B3F-0E793C4C325A}" presName="dummyNode1" presStyleLbl="node1" presStyleIdx="1" presStyleCnt="4"/>
      <dgm:spPr/>
    </dgm:pt>
    <dgm:pt modelId="{64C5375C-FF7C-3F47-B108-D76BC3E356C3}" type="pres">
      <dgm:prSet presAssocID="{D0619149-3441-4649-8B3F-0E793C4C325A}" presName="childNode1" presStyleLbl="bgAcc1" presStyleIdx="2" presStyleCnt="4" custScaleY="159865" custLinFactNeighborY="6257">
        <dgm:presLayoutVars>
          <dgm:bulletEnabled val="1"/>
        </dgm:presLayoutVars>
      </dgm:prSet>
      <dgm:spPr/>
    </dgm:pt>
    <dgm:pt modelId="{B8E64560-75BC-6048-B2EA-5A276F31F40F}" type="pres">
      <dgm:prSet presAssocID="{D0619149-3441-4649-8B3F-0E793C4C325A}" presName="childNode1tx" presStyleLbl="bgAcc1" presStyleIdx="2" presStyleCnt="4">
        <dgm:presLayoutVars>
          <dgm:bulletEnabled val="1"/>
        </dgm:presLayoutVars>
      </dgm:prSet>
      <dgm:spPr/>
    </dgm:pt>
    <dgm:pt modelId="{6192B86A-72A9-FF40-9314-E2283591A8DB}" type="pres">
      <dgm:prSet presAssocID="{D0619149-3441-4649-8B3F-0E793C4C325A}" presName="parentNode1" presStyleLbl="node1" presStyleIdx="2" presStyleCnt="4" custLinFactNeighborY="78450">
        <dgm:presLayoutVars>
          <dgm:chMax val="1"/>
          <dgm:bulletEnabled val="1"/>
        </dgm:presLayoutVars>
      </dgm:prSet>
      <dgm:spPr/>
    </dgm:pt>
    <dgm:pt modelId="{81EDCE7C-ECFF-3244-A0C9-4AA32FE15458}" type="pres">
      <dgm:prSet presAssocID="{D0619149-3441-4649-8B3F-0E793C4C325A}" presName="connSite1" presStyleCnt="0"/>
      <dgm:spPr/>
    </dgm:pt>
    <dgm:pt modelId="{1176B6EC-4984-4948-8758-7262F21F0438}" type="pres">
      <dgm:prSet presAssocID="{2786668F-647B-CE42-A844-6480B62E1968}" presName="Name9" presStyleLbl="sibTrans2D1" presStyleIdx="2" presStyleCnt="3" custAng="356643" custLinFactNeighborX="21263" custLinFactNeighborY="-15009"/>
      <dgm:spPr/>
    </dgm:pt>
    <dgm:pt modelId="{4AC45D5B-A68E-754A-A3F0-1E24452D28B6}" type="pres">
      <dgm:prSet presAssocID="{302702F5-5D10-D843-8ACA-CA9D6F5A16B4}" presName="composite2" presStyleCnt="0"/>
      <dgm:spPr/>
    </dgm:pt>
    <dgm:pt modelId="{3C09D391-3F0E-944A-8543-87C3090BF3AB}" type="pres">
      <dgm:prSet presAssocID="{302702F5-5D10-D843-8ACA-CA9D6F5A16B4}" presName="dummyNode2" presStyleLbl="node1" presStyleIdx="2" presStyleCnt="4"/>
      <dgm:spPr/>
    </dgm:pt>
    <dgm:pt modelId="{1263B6EE-3FD9-3147-8159-2E5A8EF5811D}" type="pres">
      <dgm:prSet presAssocID="{302702F5-5D10-D843-8ACA-CA9D6F5A16B4}" presName="childNode2" presStyleLbl="bgAcc1" presStyleIdx="3" presStyleCnt="4" custScaleX="122402" custScaleY="100998" custLinFactNeighborX="1758" custLinFactNeighborY="-20156">
        <dgm:presLayoutVars>
          <dgm:bulletEnabled val="1"/>
        </dgm:presLayoutVars>
      </dgm:prSet>
      <dgm:spPr/>
    </dgm:pt>
    <dgm:pt modelId="{024E15AF-89A6-634D-B18D-78D12DBF58F7}" type="pres">
      <dgm:prSet presAssocID="{302702F5-5D10-D843-8ACA-CA9D6F5A16B4}" presName="childNode2tx" presStyleLbl="bgAcc1" presStyleIdx="3" presStyleCnt="4">
        <dgm:presLayoutVars>
          <dgm:bulletEnabled val="1"/>
        </dgm:presLayoutVars>
      </dgm:prSet>
      <dgm:spPr/>
    </dgm:pt>
    <dgm:pt modelId="{CEEEE847-E0A0-904E-81DB-F3ABF43A00B2}" type="pres">
      <dgm:prSet presAssocID="{302702F5-5D10-D843-8ACA-CA9D6F5A16B4}" presName="parentNode2" presStyleLbl="node1" presStyleIdx="3" presStyleCnt="4" custLinFactNeighborX="-11823" custLinFactNeighborY="-63744">
        <dgm:presLayoutVars>
          <dgm:chMax val="0"/>
          <dgm:bulletEnabled val="1"/>
        </dgm:presLayoutVars>
      </dgm:prSet>
      <dgm:spPr/>
    </dgm:pt>
    <dgm:pt modelId="{73E1D6BC-96A4-E04B-BFB5-5758BF3F422E}" type="pres">
      <dgm:prSet presAssocID="{302702F5-5D10-D843-8ACA-CA9D6F5A16B4}" presName="connSite2" presStyleCnt="0"/>
      <dgm:spPr/>
    </dgm:pt>
  </dgm:ptLst>
  <dgm:cxnLst>
    <dgm:cxn modelId="{224B020F-2E2F-E94F-A3F3-9B144F03ACD5}" srcId="{1E2DD479-5AA6-C74F-A0B8-5336E6C110A7}" destId="{BF644E8A-DC68-7544-B5ED-4389B20010C4}" srcOrd="0" destOrd="0" parTransId="{2D9ED8F3-FA65-B141-B1BB-19747B963F3B}" sibTransId="{592DE2CC-D7C4-B840-B28A-5A2CFC2E8FF4}"/>
    <dgm:cxn modelId="{338BB723-A3A9-DD4F-80A9-B19704CE02F0}" srcId="{3D33FC8C-EE38-0447-8814-716A22A5393F}" destId="{1E2DD479-5AA6-C74F-A0B8-5336E6C110A7}" srcOrd="1" destOrd="0" parTransId="{1F8F3230-24F7-BA40-BC0F-948608D06966}" sibTransId="{80AAEA06-A783-D845-B311-3BC1EAEF5E75}"/>
    <dgm:cxn modelId="{0734FE2F-C6D8-8C47-8559-EB9A7777CEC2}" srcId="{3D33FC8C-EE38-0447-8814-716A22A5393F}" destId="{E038ED73-10F1-014D-ABCD-7B0293819710}" srcOrd="0" destOrd="0" parTransId="{BA4BDDF1-89D6-2543-91FC-BE8780773211}" sibTransId="{45AEB43D-C9B7-614E-8FC5-D96FA633BAE4}"/>
    <dgm:cxn modelId="{9DE7A330-F9BE-F747-B90D-E6949B1D9175}" type="presOf" srcId="{0199423E-0F21-FC4F-85BE-67937F7C3D7B}" destId="{1263B6EE-3FD9-3147-8159-2E5A8EF5811D}" srcOrd="0" destOrd="0" presId="urn:microsoft.com/office/officeart/2005/8/layout/hProcess4"/>
    <dgm:cxn modelId="{AB62C638-4791-2643-96D7-34C8AB9B06D4}" type="presOf" srcId="{F371374E-EF23-D94F-9F35-096781C1FA3B}" destId="{C37496F7-A9AF-8C40-8C7E-E1B6EEBF3C8B}" srcOrd="1" destOrd="1" presId="urn:microsoft.com/office/officeart/2005/8/layout/hProcess4"/>
    <dgm:cxn modelId="{E5CC073E-271A-484C-ABCE-6BCA4208EBE6}" srcId="{D0619149-3441-4649-8B3F-0E793C4C325A}" destId="{CB2C9CD9-E92B-AF4A-9784-0A93E5A37CD9}" srcOrd="1" destOrd="0" parTransId="{1C50D676-7701-9341-B004-91A8EB83A915}" sibTransId="{9EE2438C-05F7-4B45-9468-5E1B3F484E30}"/>
    <dgm:cxn modelId="{BA1C303E-55BB-BD44-9352-941322C17399}" srcId="{3D33FC8C-EE38-0447-8814-716A22A5393F}" destId="{302702F5-5D10-D843-8ACA-CA9D6F5A16B4}" srcOrd="3" destOrd="0" parTransId="{5E097890-9E5A-904E-B395-5F20F2BB8F33}" sibTransId="{120A71F8-6169-534C-B113-B62281DE29B2}"/>
    <dgm:cxn modelId="{B1D8A561-8D20-8C4C-A361-F62DFA3652E3}" srcId="{1E2DD479-5AA6-C74F-A0B8-5336E6C110A7}" destId="{F371374E-EF23-D94F-9F35-096781C1FA3B}" srcOrd="1" destOrd="0" parTransId="{2CD502BA-0A11-584B-8FB4-516913034098}" sibTransId="{F5529C40-94AA-8745-9A0C-6A7005886D74}"/>
    <dgm:cxn modelId="{1045506C-2029-B64D-BBBD-8D8839EC467C}" type="presOf" srcId="{BF644E8A-DC68-7544-B5ED-4389B20010C4}" destId="{C37496F7-A9AF-8C40-8C7E-E1B6EEBF3C8B}" srcOrd="1" destOrd="0" presId="urn:microsoft.com/office/officeart/2005/8/layout/hProcess4"/>
    <dgm:cxn modelId="{1978896D-8DEF-1A4A-BFB2-1A24BE626968}" srcId="{E038ED73-10F1-014D-ABCD-7B0293819710}" destId="{5B7A4ED8-D2F4-024B-92BA-19025735735E}" srcOrd="0" destOrd="0" parTransId="{78D28C7F-A785-184D-8530-68757E447E5A}" sibTransId="{4DED63A2-8008-2840-B419-2A0B61D4627A}"/>
    <dgm:cxn modelId="{DA0A6D51-95C4-EB45-A341-399B129D9684}" type="presOf" srcId="{332D1FCF-7F2A-594D-BE1C-8879C5AD1AA0}" destId="{B8E64560-75BC-6048-B2EA-5A276F31F40F}" srcOrd="1" destOrd="0" presId="urn:microsoft.com/office/officeart/2005/8/layout/hProcess4"/>
    <dgm:cxn modelId="{5BD32154-75E6-2549-B153-21670C479F26}" type="presOf" srcId="{332D1FCF-7F2A-594D-BE1C-8879C5AD1AA0}" destId="{64C5375C-FF7C-3F47-B108-D76BC3E356C3}" srcOrd="0" destOrd="0" presId="urn:microsoft.com/office/officeart/2005/8/layout/hProcess4"/>
    <dgm:cxn modelId="{78D7E356-804E-FD41-AC15-60E987751E46}" type="presOf" srcId="{80AAEA06-A783-D845-B311-3BC1EAEF5E75}" destId="{658D32B0-5513-864F-B873-43F9A6259ADF}" srcOrd="0" destOrd="0" presId="urn:microsoft.com/office/officeart/2005/8/layout/hProcess4"/>
    <dgm:cxn modelId="{C000337C-38F4-5C4E-B7D3-F940DA7285B1}" type="presOf" srcId="{CB2C9CD9-E92B-AF4A-9784-0A93E5A37CD9}" destId="{B8E64560-75BC-6048-B2EA-5A276F31F40F}" srcOrd="1" destOrd="1" presId="urn:microsoft.com/office/officeart/2005/8/layout/hProcess4"/>
    <dgm:cxn modelId="{2C563086-D32F-504C-9366-F7F286B29449}" type="presOf" srcId="{D0619149-3441-4649-8B3F-0E793C4C325A}" destId="{6192B86A-72A9-FF40-9314-E2283591A8DB}" srcOrd="0" destOrd="0" presId="urn:microsoft.com/office/officeart/2005/8/layout/hProcess4"/>
    <dgm:cxn modelId="{3D3A2B8A-E921-D04E-9619-7BCDB5D8EA2E}" type="presOf" srcId="{F371374E-EF23-D94F-9F35-096781C1FA3B}" destId="{065D2CB0-EAF2-314E-A04B-72C0AEC9B945}" srcOrd="0" destOrd="1" presId="urn:microsoft.com/office/officeart/2005/8/layout/hProcess4"/>
    <dgm:cxn modelId="{B1FF5BA8-EBB0-4947-B8FC-4A5F94C02F95}" srcId="{D0619149-3441-4649-8B3F-0E793C4C325A}" destId="{332D1FCF-7F2A-594D-BE1C-8879C5AD1AA0}" srcOrd="0" destOrd="0" parTransId="{7DC75379-6680-1347-8D7C-2A657061FACB}" sibTransId="{67DD0DC9-B826-5640-A583-AC41AF4154C3}"/>
    <dgm:cxn modelId="{403306A9-276D-7D4A-84DC-DA6E5DFC2832}" type="presOf" srcId="{0199423E-0F21-FC4F-85BE-67937F7C3D7B}" destId="{024E15AF-89A6-634D-B18D-78D12DBF58F7}" srcOrd="1" destOrd="0" presId="urn:microsoft.com/office/officeart/2005/8/layout/hProcess4"/>
    <dgm:cxn modelId="{CA40CAB3-AE11-7141-99CC-295B6CD9F53C}" type="presOf" srcId="{BF644E8A-DC68-7544-B5ED-4389B20010C4}" destId="{065D2CB0-EAF2-314E-A04B-72C0AEC9B945}" srcOrd="0" destOrd="0" presId="urn:microsoft.com/office/officeart/2005/8/layout/hProcess4"/>
    <dgm:cxn modelId="{E8D3E1BF-AA45-1C45-BD31-9174B0E37DE8}" type="presOf" srcId="{5B7A4ED8-D2F4-024B-92BA-19025735735E}" destId="{8CAE03C3-A929-FE4D-8EAA-3813CDE2A5AB}" srcOrd="1" destOrd="0" presId="urn:microsoft.com/office/officeart/2005/8/layout/hProcess4"/>
    <dgm:cxn modelId="{D1ECD1C0-407B-0F45-9B11-FD3E016B42A7}" type="presOf" srcId="{E038ED73-10F1-014D-ABCD-7B0293819710}" destId="{C34958D5-395A-7647-AEC8-E8660709399B}" srcOrd="0" destOrd="0" presId="urn:microsoft.com/office/officeart/2005/8/layout/hProcess4"/>
    <dgm:cxn modelId="{1D0031C7-B481-AB49-B894-972EF0B1D454}" srcId="{3D33FC8C-EE38-0447-8814-716A22A5393F}" destId="{D0619149-3441-4649-8B3F-0E793C4C325A}" srcOrd="2" destOrd="0" parTransId="{3FE05108-080D-7545-86AB-9845C7461743}" sibTransId="{2786668F-647B-CE42-A844-6480B62E1968}"/>
    <dgm:cxn modelId="{DFB4FAD4-8AF3-9644-9D2E-EB7FB930BB04}" type="presOf" srcId="{45AEB43D-C9B7-614E-8FC5-D96FA633BAE4}" destId="{C6C2FC3E-528B-CE4B-920D-9429BAC6FFFD}" srcOrd="0" destOrd="0" presId="urn:microsoft.com/office/officeart/2005/8/layout/hProcess4"/>
    <dgm:cxn modelId="{E16C86D6-1DFD-B444-AE10-0AF7388DDC00}" type="presOf" srcId="{302702F5-5D10-D843-8ACA-CA9D6F5A16B4}" destId="{CEEEE847-E0A0-904E-81DB-F3ABF43A00B2}" srcOrd="0" destOrd="0" presId="urn:microsoft.com/office/officeart/2005/8/layout/hProcess4"/>
    <dgm:cxn modelId="{41142CE0-CD9B-F043-BEAB-4BB5B5955738}" type="presOf" srcId="{CB2C9CD9-E92B-AF4A-9784-0A93E5A37CD9}" destId="{64C5375C-FF7C-3F47-B108-D76BC3E356C3}" srcOrd="0" destOrd="1" presId="urn:microsoft.com/office/officeart/2005/8/layout/hProcess4"/>
    <dgm:cxn modelId="{DB135EEE-598D-4642-B83F-B9D36184DD00}" type="presOf" srcId="{2786668F-647B-CE42-A844-6480B62E1968}" destId="{1176B6EC-4984-4948-8758-7262F21F0438}" srcOrd="0" destOrd="0" presId="urn:microsoft.com/office/officeart/2005/8/layout/hProcess4"/>
    <dgm:cxn modelId="{CA3774F0-0995-574D-8CD6-D5E8969D1368}" type="presOf" srcId="{5B7A4ED8-D2F4-024B-92BA-19025735735E}" destId="{D1A6ADE9-B856-7F46-9258-08AA4F7E299F}" srcOrd="0" destOrd="0" presId="urn:microsoft.com/office/officeart/2005/8/layout/hProcess4"/>
    <dgm:cxn modelId="{74DE9AF1-B98B-4F44-9B39-A25E6B90990D}" srcId="{302702F5-5D10-D843-8ACA-CA9D6F5A16B4}" destId="{0199423E-0F21-FC4F-85BE-67937F7C3D7B}" srcOrd="0" destOrd="0" parTransId="{944D759C-C1B3-824C-A3CB-CF809262EBCA}" sibTransId="{159B37EC-52E6-7F4B-A71A-028139D4FD65}"/>
    <dgm:cxn modelId="{1E31F0F7-3EF9-0845-B956-38581A6F3030}" type="presOf" srcId="{3D33FC8C-EE38-0447-8814-716A22A5393F}" destId="{0A90B2F5-C38D-E447-83DB-FB514FA8A001}" srcOrd="0" destOrd="0" presId="urn:microsoft.com/office/officeart/2005/8/layout/hProcess4"/>
    <dgm:cxn modelId="{A4EF3BFF-7046-B643-AC14-874976EF2AB5}" type="presOf" srcId="{1E2DD479-5AA6-C74F-A0B8-5336E6C110A7}" destId="{78FD43EF-C483-E54E-81C7-A47219120BCC}" srcOrd="0" destOrd="0" presId="urn:microsoft.com/office/officeart/2005/8/layout/hProcess4"/>
    <dgm:cxn modelId="{403B412A-CF85-184E-B98D-F2134F25E0B5}" type="presParOf" srcId="{0A90B2F5-C38D-E447-83DB-FB514FA8A001}" destId="{683B17A5-B302-7742-AD00-820F4D9214BA}" srcOrd="0" destOrd="0" presId="urn:microsoft.com/office/officeart/2005/8/layout/hProcess4"/>
    <dgm:cxn modelId="{B56C4CAB-B627-8845-9801-846A3457470D}" type="presParOf" srcId="{0A90B2F5-C38D-E447-83DB-FB514FA8A001}" destId="{6915E05D-0762-164F-ACEA-610EFB18D19F}" srcOrd="1" destOrd="0" presId="urn:microsoft.com/office/officeart/2005/8/layout/hProcess4"/>
    <dgm:cxn modelId="{5B3FEC45-1330-5743-B194-180BE4A2FC23}" type="presParOf" srcId="{0A90B2F5-C38D-E447-83DB-FB514FA8A001}" destId="{F04ECCA1-0126-AF41-A3A5-7160B46B69E0}" srcOrd="2" destOrd="0" presId="urn:microsoft.com/office/officeart/2005/8/layout/hProcess4"/>
    <dgm:cxn modelId="{C504E74D-BC32-264D-8126-4BA2FABD7CDA}" type="presParOf" srcId="{F04ECCA1-0126-AF41-A3A5-7160B46B69E0}" destId="{B025DBA2-3698-9F47-81B6-68B611241B42}" srcOrd="0" destOrd="0" presId="urn:microsoft.com/office/officeart/2005/8/layout/hProcess4"/>
    <dgm:cxn modelId="{33D9A1B4-EBDE-1E4D-B088-55CDC528FB22}" type="presParOf" srcId="{B025DBA2-3698-9F47-81B6-68B611241B42}" destId="{88490326-63A1-E147-B24A-4E0F08D9FFD8}" srcOrd="0" destOrd="0" presId="urn:microsoft.com/office/officeart/2005/8/layout/hProcess4"/>
    <dgm:cxn modelId="{03832C7B-141D-0442-AC76-42D69B3AA928}" type="presParOf" srcId="{B025DBA2-3698-9F47-81B6-68B611241B42}" destId="{D1A6ADE9-B856-7F46-9258-08AA4F7E299F}" srcOrd="1" destOrd="0" presId="urn:microsoft.com/office/officeart/2005/8/layout/hProcess4"/>
    <dgm:cxn modelId="{AC9D8FED-5FE3-704B-987A-EF7FD386AF19}" type="presParOf" srcId="{B025DBA2-3698-9F47-81B6-68B611241B42}" destId="{8CAE03C3-A929-FE4D-8EAA-3813CDE2A5AB}" srcOrd="2" destOrd="0" presId="urn:microsoft.com/office/officeart/2005/8/layout/hProcess4"/>
    <dgm:cxn modelId="{B19E3C68-502F-FC41-A149-B4ADEEDB8452}" type="presParOf" srcId="{B025DBA2-3698-9F47-81B6-68B611241B42}" destId="{C34958D5-395A-7647-AEC8-E8660709399B}" srcOrd="3" destOrd="0" presId="urn:microsoft.com/office/officeart/2005/8/layout/hProcess4"/>
    <dgm:cxn modelId="{54912C7E-B338-1049-AF00-91C1A38CAA88}" type="presParOf" srcId="{B025DBA2-3698-9F47-81B6-68B611241B42}" destId="{E280C363-FC09-4F40-A362-6C93624F1F40}" srcOrd="4" destOrd="0" presId="urn:microsoft.com/office/officeart/2005/8/layout/hProcess4"/>
    <dgm:cxn modelId="{CCD10C22-FC6B-BB48-8D6C-33B60020B34F}" type="presParOf" srcId="{F04ECCA1-0126-AF41-A3A5-7160B46B69E0}" destId="{C6C2FC3E-528B-CE4B-920D-9429BAC6FFFD}" srcOrd="1" destOrd="0" presId="urn:microsoft.com/office/officeart/2005/8/layout/hProcess4"/>
    <dgm:cxn modelId="{270D9F58-AD40-9D47-A7A1-FB13FD86022C}" type="presParOf" srcId="{F04ECCA1-0126-AF41-A3A5-7160B46B69E0}" destId="{0366990A-72C3-4947-B003-96263C44AA63}" srcOrd="2" destOrd="0" presId="urn:microsoft.com/office/officeart/2005/8/layout/hProcess4"/>
    <dgm:cxn modelId="{DD2E58EE-DEF5-1143-AA37-A765D0A3EA48}" type="presParOf" srcId="{0366990A-72C3-4947-B003-96263C44AA63}" destId="{AEC6355C-65D3-754C-90F1-D9F94E86F0ED}" srcOrd="0" destOrd="0" presId="urn:microsoft.com/office/officeart/2005/8/layout/hProcess4"/>
    <dgm:cxn modelId="{F78A2290-1EBD-C047-902B-253BD72CAF96}" type="presParOf" srcId="{0366990A-72C3-4947-B003-96263C44AA63}" destId="{065D2CB0-EAF2-314E-A04B-72C0AEC9B945}" srcOrd="1" destOrd="0" presId="urn:microsoft.com/office/officeart/2005/8/layout/hProcess4"/>
    <dgm:cxn modelId="{49FB6AA4-2EBA-074B-85C8-A398858E7874}" type="presParOf" srcId="{0366990A-72C3-4947-B003-96263C44AA63}" destId="{C37496F7-A9AF-8C40-8C7E-E1B6EEBF3C8B}" srcOrd="2" destOrd="0" presId="urn:microsoft.com/office/officeart/2005/8/layout/hProcess4"/>
    <dgm:cxn modelId="{5CC61672-EA0E-EA4B-B71A-7ECD67C38620}" type="presParOf" srcId="{0366990A-72C3-4947-B003-96263C44AA63}" destId="{78FD43EF-C483-E54E-81C7-A47219120BCC}" srcOrd="3" destOrd="0" presId="urn:microsoft.com/office/officeart/2005/8/layout/hProcess4"/>
    <dgm:cxn modelId="{D541CB40-4423-E448-87C1-765612754F84}" type="presParOf" srcId="{0366990A-72C3-4947-B003-96263C44AA63}" destId="{2D4F8E7F-404C-434A-8540-CB5091C48CCD}" srcOrd="4" destOrd="0" presId="urn:microsoft.com/office/officeart/2005/8/layout/hProcess4"/>
    <dgm:cxn modelId="{03452CEB-1640-154B-8142-CCF467AA7680}" type="presParOf" srcId="{F04ECCA1-0126-AF41-A3A5-7160B46B69E0}" destId="{658D32B0-5513-864F-B873-43F9A6259ADF}" srcOrd="3" destOrd="0" presId="urn:microsoft.com/office/officeart/2005/8/layout/hProcess4"/>
    <dgm:cxn modelId="{3A60549A-A1A8-7944-9FB8-E2F842A2A510}" type="presParOf" srcId="{F04ECCA1-0126-AF41-A3A5-7160B46B69E0}" destId="{7FBE120D-FC52-EE49-A392-8873A415DBE5}" srcOrd="4" destOrd="0" presId="urn:microsoft.com/office/officeart/2005/8/layout/hProcess4"/>
    <dgm:cxn modelId="{6A7F4828-186C-4945-9CB1-F0EE87EA33B0}" type="presParOf" srcId="{7FBE120D-FC52-EE49-A392-8873A415DBE5}" destId="{B22F58AD-A7F0-384F-BB21-E3539E5AA0A0}" srcOrd="0" destOrd="0" presId="urn:microsoft.com/office/officeart/2005/8/layout/hProcess4"/>
    <dgm:cxn modelId="{E968E033-8875-EC48-9FF4-BDEFFBB013BE}" type="presParOf" srcId="{7FBE120D-FC52-EE49-A392-8873A415DBE5}" destId="{64C5375C-FF7C-3F47-B108-D76BC3E356C3}" srcOrd="1" destOrd="0" presId="urn:microsoft.com/office/officeart/2005/8/layout/hProcess4"/>
    <dgm:cxn modelId="{95D99F2F-ECBA-1C42-B5B1-C4C0F6B041B2}" type="presParOf" srcId="{7FBE120D-FC52-EE49-A392-8873A415DBE5}" destId="{B8E64560-75BC-6048-B2EA-5A276F31F40F}" srcOrd="2" destOrd="0" presId="urn:microsoft.com/office/officeart/2005/8/layout/hProcess4"/>
    <dgm:cxn modelId="{D196A7CF-B304-A744-9CCC-07F2AA2CAB59}" type="presParOf" srcId="{7FBE120D-FC52-EE49-A392-8873A415DBE5}" destId="{6192B86A-72A9-FF40-9314-E2283591A8DB}" srcOrd="3" destOrd="0" presId="urn:microsoft.com/office/officeart/2005/8/layout/hProcess4"/>
    <dgm:cxn modelId="{04F3E3B9-A445-9240-97F0-B8C75DB77825}" type="presParOf" srcId="{7FBE120D-FC52-EE49-A392-8873A415DBE5}" destId="{81EDCE7C-ECFF-3244-A0C9-4AA32FE15458}" srcOrd="4" destOrd="0" presId="urn:microsoft.com/office/officeart/2005/8/layout/hProcess4"/>
    <dgm:cxn modelId="{70F90733-25F9-114A-9FFE-293E9C5FA643}" type="presParOf" srcId="{F04ECCA1-0126-AF41-A3A5-7160B46B69E0}" destId="{1176B6EC-4984-4948-8758-7262F21F0438}" srcOrd="5" destOrd="0" presId="urn:microsoft.com/office/officeart/2005/8/layout/hProcess4"/>
    <dgm:cxn modelId="{84C70293-CDEA-DF4A-A2A1-61D2C81758AD}" type="presParOf" srcId="{F04ECCA1-0126-AF41-A3A5-7160B46B69E0}" destId="{4AC45D5B-A68E-754A-A3F0-1E24452D28B6}" srcOrd="6" destOrd="0" presId="urn:microsoft.com/office/officeart/2005/8/layout/hProcess4"/>
    <dgm:cxn modelId="{3BAC6030-A603-CF4F-8F15-158F84A698A6}" type="presParOf" srcId="{4AC45D5B-A68E-754A-A3F0-1E24452D28B6}" destId="{3C09D391-3F0E-944A-8543-87C3090BF3AB}" srcOrd="0" destOrd="0" presId="urn:microsoft.com/office/officeart/2005/8/layout/hProcess4"/>
    <dgm:cxn modelId="{D71FCB0D-B3A3-7640-A3C9-32DD5E61BB5B}" type="presParOf" srcId="{4AC45D5B-A68E-754A-A3F0-1E24452D28B6}" destId="{1263B6EE-3FD9-3147-8159-2E5A8EF5811D}" srcOrd="1" destOrd="0" presId="urn:microsoft.com/office/officeart/2005/8/layout/hProcess4"/>
    <dgm:cxn modelId="{80D59BCC-7ADD-D149-9E54-135B7CC197DE}" type="presParOf" srcId="{4AC45D5B-A68E-754A-A3F0-1E24452D28B6}" destId="{024E15AF-89A6-634D-B18D-78D12DBF58F7}" srcOrd="2" destOrd="0" presId="urn:microsoft.com/office/officeart/2005/8/layout/hProcess4"/>
    <dgm:cxn modelId="{29223BBB-39BD-CE49-8941-637E1DF1089B}" type="presParOf" srcId="{4AC45D5B-A68E-754A-A3F0-1E24452D28B6}" destId="{CEEEE847-E0A0-904E-81DB-F3ABF43A00B2}" srcOrd="3" destOrd="0" presId="urn:microsoft.com/office/officeart/2005/8/layout/hProcess4"/>
    <dgm:cxn modelId="{DD44DC6E-A566-894B-904D-68E9E004DC36}" type="presParOf" srcId="{4AC45D5B-A68E-754A-A3F0-1E24452D28B6}" destId="{73E1D6BC-96A4-E04B-BFB5-5758BF3F422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ADE9-B856-7F46-9258-08AA4F7E299F}">
      <dsp:nvSpPr>
        <dsp:cNvPr id="0" name=""/>
        <dsp:cNvSpPr/>
      </dsp:nvSpPr>
      <dsp:spPr>
        <a:xfrm>
          <a:off x="71428" y="2342583"/>
          <a:ext cx="2039819" cy="689558"/>
        </a:xfrm>
        <a:prstGeom prst="roundRect">
          <a:avLst>
            <a:gd name="adj" fmla="val 10000"/>
          </a:avLst>
        </a:prstGeom>
        <a:solidFill>
          <a:schemeClr val="lt1">
            <a:alpha val="90000"/>
            <a:hueOff val="0"/>
            <a:satOff val="0"/>
            <a:lumOff val="0"/>
            <a:alphaOff val="0"/>
          </a:schemeClr>
        </a:solidFill>
        <a:ln w="12700" cap="flat" cmpd="sng" algn="ctr">
          <a:solidFill>
            <a:srgbClr val="0D9DD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1450" lvl="1" indent="-171450" algn="l" defTabSz="711200">
            <a:lnSpc>
              <a:spcPct val="90000"/>
            </a:lnSpc>
            <a:spcBef>
              <a:spcPct val="0"/>
            </a:spcBef>
            <a:spcAft>
              <a:spcPct val="15000"/>
            </a:spcAft>
            <a:buNone/>
          </a:pPr>
          <a:r>
            <a:rPr lang="en-US" sz="1600" kern="1200" dirty="0">
              <a:latin typeface="Fira Sans" panose="020B0503050000020004" pitchFamily="34" charset="0"/>
              <a:ea typeface="Fira Sans" panose="020B0503050000020004" pitchFamily="34" charset="0"/>
            </a:rPr>
            <a:t>Grant Promotion</a:t>
          </a:r>
        </a:p>
      </dsp:txBody>
      <dsp:txXfrm>
        <a:off x="87297" y="2358452"/>
        <a:ext cx="2008081" cy="510057"/>
      </dsp:txXfrm>
    </dsp:sp>
    <dsp:sp modelId="{C6C2FC3E-528B-CE4B-920D-9429BAC6FFFD}">
      <dsp:nvSpPr>
        <dsp:cNvPr id="0" name=""/>
        <dsp:cNvSpPr/>
      </dsp:nvSpPr>
      <dsp:spPr>
        <a:xfrm rot="941293">
          <a:off x="1248279" y="1702872"/>
          <a:ext cx="2499827" cy="2499827"/>
        </a:xfrm>
        <a:prstGeom prst="leftCircularArrow">
          <a:avLst>
            <a:gd name="adj1" fmla="val 3584"/>
            <a:gd name="adj2" fmla="val 445613"/>
            <a:gd name="adj3" fmla="val 1782539"/>
            <a:gd name="adj4" fmla="val 8585904"/>
            <a:gd name="adj5" fmla="val 4182"/>
          </a:avLst>
        </a:prstGeom>
        <a:solidFill>
          <a:srgbClr val="0D9DDB"/>
        </a:solidFill>
        <a:ln>
          <a:noFill/>
        </a:ln>
        <a:effectLst/>
      </dsp:spPr>
      <dsp:style>
        <a:lnRef idx="0">
          <a:scrgbClr r="0" g="0" b="0"/>
        </a:lnRef>
        <a:fillRef idx="1">
          <a:scrgbClr r="0" g="0" b="0"/>
        </a:fillRef>
        <a:effectRef idx="0">
          <a:scrgbClr r="0" g="0" b="0"/>
        </a:effectRef>
        <a:fontRef idx="minor">
          <a:schemeClr val="lt1"/>
        </a:fontRef>
      </dsp:style>
    </dsp:sp>
    <dsp:sp modelId="{C34958D5-395A-7647-AEC8-E8660709399B}">
      <dsp:nvSpPr>
        <dsp:cNvPr id="0" name=""/>
        <dsp:cNvSpPr/>
      </dsp:nvSpPr>
      <dsp:spPr>
        <a:xfrm>
          <a:off x="454551" y="2870170"/>
          <a:ext cx="1813172" cy="721038"/>
        </a:xfrm>
        <a:prstGeom prst="roundRect">
          <a:avLst>
            <a:gd name="adj" fmla="val 10000"/>
          </a:avLst>
        </a:prstGeom>
        <a:solidFill>
          <a:srgbClr val="0D9DD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July - August</a:t>
          </a:r>
        </a:p>
      </dsp:txBody>
      <dsp:txXfrm>
        <a:off x="475669" y="2891288"/>
        <a:ext cx="1770936" cy="678802"/>
      </dsp:txXfrm>
    </dsp:sp>
    <dsp:sp modelId="{065D2CB0-EAF2-314E-A04B-72C0AEC9B945}">
      <dsp:nvSpPr>
        <dsp:cNvPr id="0" name=""/>
        <dsp:cNvSpPr/>
      </dsp:nvSpPr>
      <dsp:spPr>
        <a:xfrm>
          <a:off x="2694386" y="720019"/>
          <a:ext cx="2194743" cy="2812575"/>
        </a:xfrm>
        <a:prstGeom prst="roundRect">
          <a:avLst>
            <a:gd name="adj" fmla="val 10000"/>
          </a:avLst>
        </a:prstGeom>
        <a:solidFill>
          <a:schemeClr val="lt1">
            <a:alpha val="90000"/>
            <a:hueOff val="0"/>
            <a:satOff val="0"/>
            <a:lumOff val="0"/>
            <a:alphaOff val="0"/>
          </a:schemeClr>
        </a:solidFill>
        <a:ln w="12700" cap="flat" cmpd="sng" algn="ctr">
          <a:solidFill>
            <a:srgbClr val="0D9DD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1450" lvl="1" indent="-171450" algn="l" defTabSz="711200">
            <a:lnSpc>
              <a:spcPct val="90000"/>
            </a:lnSpc>
            <a:spcBef>
              <a:spcPct val="0"/>
            </a:spcBef>
            <a:spcAft>
              <a:spcPts val="600"/>
            </a:spcAft>
            <a:buChar char="•"/>
          </a:pPr>
          <a:r>
            <a:rPr lang="en-US" sz="1600" kern="1200" dirty="0">
              <a:latin typeface="Fira Sans" panose="020B0503050000020004" pitchFamily="34" charset="0"/>
              <a:ea typeface="Fira Sans" panose="020B0503050000020004" pitchFamily="34" charset="0"/>
            </a:rPr>
            <a:t>Workshops / Training (may be virtual)</a:t>
          </a:r>
        </a:p>
        <a:p>
          <a:pPr marL="171450" lvl="1" indent="-171450" algn="l" defTabSz="711200">
            <a:lnSpc>
              <a:spcPct val="90000"/>
            </a:lnSpc>
            <a:spcBef>
              <a:spcPct val="0"/>
            </a:spcBef>
            <a:spcAft>
              <a:spcPts val="600"/>
            </a:spcAft>
            <a:buChar char="•"/>
          </a:pPr>
          <a:r>
            <a:rPr lang="en-US" sz="1600" kern="1200" dirty="0">
              <a:latin typeface="Fira Sans" panose="020B0503050000020004" pitchFamily="34" charset="0"/>
              <a:ea typeface="Fira Sans" panose="020B0503050000020004" pitchFamily="34" charset="0"/>
            </a:rPr>
            <a:t>Panel Meetings to determine awardees</a:t>
          </a:r>
        </a:p>
      </dsp:txBody>
      <dsp:txXfrm>
        <a:off x="2758668" y="1386996"/>
        <a:ext cx="2066179" cy="2081316"/>
      </dsp:txXfrm>
    </dsp:sp>
    <dsp:sp modelId="{658D32B0-5513-864F-B873-43F9A6259ADF}">
      <dsp:nvSpPr>
        <dsp:cNvPr id="0" name=""/>
        <dsp:cNvSpPr/>
      </dsp:nvSpPr>
      <dsp:spPr>
        <a:xfrm rot="21049286">
          <a:off x="3693069" y="-43278"/>
          <a:ext cx="2702484" cy="2702484"/>
        </a:xfrm>
        <a:prstGeom prst="circularArrow">
          <a:avLst>
            <a:gd name="adj1" fmla="val 3315"/>
            <a:gd name="adj2" fmla="val 409566"/>
            <a:gd name="adj3" fmla="val 20450788"/>
            <a:gd name="adj4" fmla="val 13611376"/>
            <a:gd name="adj5" fmla="val 3868"/>
          </a:avLst>
        </a:prstGeom>
        <a:solidFill>
          <a:srgbClr val="0D9DDB"/>
        </a:solidFill>
        <a:ln>
          <a:noFill/>
        </a:ln>
        <a:effectLst/>
      </dsp:spPr>
      <dsp:style>
        <a:lnRef idx="0">
          <a:scrgbClr r="0" g="0" b="0"/>
        </a:lnRef>
        <a:fillRef idx="1">
          <a:scrgbClr r="0" g="0" b="0"/>
        </a:fillRef>
        <a:effectRef idx="0">
          <a:scrgbClr r="0" g="0" b="0"/>
        </a:effectRef>
        <a:fontRef idx="minor">
          <a:schemeClr val="lt1"/>
        </a:fontRef>
      </dsp:style>
    </dsp:sp>
    <dsp:sp modelId="{78FD43EF-C483-E54E-81C7-A47219120BCC}">
      <dsp:nvSpPr>
        <dsp:cNvPr id="0" name=""/>
        <dsp:cNvSpPr/>
      </dsp:nvSpPr>
      <dsp:spPr>
        <a:xfrm>
          <a:off x="3280080" y="392865"/>
          <a:ext cx="1813172" cy="721038"/>
        </a:xfrm>
        <a:prstGeom prst="roundRect">
          <a:avLst>
            <a:gd name="adj" fmla="val 10000"/>
          </a:avLst>
        </a:prstGeom>
        <a:solidFill>
          <a:srgbClr val="0D9DD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September - November</a:t>
          </a:r>
        </a:p>
      </dsp:txBody>
      <dsp:txXfrm>
        <a:off x="3301198" y="413983"/>
        <a:ext cx="1770936" cy="678802"/>
      </dsp:txXfrm>
    </dsp:sp>
    <dsp:sp modelId="{64C5375C-FF7C-3F47-B108-D76BC3E356C3}">
      <dsp:nvSpPr>
        <dsp:cNvPr id="0" name=""/>
        <dsp:cNvSpPr/>
      </dsp:nvSpPr>
      <dsp:spPr>
        <a:xfrm>
          <a:off x="5464975" y="904321"/>
          <a:ext cx="2039819" cy="2689607"/>
        </a:xfrm>
        <a:prstGeom prst="roundRect">
          <a:avLst>
            <a:gd name="adj" fmla="val 10000"/>
          </a:avLst>
        </a:prstGeom>
        <a:solidFill>
          <a:schemeClr val="lt1">
            <a:alpha val="90000"/>
            <a:hueOff val="0"/>
            <a:satOff val="0"/>
            <a:lumOff val="0"/>
            <a:alphaOff val="0"/>
          </a:schemeClr>
        </a:solidFill>
        <a:ln w="12700" cap="flat" cmpd="sng" algn="ctr">
          <a:solidFill>
            <a:srgbClr val="0D9DD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1450" lvl="1" indent="-171450" algn="l" defTabSz="711200">
            <a:lnSpc>
              <a:spcPct val="90000"/>
            </a:lnSpc>
            <a:spcBef>
              <a:spcPct val="0"/>
            </a:spcBef>
            <a:spcAft>
              <a:spcPts val="600"/>
            </a:spcAft>
            <a:buChar char="•"/>
          </a:pPr>
          <a:r>
            <a:rPr lang="en-US" sz="1600" kern="1200" dirty="0">
              <a:latin typeface="Fira Sans" panose="020B0503050000020004" pitchFamily="34" charset="0"/>
              <a:ea typeface="Fira Sans" panose="020B0503050000020004" pitchFamily="34" charset="0"/>
            </a:rPr>
            <a:t>Regional awardees reported to N.C. Arts Council</a:t>
          </a:r>
        </a:p>
        <a:p>
          <a:pPr marL="171450" lvl="1" indent="-171450" algn="l" defTabSz="711200">
            <a:lnSpc>
              <a:spcPct val="90000"/>
            </a:lnSpc>
            <a:spcBef>
              <a:spcPct val="0"/>
            </a:spcBef>
            <a:spcAft>
              <a:spcPts val="600"/>
            </a:spcAft>
            <a:buChar char="•"/>
          </a:pPr>
          <a:r>
            <a:rPr lang="en-US" sz="1600" kern="1200" dirty="0">
              <a:latin typeface="Fira Sans" panose="020B0503050000020004" pitchFamily="34" charset="0"/>
              <a:ea typeface="Fira Sans" panose="020B0503050000020004" pitchFamily="34" charset="0"/>
            </a:rPr>
            <a:t>Applicants notified of panel decisions </a:t>
          </a:r>
        </a:p>
      </dsp:txBody>
      <dsp:txXfrm>
        <a:off x="5524719" y="964065"/>
        <a:ext cx="1920331" cy="1993774"/>
      </dsp:txXfrm>
    </dsp:sp>
    <dsp:sp modelId="{1176B6EC-4984-4948-8758-7262F21F0438}">
      <dsp:nvSpPr>
        <dsp:cNvPr id="0" name=""/>
        <dsp:cNvSpPr/>
      </dsp:nvSpPr>
      <dsp:spPr>
        <a:xfrm rot="356643">
          <a:off x="6814544" y="987167"/>
          <a:ext cx="2867008" cy="2867008"/>
        </a:xfrm>
        <a:prstGeom prst="leftCircularArrow">
          <a:avLst>
            <a:gd name="adj1" fmla="val 3125"/>
            <a:gd name="adj2" fmla="val 384329"/>
            <a:gd name="adj3" fmla="val 785379"/>
            <a:gd name="adj4" fmla="val 7650029"/>
            <a:gd name="adj5" fmla="val 3646"/>
          </a:avLst>
        </a:prstGeom>
        <a:solidFill>
          <a:srgbClr val="0D9DDB"/>
        </a:solidFill>
        <a:ln>
          <a:noFill/>
        </a:ln>
        <a:effectLst/>
      </dsp:spPr>
      <dsp:style>
        <a:lnRef idx="0">
          <a:scrgbClr r="0" g="0" b="0"/>
        </a:lnRef>
        <a:fillRef idx="1">
          <a:scrgbClr r="0" g="0" b="0"/>
        </a:fillRef>
        <a:effectRef idx="0">
          <a:scrgbClr r="0" g="0" b="0"/>
        </a:effectRef>
        <a:fontRef idx="minor">
          <a:schemeClr val="lt1"/>
        </a:fontRef>
      </dsp:style>
    </dsp:sp>
    <dsp:sp modelId="{6192B86A-72A9-FF40-9314-E2283591A8DB}">
      <dsp:nvSpPr>
        <dsp:cNvPr id="0" name=""/>
        <dsp:cNvSpPr/>
      </dsp:nvSpPr>
      <dsp:spPr>
        <a:xfrm>
          <a:off x="5918268" y="3190203"/>
          <a:ext cx="1813172" cy="721038"/>
        </a:xfrm>
        <a:prstGeom prst="roundRect">
          <a:avLst>
            <a:gd name="adj" fmla="val 10000"/>
          </a:avLst>
        </a:prstGeom>
        <a:solidFill>
          <a:srgbClr val="0D9DD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December</a:t>
          </a:r>
        </a:p>
      </dsp:txBody>
      <dsp:txXfrm>
        <a:off x="5939386" y="3211321"/>
        <a:ext cx="1770936" cy="678802"/>
      </dsp:txXfrm>
    </dsp:sp>
    <dsp:sp modelId="{1263B6EE-3FD9-3147-8159-2E5A8EF5811D}">
      <dsp:nvSpPr>
        <dsp:cNvPr id="0" name=""/>
        <dsp:cNvSpPr/>
      </dsp:nvSpPr>
      <dsp:spPr>
        <a:xfrm>
          <a:off x="8159361" y="955078"/>
          <a:ext cx="2496779" cy="1699214"/>
        </a:xfrm>
        <a:prstGeom prst="roundRect">
          <a:avLst>
            <a:gd name="adj" fmla="val 10000"/>
          </a:avLst>
        </a:prstGeom>
        <a:solidFill>
          <a:schemeClr val="lt1">
            <a:alpha val="90000"/>
            <a:hueOff val="0"/>
            <a:satOff val="0"/>
            <a:lumOff val="0"/>
            <a:alphaOff val="0"/>
          </a:schemeClr>
        </a:solidFill>
        <a:ln w="12700" cap="flat" cmpd="sng" algn="ctr">
          <a:solidFill>
            <a:srgbClr val="0D9DD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463" lvl="1" indent="-17463" algn="l" defTabSz="711200">
            <a:lnSpc>
              <a:spcPct val="90000"/>
            </a:lnSpc>
            <a:spcBef>
              <a:spcPct val="0"/>
            </a:spcBef>
            <a:spcAft>
              <a:spcPct val="15000"/>
            </a:spcAft>
            <a:buFont typeface="Arial" panose="020B0604020202020204" pitchFamily="34" charset="0"/>
            <a:buNone/>
            <a:tabLst/>
          </a:pPr>
          <a:r>
            <a:rPr lang="en-US" sz="1600" kern="1200" dirty="0">
              <a:latin typeface="Fira Sans" panose="020B0503050000020004" pitchFamily="34" charset="0"/>
              <a:ea typeface="Fira Sans" panose="020B0503050000020004" pitchFamily="34" charset="0"/>
            </a:rPr>
            <a:t>N.C. Arts Council and regional consortiums announce the awardees statewide</a:t>
          </a:r>
        </a:p>
      </dsp:txBody>
      <dsp:txXfrm>
        <a:off x="8198465" y="1358300"/>
        <a:ext cx="2418571" cy="1256889"/>
      </dsp:txXfrm>
    </dsp:sp>
    <dsp:sp modelId="{CEEEE847-E0A0-904E-81DB-F3ABF43A00B2}">
      <dsp:nvSpPr>
        <dsp:cNvPr id="0" name=""/>
        <dsp:cNvSpPr/>
      </dsp:nvSpPr>
      <dsp:spPr>
        <a:xfrm>
          <a:off x="8625505" y="482444"/>
          <a:ext cx="1813172" cy="721038"/>
        </a:xfrm>
        <a:prstGeom prst="roundRect">
          <a:avLst>
            <a:gd name="adj" fmla="val 10000"/>
          </a:avLst>
        </a:prstGeom>
        <a:solidFill>
          <a:srgbClr val="0D9DD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March - June</a:t>
          </a:r>
        </a:p>
      </dsp:txBody>
      <dsp:txXfrm>
        <a:off x="8646623" y="503562"/>
        <a:ext cx="1770936" cy="678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74D07-0038-4800-BC3C-58AE6CAC1C67}" type="datetimeFigureOut">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37005-C984-4A76-94C0-CD85716DE007}" type="slidenum">
              <a:t>‹#›</a:t>
            </a:fld>
            <a:endParaRPr lang="en-US"/>
          </a:p>
        </p:txBody>
      </p:sp>
    </p:spTree>
    <p:extLst>
      <p:ext uri="{BB962C8B-B14F-4D97-AF65-F5344CB8AC3E}">
        <p14:creationId xmlns:p14="http://schemas.microsoft.com/office/powerpoint/2010/main" val="194390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ncdcr.gov/"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C9713F-F8FC-1CB8-3B5B-87B6E9605BD4}"/>
              </a:ext>
            </a:extLst>
          </p:cNvPr>
          <p:cNvSpPr/>
          <p:nvPr userDrawn="1"/>
        </p:nvSpPr>
        <p:spPr>
          <a:xfrm>
            <a:off x="4814888" y="-20171"/>
            <a:ext cx="7377111" cy="6878172"/>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F5D3CD-483D-4FE0-F5AA-BA70DA4B1173}"/>
              </a:ext>
            </a:extLst>
          </p:cNvPr>
          <p:cNvSpPr>
            <a:spLocks noGrp="1"/>
          </p:cNvSpPr>
          <p:nvPr>
            <p:ph type="ctrTitle" hasCustomPrompt="1"/>
          </p:nvPr>
        </p:nvSpPr>
        <p:spPr>
          <a:xfrm>
            <a:off x="838200" y="685800"/>
            <a:ext cx="3962400" cy="2916238"/>
          </a:xfrm>
        </p:spPr>
        <p:txBody>
          <a:bodyPr anchor="t">
            <a:noAutofit/>
          </a:bodyPr>
          <a:lstStyle>
            <a:lvl1pPr algn="l">
              <a:lnSpc>
                <a:spcPct val="90000"/>
              </a:lnSpc>
              <a:defRPr sz="4800" b="1" i="0">
                <a:latin typeface="Fira Sans SemiBold" panose="020B0503050000020004" pitchFamily="34" charset="0"/>
                <a:ea typeface="Fira Sans SemiBold" panose="020B0503050000020004" pitchFamily="34" charset="0"/>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3A95C9ED-B6C4-9293-BA6A-2B294FD31CF5}"/>
              </a:ext>
            </a:extLst>
          </p:cNvPr>
          <p:cNvSpPr>
            <a:spLocks noGrp="1"/>
          </p:cNvSpPr>
          <p:nvPr>
            <p:ph type="subTitle" idx="1" hasCustomPrompt="1"/>
          </p:nvPr>
        </p:nvSpPr>
        <p:spPr>
          <a:xfrm>
            <a:off x="838200" y="3637190"/>
            <a:ext cx="3962400" cy="1183581"/>
          </a:xfrm>
        </p:spPr>
        <p:txBody>
          <a:bodyPr/>
          <a:lstStyle>
            <a:lvl1pPr marL="0" indent="0" algn="l">
              <a:lnSpc>
                <a:spcPct val="80000"/>
              </a:lnSpc>
              <a:buNone/>
              <a:defRPr sz="2400">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7" name="Rectangle 6">
            <a:extLst>
              <a:ext uri="{FF2B5EF4-FFF2-40B4-BE49-F238E27FC236}">
                <a16:creationId xmlns:a16="http://schemas.microsoft.com/office/drawing/2014/main" id="{D63B2121-24B6-D576-B492-8A7746A7711A}"/>
              </a:ext>
            </a:extLst>
          </p:cNvPr>
          <p:cNvSpPr/>
          <p:nvPr userDrawn="1"/>
        </p:nvSpPr>
        <p:spPr>
          <a:xfrm>
            <a:off x="0" y="4811615"/>
            <a:ext cx="4849045" cy="2046385"/>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6DF6082-3B07-2220-BD27-42D78CAB66AE}"/>
              </a:ext>
            </a:extLst>
          </p:cNvPr>
          <p:cNvSpPr/>
          <p:nvPr userDrawn="1"/>
        </p:nvSpPr>
        <p:spPr>
          <a:xfrm>
            <a:off x="4815191" y="4814514"/>
            <a:ext cx="2873126" cy="204348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96758F-DDFA-1A99-B4E8-60571970C33D}"/>
              </a:ext>
            </a:extLst>
          </p:cNvPr>
          <p:cNvSpPr/>
          <p:nvPr userDrawn="1"/>
        </p:nvSpPr>
        <p:spPr>
          <a:xfrm>
            <a:off x="9115037" y="4802928"/>
            <a:ext cx="1133691" cy="205507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82443B8-1429-D2AF-0C4E-957118F7A886}"/>
              </a:ext>
            </a:extLst>
          </p:cNvPr>
          <p:cNvSpPr/>
          <p:nvPr userDrawn="1"/>
        </p:nvSpPr>
        <p:spPr>
          <a:xfrm>
            <a:off x="10248728" y="2778033"/>
            <a:ext cx="1943272" cy="202256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B33527F-4AAD-C3E5-56A1-9363E3260626}"/>
              </a:ext>
            </a:extLst>
          </p:cNvPr>
          <p:cNvSpPr/>
          <p:nvPr userDrawn="1"/>
        </p:nvSpPr>
        <p:spPr>
          <a:xfrm>
            <a:off x="7682753" y="2764575"/>
            <a:ext cx="1434353" cy="2043265"/>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7CDE0DF-9AD8-23C2-BC91-957D196644B9}"/>
              </a:ext>
            </a:extLst>
          </p:cNvPr>
          <p:cNvSpPr/>
          <p:nvPr userDrawn="1"/>
        </p:nvSpPr>
        <p:spPr>
          <a:xfrm>
            <a:off x="4815479" y="-20170"/>
            <a:ext cx="5431179" cy="279362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9" descr="North Carolina Arts Council logo">
            <a:extLst>
              <a:ext uri="{FF2B5EF4-FFF2-40B4-BE49-F238E27FC236}">
                <a16:creationId xmlns:a16="http://schemas.microsoft.com/office/drawing/2014/main" id="{F658600D-4BCC-95B8-50F4-17B78965EF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2" r="432"/>
          <a:stretch/>
        </p:blipFill>
        <p:spPr>
          <a:xfrm>
            <a:off x="822959" y="5029201"/>
            <a:ext cx="2557451" cy="1619794"/>
          </a:xfrm>
          <a:prstGeom prst="rect">
            <a:avLst/>
          </a:prstGeom>
        </p:spPr>
      </p:pic>
    </p:spTree>
    <p:extLst>
      <p:ext uri="{BB962C8B-B14F-4D97-AF65-F5344CB8AC3E}">
        <p14:creationId xmlns:p14="http://schemas.microsoft.com/office/powerpoint/2010/main" val="3375287021"/>
      </p:ext>
    </p:extLst>
  </p:cSld>
  <p:clrMapOvr>
    <a:masterClrMapping/>
  </p:clrMapOvr>
  <p:extLst>
    <p:ext uri="{DCECCB84-F9BA-43D5-87BE-67443E8EF086}">
      <p15:sldGuideLst xmlns:p15="http://schemas.microsoft.com/office/powerpoint/2012/main">
        <p15:guide id="1" orient="horz" pos="432">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8FC2B-5763-A643-D4DF-169166EE9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22656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D459-F268-03D0-BB08-0ED34793C315}"/>
              </a:ext>
            </a:extLst>
          </p:cNvPr>
          <p:cNvSpPr>
            <a:spLocks noGrp="1"/>
          </p:cNvSpPr>
          <p:nvPr>
            <p:ph type="title"/>
          </p:nvPr>
        </p:nvSpPr>
        <p:spPr>
          <a:xfrm>
            <a:off x="839788" y="365125"/>
            <a:ext cx="10515600" cy="1325563"/>
          </a:xfr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92854DF3-5603-E3DD-5F10-2F2B54836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57E0F-4D58-0A72-1E10-7A9AFA847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97864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1"/>
            <a:ext cx="12238892" cy="46109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F3F4F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76931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15566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B79B-F4D0-85D8-8B23-2A914AAA4E9A}"/>
              </a:ext>
            </a:extLst>
          </p:cNvPr>
          <p:cNvSpPr>
            <a:spLocks noGrp="1"/>
          </p:cNvSpPr>
          <p:nvPr>
            <p:ph type="title"/>
          </p:nvPr>
        </p:nvSpPr>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23D85C84-CB0B-9432-BFAA-C2A503A978EE}"/>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4" name="Footer Placeholder 3">
            <a:extLst>
              <a:ext uri="{FF2B5EF4-FFF2-40B4-BE49-F238E27FC236}">
                <a16:creationId xmlns:a16="http://schemas.microsoft.com/office/drawing/2014/main" id="{2347D865-3946-E53A-CE5B-117EAC4D0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EDE2C-0C4D-20A1-7B18-855FB68C38F2}"/>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23386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7156A-6EF5-948C-9F06-61804B386DC0}"/>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3" name="Footer Placeholder 2">
            <a:extLst>
              <a:ext uri="{FF2B5EF4-FFF2-40B4-BE49-F238E27FC236}">
                <a16:creationId xmlns:a16="http://schemas.microsoft.com/office/drawing/2014/main" id="{AC1FB164-8B22-CB4F-967E-A0C6C6E7D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1324E4-3FAF-7BD5-8944-8E197D535373}"/>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688728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EBCD-475C-B932-90A0-DCB0E472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55F6B-D8EC-E03D-CD45-1E8F50307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BE67E-9B39-1570-BD16-6ABB49B5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0EF4-6ED9-A94F-9239-B650C58F9D4C}"/>
              </a:ext>
            </a:extLst>
          </p:cNvPr>
          <p:cNvSpPr>
            <a:spLocks noGrp="1"/>
          </p:cNvSpPr>
          <p:nvPr>
            <p:ph type="dt" sz="half" idx="10"/>
          </p:nvPr>
        </p:nvSpPr>
        <p:spPr/>
        <p:txBody>
          <a:bodyPr/>
          <a:lstStyle/>
          <a:p>
            <a:fld id="{AA92E859-F596-3849-A458-D069CC798010}" type="datetimeFigureOut">
              <a:rPr lang="en-US" smtClean="0"/>
              <a:t>2/21/2025</a:t>
            </a:fld>
            <a:endParaRPr lang="en-US"/>
          </a:p>
        </p:txBody>
      </p:sp>
      <p:sp>
        <p:nvSpPr>
          <p:cNvPr id="6" name="Footer Placeholder 5">
            <a:extLst>
              <a:ext uri="{FF2B5EF4-FFF2-40B4-BE49-F238E27FC236}">
                <a16:creationId xmlns:a16="http://schemas.microsoft.com/office/drawing/2014/main" id="{B99D44D8-57ED-1641-7C15-954EBF88A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C36EB-B300-8144-8BFB-A36759A58C97}"/>
              </a:ext>
            </a:extLst>
          </p:cNvPr>
          <p:cNvSpPr>
            <a:spLocks noGrp="1"/>
          </p:cNvSpPr>
          <p:nvPr>
            <p:ph type="sldNum" sz="quarter" idx="12"/>
          </p:nvPr>
        </p:nvSpPr>
        <p:spPr/>
        <p:txBody>
          <a:bodyPr/>
          <a:lstStyle/>
          <a:p>
            <a:fld id="{5B19ABE1-7F7F-A34A-A268-64F9512036F8}" type="slidenum">
              <a:rPr lang="en-US" smtClean="0"/>
              <a:t>‹#›</a:t>
            </a:fld>
            <a:endParaRPr lang="en-US"/>
          </a:p>
        </p:txBody>
      </p:sp>
    </p:spTree>
    <p:extLst>
      <p:ext uri="{BB962C8B-B14F-4D97-AF65-F5344CB8AC3E}">
        <p14:creationId xmlns:p14="http://schemas.microsoft.com/office/powerpoint/2010/main" val="1075683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9AC9-5FD0-4B6E-8D27-26CBCD28D6A4}"/>
              </a:ext>
            </a:extLst>
          </p:cNvPr>
          <p:cNvSpPr>
            <a:spLocks noGrp="1"/>
          </p:cNvSpPr>
          <p:nvPr>
            <p:ph type="ctrTitle" hasCustomPrompt="1"/>
          </p:nvPr>
        </p:nvSpPr>
        <p:spPr>
          <a:xfrm>
            <a:off x="1524000" y="755091"/>
            <a:ext cx="9144000" cy="2387600"/>
          </a:xfrm>
        </p:spPr>
        <p:txBody>
          <a:bodyPr anchor="b"/>
          <a:lstStyle>
            <a:lvl1pPr algn="l">
              <a:defRPr sz="6000"/>
            </a:lvl1pPr>
          </a:lstStyle>
          <a:p>
            <a:r>
              <a:rPr lang="en-US"/>
              <a:t>End Slide: Repeat the title of your presentation</a:t>
            </a:r>
          </a:p>
        </p:txBody>
      </p:sp>
      <p:pic>
        <p:nvPicPr>
          <p:cNvPr id="1026" name="Picture 2" descr="NC Department of Natural and Cultural Resources">
            <a:hlinkClick r:id="rId2"/>
            <a:extLst>
              <a:ext uri="{FF2B5EF4-FFF2-40B4-BE49-F238E27FC236}">
                <a16:creationId xmlns:a16="http://schemas.microsoft.com/office/drawing/2014/main" id="{4A5312E1-8A43-458C-B06F-4356DD41905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7406" y="4828833"/>
            <a:ext cx="3418094" cy="7576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13E11F1D-9632-6A45-B168-723073A43B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1298" y="3617258"/>
            <a:ext cx="4739672" cy="987432"/>
          </a:xfrm>
          <a:prstGeom prst="rect">
            <a:avLst/>
          </a:prstGeom>
        </p:spPr>
      </p:pic>
      <p:pic>
        <p:nvPicPr>
          <p:cNvPr id="7" name="Picture 6" descr="A close up of a sign&#10;&#10;Description automatically generated">
            <a:extLst>
              <a:ext uri="{FF2B5EF4-FFF2-40B4-BE49-F238E27FC236}">
                <a16:creationId xmlns:a16="http://schemas.microsoft.com/office/drawing/2014/main" id="{9223D313-D56D-214A-991E-25CFE72967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810" y="3757454"/>
            <a:ext cx="501692" cy="501692"/>
          </a:xfrm>
          <a:prstGeom prst="rect">
            <a:avLst/>
          </a:prstGeom>
        </p:spPr>
      </p:pic>
      <p:pic>
        <p:nvPicPr>
          <p:cNvPr id="14" name="Picture 13" descr="A close up of a logo&#10;&#10;Description automatically generated">
            <a:extLst>
              <a:ext uri="{FF2B5EF4-FFF2-40B4-BE49-F238E27FC236}">
                <a16:creationId xmlns:a16="http://schemas.microsoft.com/office/drawing/2014/main" id="{57DDD550-87BD-894E-BF1A-281B6A4A9C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1817" y="4225851"/>
            <a:ext cx="757678" cy="757678"/>
          </a:xfrm>
          <a:prstGeom prst="rect">
            <a:avLst/>
          </a:prstGeom>
        </p:spPr>
      </p:pic>
      <p:pic>
        <p:nvPicPr>
          <p:cNvPr id="16" name="Picture 15" descr="A close up of a sign&#10;&#10;Description automatically generated">
            <a:extLst>
              <a:ext uri="{FF2B5EF4-FFF2-40B4-BE49-F238E27FC236}">
                <a16:creationId xmlns:a16="http://schemas.microsoft.com/office/drawing/2014/main" id="{6F6FFCD0-E290-384B-B139-BAF3EB20E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58945" y="4995103"/>
            <a:ext cx="603422" cy="425138"/>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D9BEDB0C-6133-9D41-B79C-7324BE480C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1817" y="5431815"/>
            <a:ext cx="757678" cy="757678"/>
          </a:xfrm>
          <a:prstGeom prst="rect">
            <a:avLst/>
          </a:prstGeom>
        </p:spPr>
      </p:pic>
      <p:sp>
        <p:nvSpPr>
          <p:cNvPr id="19" name="TextBox 18">
            <a:extLst>
              <a:ext uri="{FF2B5EF4-FFF2-40B4-BE49-F238E27FC236}">
                <a16:creationId xmlns:a16="http://schemas.microsoft.com/office/drawing/2014/main" id="{2CC1E4CF-3448-4144-AE19-CD1835C56E8F}"/>
              </a:ext>
            </a:extLst>
          </p:cNvPr>
          <p:cNvSpPr txBox="1"/>
          <p:nvPr userDrawn="1"/>
        </p:nvSpPr>
        <p:spPr>
          <a:xfrm>
            <a:off x="8248388" y="3821047"/>
            <a:ext cx="2104373" cy="369332"/>
          </a:xfrm>
          <a:prstGeom prst="rect">
            <a:avLst/>
          </a:prstGeom>
          <a:noFill/>
        </p:spPr>
        <p:txBody>
          <a:bodyPr wrap="square" rtlCol="0">
            <a:spAutoFit/>
          </a:bodyPr>
          <a:lstStyle/>
          <a:p>
            <a:r>
              <a:rPr lang="en-US" b="1"/>
              <a:t>@</a:t>
            </a:r>
            <a:r>
              <a:rPr lang="en-US" b="1" err="1"/>
              <a:t>NCArts</a:t>
            </a:r>
            <a:endParaRPr lang="en-US" b="1"/>
          </a:p>
        </p:txBody>
      </p:sp>
      <p:sp>
        <p:nvSpPr>
          <p:cNvPr id="20" name="TextBox 19">
            <a:extLst>
              <a:ext uri="{FF2B5EF4-FFF2-40B4-BE49-F238E27FC236}">
                <a16:creationId xmlns:a16="http://schemas.microsoft.com/office/drawing/2014/main" id="{DF092480-7440-F14C-9F30-B05D581D6451}"/>
              </a:ext>
            </a:extLst>
          </p:cNvPr>
          <p:cNvSpPr txBox="1"/>
          <p:nvPr userDrawn="1"/>
        </p:nvSpPr>
        <p:spPr>
          <a:xfrm>
            <a:off x="8235862" y="4420024"/>
            <a:ext cx="1816274" cy="369332"/>
          </a:xfrm>
          <a:prstGeom prst="rect">
            <a:avLst/>
          </a:prstGeom>
          <a:noFill/>
        </p:spPr>
        <p:txBody>
          <a:bodyPr wrap="square" rtlCol="0">
            <a:spAutoFit/>
          </a:bodyPr>
          <a:lstStyle/>
          <a:p>
            <a:r>
              <a:rPr lang="en-US" b="1"/>
              <a:t>@</a:t>
            </a:r>
            <a:r>
              <a:rPr lang="en-US" b="1" err="1"/>
              <a:t>NCArtsCouncil</a:t>
            </a:r>
            <a:endParaRPr lang="en-US" b="1"/>
          </a:p>
        </p:txBody>
      </p:sp>
      <p:sp>
        <p:nvSpPr>
          <p:cNvPr id="21" name="TextBox 20">
            <a:extLst>
              <a:ext uri="{FF2B5EF4-FFF2-40B4-BE49-F238E27FC236}">
                <a16:creationId xmlns:a16="http://schemas.microsoft.com/office/drawing/2014/main" id="{B522F398-2DBC-6945-9D76-646C858F0874}"/>
              </a:ext>
            </a:extLst>
          </p:cNvPr>
          <p:cNvSpPr txBox="1"/>
          <p:nvPr userDrawn="1"/>
        </p:nvSpPr>
        <p:spPr>
          <a:xfrm>
            <a:off x="8235862" y="5023006"/>
            <a:ext cx="1654787" cy="369332"/>
          </a:xfrm>
          <a:prstGeom prst="rect">
            <a:avLst/>
          </a:prstGeom>
          <a:noFill/>
        </p:spPr>
        <p:txBody>
          <a:bodyPr wrap="square" rtlCol="0">
            <a:spAutoFit/>
          </a:bodyPr>
          <a:lstStyle/>
          <a:p>
            <a:r>
              <a:rPr lang="en-US" b="1"/>
              <a:t>@</a:t>
            </a:r>
            <a:r>
              <a:rPr lang="en-US" b="1" err="1"/>
              <a:t>NCArts</a:t>
            </a:r>
            <a:endParaRPr lang="en-US" b="1"/>
          </a:p>
        </p:txBody>
      </p:sp>
      <p:sp>
        <p:nvSpPr>
          <p:cNvPr id="22" name="TextBox 21">
            <a:extLst>
              <a:ext uri="{FF2B5EF4-FFF2-40B4-BE49-F238E27FC236}">
                <a16:creationId xmlns:a16="http://schemas.microsoft.com/office/drawing/2014/main" id="{FF6A967B-96DE-BF4E-BA71-F0E92D00E197}"/>
              </a:ext>
            </a:extLst>
          </p:cNvPr>
          <p:cNvSpPr txBox="1"/>
          <p:nvPr userDrawn="1"/>
        </p:nvSpPr>
        <p:spPr>
          <a:xfrm>
            <a:off x="8248388" y="5625988"/>
            <a:ext cx="2091847" cy="369332"/>
          </a:xfrm>
          <a:prstGeom prst="rect">
            <a:avLst/>
          </a:prstGeom>
          <a:noFill/>
        </p:spPr>
        <p:txBody>
          <a:bodyPr wrap="square" rtlCol="0">
            <a:spAutoFit/>
          </a:bodyPr>
          <a:lstStyle/>
          <a:p>
            <a:r>
              <a:rPr lang="en-US" b="1"/>
              <a:t>@</a:t>
            </a:r>
            <a:r>
              <a:rPr lang="en-US" b="1" err="1"/>
              <a:t>NCArtsCouncil</a:t>
            </a:r>
            <a:endParaRPr lang="en-US" b="1"/>
          </a:p>
        </p:txBody>
      </p:sp>
    </p:spTree>
    <p:extLst>
      <p:ext uri="{BB962C8B-B14F-4D97-AF65-F5344CB8AC3E}">
        <p14:creationId xmlns:p14="http://schemas.microsoft.com/office/powerpoint/2010/main" val="202280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4EA40-5952-42AD-F240-F28BEE714389}"/>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60F7F1E2-8070-7A5B-E5A0-E9F797A252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F0E002-03C7-5E6E-FE55-8D810F62CB5E}"/>
              </a:ext>
            </a:extLst>
          </p:cNvPr>
          <p:cNvSpPr>
            <a:spLocks noGrp="1"/>
          </p:cNvSpPr>
          <p:nvPr>
            <p:ph type="sldNum" sz="quarter" idx="12"/>
          </p:nvPr>
        </p:nvSpPr>
        <p:spPr>
          <a:xfrm>
            <a:off x="8610600" y="6356350"/>
            <a:ext cx="2150165" cy="365125"/>
          </a:xfrm>
        </p:spPr>
        <p:txBody>
          <a:bodyPr/>
          <a:lstStyle/>
          <a:p>
            <a:fld id="{FFE564D9-E137-614A-B143-7E1EFF5C44BE}" type="slidenum">
              <a:rPr lang="en-US" smtClean="0"/>
              <a:t>‹#›</a:t>
            </a:fld>
            <a:endParaRPr lang="en-US" dirty="0"/>
          </a:p>
        </p:txBody>
      </p:sp>
      <p:sp>
        <p:nvSpPr>
          <p:cNvPr id="13" name="Title 1">
            <a:extLst>
              <a:ext uri="{FF2B5EF4-FFF2-40B4-BE49-F238E27FC236}">
                <a16:creationId xmlns:a16="http://schemas.microsoft.com/office/drawing/2014/main" id="{426A101B-4E81-B133-3690-1AD11D235BAB}"/>
              </a:ext>
            </a:extLst>
          </p:cNvPr>
          <p:cNvSpPr>
            <a:spLocks noGrp="1"/>
          </p:cNvSpPr>
          <p:nvPr>
            <p:ph type="title"/>
          </p:nvPr>
        </p:nvSpPr>
        <p:spPr>
          <a:xfrm>
            <a:off x="838199" y="909638"/>
            <a:ext cx="9935096" cy="1325563"/>
          </a:xfrm>
        </p:spPr>
        <p:txBody>
          <a:bodyPr anchor="b"/>
          <a:lstStyle>
            <a:lvl1pPr>
              <a:lnSpc>
                <a:spcPct val="80000"/>
              </a:lnSpc>
              <a:defRPr/>
            </a:lvl1pPr>
          </a:lstStyle>
          <a:p>
            <a:r>
              <a:rPr lang="en-US" dirty="0"/>
              <a:t>Click to edit Master title style</a:t>
            </a:r>
          </a:p>
        </p:txBody>
      </p:sp>
      <p:sp>
        <p:nvSpPr>
          <p:cNvPr id="14" name="Content Placeholder 2">
            <a:extLst>
              <a:ext uri="{FF2B5EF4-FFF2-40B4-BE49-F238E27FC236}">
                <a16:creationId xmlns:a16="http://schemas.microsoft.com/office/drawing/2014/main" id="{C5CFAEB2-1670-A115-1514-C9ABAAD3E255}"/>
              </a:ext>
            </a:extLst>
          </p:cNvPr>
          <p:cNvSpPr>
            <a:spLocks noGrp="1"/>
          </p:cNvSpPr>
          <p:nvPr>
            <p:ph sz="half" idx="1"/>
          </p:nvPr>
        </p:nvSpPr>
        <p:spPr>
          <a:xfrm>
            <a:off x="838199" y="2519681"/>
            <a:ext cx="9935096" cy="36572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259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Large Image on Righ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015397" y="0"/>
            <a:ext cx="5176603" cy="6858000"/>
          </a:xfrm>
        </p:spPr>
        <p:txBody>
          <a:bodyPr/>
          <a:lstStyle/>
          <a:p>
            <a:endParaRPr lang="en-US" dirty="0"/>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5181600" cy="1325563"/>
          </a:xfrm>
        </p:spPr>
        <p:txBody>
          <a:bodyPr anchor="b"/>
          <a:lstStyle>
            <a:lvl1pPr>
              <a:lnSpc>
                <a:spcPct val="8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445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4540470"/>
            <a:ext cx="12238892" cy="2317530"/>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2B266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F3F4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20445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mall Image on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dirty="0"/>
          </a:p>
        </p:txBody>
      </p:sp>
      <p:sp>
        <p:nvSpPr>
          <p:cNvPr id="4" name="Title 1">
            <a:extLst>
              <a:ext uri="{FF2B5EF4-FFF2-40B4-BE49-F238E27FC236}">
                <a16:creationId xmlns:a16="http://schemas.microsoft.com/office/drawing/2014/main" id="{E21F9042-5610-6FF5-A06B-84A9D68F31C5}"/>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dirty="0"/>
              <a:t>Click to edit Master title style</a:t>
            </a:r>
          </a:p>
        </p:txBody>
      </p:sp>
    </p:spTree>
    <p:extLst>
      <p:ext uri="{BB962C8B-B14F-4D97-AF65-F5344CB8AC3E}">
        <p14:creationId xmlns:p14="http://schemas.microsoft.com/office/powerpoint/2010/main" val="383269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mall Image on Righ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dirty="0"/>
          </a:p>
        </p:txBody>
      </p:sp>
    </p:spTree>
    <p:extLst>
      <p:ext uri="{BB962C8B-B14F-4D97-AF65-F5344CB8AC3E}">
        <p14:creationId xmlns:p14="http://schemas.microsoft.com/office/powerpoint/2010/main" val="372766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dirty="0"/>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dirty="0"/>
          </a:p>
        </p:txBody>
      </p:sp>
    </p:spTree>
    <p:extLst>
      <p:ext uri="{BB962C8B-B14F-4D97-AF65-F5344CB8AC3E}">
        <p14:creationId xmlns:p14="http://schemas.microsoft.com/office/powerpoint/2010/main" val="212415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dirty="0"/>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dirty="0"/>
          </a:p>
        </p:txBody>
      </p:sp>
    </p:spTree>
    <p:extLst>
      <p:ext uri="{BB962C8B-B14F-4D97-AF65-F5344CB8AC3E}">
        <p14:creationId xmlns:p14="http://schemas.microsoft.com/office/powerpoint/2010/main" val="4220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2 Images">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D979B7B6-8005-4DD5-6DD8-C693FF13DD58}"/>
              </a:ext>
            </a:extLst>
          </p:cNvPr>
          <p:cNvSpPr>
            <a:spLocks noGrp="1"/>
          </p:cNvSpPr>
          <p:nvPr>
            <p:ph type="pic" sz="quarter" idx="14"/>
          </p:nvPr>
        </p:nvSpPr>
        <p:spPr>
          <a:xfrm>
            <a:off x="8763000" y="0"/>
            <a:ext cx="3429000" cy="3429000"/>
          </a:xfrm>
        </p:spPr>
        <p:txBody>
          <a:bodyPr/>
          <a:lstStyle/>
          <a:p>
            <a:endParaRPr lang="en-US" dirty="0"/>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4110318" cy="2338524"/>
          </a:xfrm>
        </p:spPr>
        <p:txBody>
          <a:bodyPr anchor="t"/>
          <a:lstStyle>
            <a:lvl1pPr>
              <a:lnSpc>
                <a:spcPct val="8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3427549"/>
            <a:ext cx="4110318" cy="2749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5334000" y="3427548"/>
            <a:ext cx="3429000" cy="3429000"/>
          </a:xfrm>
        </p:spPr>
        <p:txBody>
          <a:bodyPr/>
          <a:lstStyle/>
          <a:p>
            <a:endParaRPr lang="en-US" dirty="0"/>
          </a:p>
        </p:txBody>
      </p:sp>
      <p:sp>
        <p:nvSpPr>
          <p:cNvPr id="4" name="Rectangle 3">
            <a:extLst>
              <a:ext uri="{FF2B5EF4-FFF2-40B4-BE49-F238E27FC236}">
                <a16:creationId xmlns:a16="http://schemas.microsoft.com/office/drawing/2014/main" id="{E529A838-D78B-D78E-44A1-ED76F33477AB}"/>
              </a:ext>
            </a:extLst>
          </p:cNvPr>
          <p:cNvSpPr/>
          <p:nvPr userDrawn="1"/>
        </p:nvSpPr>
        <p:spPr>
          <a:xfrm>
            <a:off x="5334000" y="0"/>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01BDD7A-95A8-C7F9-E536-A5123F15001E}"/>
              </a:ext>
            </a:extLst>
          </p:cNvPr>
          <p:cNvSpPr/>
          <p:nvPr userDrawn="1"/>
        </p:nvSpPr>
        <p:spPr>
          <a:xfrm>
            <a:off x="8763000" y="3427549"/>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3">
            <a:extLst>
              <a:ext uri="{FF2B5EF4-FFF2-40B4-BE49-F238E27FC236}">
                <a16:creationId xmlns:a16="http://schemas.microsoft.com/office/drawing/2014/main" id="{4A57992D-70B4-E9DA-4797-973428B7826C}"/>
              </a:ext>
            </a:extLst>
          </p:cNvPr>
          <p:cNvSpPr>
            <a:spLocks noGrp="1"/>
          </p:cNvSpPr>
          <p:nvPr>
            <p:ph sz="half" idx="2"/>
          </p:nvPr>
        </p:nvSpPr>
        <p:spPr>
          <a:xfrm>
            <a:off x="5648187" y="1610139"/>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dirty="0"/>
              <a:t>Click to edit Master text styles</a:t>
            </a:r>
          </a:p>
        </p:txBody>
      </p:sp>
      <p:sp>
        <p:nvSpPr>
          <p:cNvPr id="13" name="Text Placeholder 4">
            <a:extLst>
              <a:ext uri="{FF2B5EF4-FFF2-40B4-BE49-F238E27FC236}">
                <a16:creationId xmlns:a16="http://schemas.microsoft.com/office/drawing/2014/main" id="{7E046450-28B3-96C2-EA8B-6DA435107F74}"/>
              </a:ext>
            </a:extLst>
          </p:cNvPr>
          <p:cNvSpPr>
            <a:spLocks noGrp="1"/>
          </p:cNvSpPr>
          <p:nvPr>
            <p:ph type="body" sz="quarter" idx="3"/>
          </p:nvPr>
        </p:nvSpPr>
        <p:spPr>
          <a:xfrm>
            <a:off x="5635487" y="438790"/>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452C00B5-3979-45BA-A2FF-D41CAD3891E8}"/>
              </a:ext>
            </a:extLst>
          </p:cNvPr>
          <p:cNvSpPr>
            <a:spLocks noGrp="1"/>
          </p:cNvSpPr>
          <p:nvPr>
            <p:ph sz="half" idx="15"/>
          </p:nvPr>
        </p:nvSpPr>
        <p:spPr>
          <a:xfrm>
            <a:off x="9118814" y="5012830"/>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dirty="0"/>
              <a:t>Click to edit Master text styles</a:t>
            </a:r>
          </a:p>
        </p:txBody>
      </p:sp>
      <p:sp>
        <p:nvSpPr>
          <p:cNvPr id="15" name="Text Placeholder 4">
            <a:extLst>
              <a:ext uri="{FF2B5EF4-FFF2-40B4-BE49-F238E27FC236}">
                <a16:creationId xmlns:a16="http://schemas.microsoft.com/office/drawing/2014/main" id="{EE36ADA5-7A56-ADC0-CDA5-93C4EE1CD406}"/>
              </a:ext>
            </a:extLst>
          </p:cNvPr>
          <p:cNvSpPr>
            <a:spLocks noGrp="1"/>
          </p:cNvSpPr>
          <p:nvPr>
            <p:ph type="body" sz="quarter" idx="16"/>
          </p:nvPr>
        </p:nvSpPr>
        <p:spPr>
          <a:xfrm>
            <a:off x="9106114" y="3841481"/>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34518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ACBAD-CEBA-488D-BFD1-EA6807BF7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605FE8A-A551-EAAC-E7BA-6A05A10C0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734295-FF29-6CCC-91A8-F5272FAA7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42FBBCCD-6A93-B04F-0AED-C5352AD6C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17EC2-579C-EC04-2ABC-9C3FE6BD4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564D9-E137-614A-B143-7E1EFF5C44BE}" type="slidenum">
              <a:rPr lang="en-US" smtClean="0"/>
              <a:t>‹#›</a:t>
            </a:fld>
            <a:endParaRPr lang="en-US"/>
          </a:p>
        </p:txBody>
      </p:sp>
    </p:spTree>
    <p:extLst>
      <p:ext uri="{BB962C8B-B14F-4D97-AF65-F5344CB8AC3E}">
        <p14:creationId xmlns:p14="http://schemas.microsoft.com/office/powerpoint/2010/main" val="32270198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4400" b="1" i="0" kern="1200">
          <a:solidFill>
            <a:srgbClr val="2B2666"/>
          </a:solidFill>
          <a:latin typeface="Fira Sans SemiBold" panose="020B0503050000020004" pitchFamily="34" charset="0"/>
          <a:ea typeface="Fira Sans SemiBold" panose="020B0503050000020004" pitchFamily="34" charset="0"/>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B9D9-8819-CDCC-DCD7-AF3782A774C9}"/>
              </a:ext>
            </a:extLst>
          </p:cNvPr>
          <p:cNvSpPr>
            <a:spLocks noGrp="1"/>
          </p:cNvSpPr>
          <p:nvPr>
            <p:ph type="ctrTitle"/>
          </p:nvPr>
        </p:nvSpPr>
        <p:spPr/>
        <p:txBody>
          <a:bodyPr anchor="t">
            <a:normAutofit/>
          </a:bodyPr>
          <a:lstStyle/>
          <a:p>
            <a:r>
              <a:rPr lang="en-US" dirty="0"/>
              <a:t>Artist </a:t>
            </a:r>
            <a:br>
              <a:rPr lang="en-US" dirty="0"/>
            </a:br>
            <a:r>
              <a:rPr lang="en-US" dirty="0"/>
              <a:t>Support</a:t>
            </a:r>
            <a:br>
              <a:rPr lang="en-US" dirty="0"/>
            </a:br>
            <a:r>
              <a:rPr lang="en-US" dirty="0"/>
              <a:t>Grant</a:t>
            </a:r>
          </a:p>
        </p:txBody>
      </p:sp>
      <p:sp>
        <p:nvSpPr>
          <p:cNvPr id="1039" name="Subtitle 2">
            <a:extLst>
              <a:ext uri="{FF2B5EF4-FFF2-40B4-BE49-F238E27FC236}">
                <a16:creationId xmlns:a16="http://schemas.microsoft.com/office/drawing/2014/main" id="{7C77F437-892C-83F1-0E8F-7A06A103E8F1}"/>
              </a:ext>
            </a:extLst>
          </p:cNvPr>
          <p:cNvSpPr>
            <a:spLocks noGrp="1"/>
          </p:cNvSpPr>
          <p:nvPr>
            <p:ph type="subTitle" idx="1"/>
          </p:nvPr>
        </p:nvSpPr>
        <p:spPr>
          <a:xfrm>
            <a:off x="838200" y="2984047"/>
            <a:ext cx="3962400" cy="1183581"/>
          </a:xfrm>
        </p:spPr>
        <p:txBody>
          <a:bodyPr/>
          <a:lstStyle/>
          <a:p>
            <a:pPr>
              <a:lnSpc>
                <a:spcPct val="100000"/>
              </a:lnSpc>
            </a:pPr>
            <a:r>
              <a:rPr lang="en-US" dirty="0"/>
              <a:t>Regional Partners Orientation</a:t>
            </a:r>
          </a:p>
        </p:txBody>
      </p:sp>
    </p:spTree>
    <p:extLst>
      <p:ext uri="{BB962C8B-B14F-4D97-AF65-F5344CB8AC3E}">
        <p14:creationId xmlns:p14="http://schemas.microsoft.com/office/powerpoint/2010/main" val="428485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ED85-E17B-4D81-CAA6-5480693C71DC}"/>
              </a:ext>
            </a:extLst>
          </p:cNvPr>
          <p:cNvSpPr>
            <a:spLocks noGrp="1"/>
          </p:cNvSpPr>
          <p:nvPr>
            <p:ph type="title"/>
          </p:nvPr>
        </p:nvSpPr>
        <p:spPr/>
        <p:txBody>
          <a:bodyPr/>
          <a:lstStyle/>
          <a:p>
            <a:br>
              <a:rPr lang="en-US" b="0" dirty="0"/>
            </a:br>
            <a:r>
              <a:rPr lang="en-US" b="0" dirty="0"/>
              <a:t>Consortium Partners </a:t>
            </a:r>
            <a:endParaRPr lang="en-US" dirty="0"/>
          </a:p>
        </p:txBody>
      </p:sp>
      <p:sp>
        <p:nvSpPr>
          <p:cNvPr id="3" name="Content Placeholder 2">
            <a:extLst>
              <a:ext uri="{FF2B5EF4-FFF2-40B4-BE49-F238E27FC236}">
                <a16:creationId xmlns:a16="http://schemas.microsoft.com/office/drawing/2014/main" id="{1CA128EC-29C0-8118-F26B-C66D85484D18}"/>
              </a:ext>
            </a:extLst>
          </p:cNvPr>
          <p:cNvSpPr>
            <a:spLocks noGrp="1"/>
          </p:cNvSpPr>
          <p:nvPr>
            <p:ph idx="1"/>
          </p:nvPr>
        </p:nvSpPr>
        <p:spPr>
          <a:xfrm>
            <a:off x="838198" y="2519681"/>
            <a:ext cx="10260107" cy="3657282"/>
          </a:xfrm>
        </p:spPr>
        <p:txBody>
          <a:bodyPr>
            <a:normAutofit fontScale="85000" lnSpcReduction="20000"/>
          </a:bodyPr>
          <a:lstStyle/>
          <a:p>
            <a:pPr lvl="1">
              <a:spcBef>
                <a:spcPts val="600"/>
              </a:spcBef>
              <a:spcAft>
                <a:spcPts val="1200"/>
              </a:spcAft>
            </a:pPr>
            <a:r>
              <a:rPr lang="en-US" sz="2800" dirty="0"/>
              <a:t>Participating in consortium planning meetings</a:t>
            </a:r>
          </a:p>
          <a:p>
            <a:pPr lvl="1">
              <a:spcBef>
                <a:spcPts val="600"/>
              </a:spcBef>
              <a:spcAft>
                <a:spcPts val="1200"/>
              </a:spcAft>
            </a:pPr>
            <a:r>
              <a:rPr lang="en-US" sz="2800" dirty="0"/>
              <a:t>Participating in promotion efforts for the grant</a:t>
            </a:r>
          </a:p>
          <a:p>
            <a:pPr lvl="1">
              <a:spcBef>
                <a:spcPts val="600"/>
              </a:spcBef>
              <a:spcAft>
                <a:spcPts val="1200"/>
              </a:spcAft>
            </a:pPr>
            <a:r>
              <a:rPr lang="en-US" sz="2800" dirty="0"/>
              <a:t>Cultivating partners to promote the grant opportunity to previously under-engaged communities, including rural, diverse, disabled and economically disadvantaged. </a:t>
            </a:r>
          </a:p>
          <a:p>
            <a:pPr lvl="1">
              <a:spcBef>
                <a:spcPts val="600"/>
              </a:spcBef>
              <a:spcAft>
                <a:spcPts val="1200"/>
              </a:spcAft>
            </a:pPr>
            <a:r>
              <a:rPr lang="en-US" sz="2800" dirty="0"/>
              <a:t>Helping potential applicants in their county</a:t>
            </a:r>
          </a:p>
          <a:p>
            <a:pPr lvl="1">
              <a:spcBef>
                <a:spcPts val="600"/>
              </a:spcBef>
              <a:spcAft>
                <a:spcPts val="1200"/>
              </a:spcAft>
            </a:pPr>
            <a:r>
              <a:rPr lang="en-US" sz="2800" dirty="0"/>
              <a:t>Accepting applications, if necessary</a:t>
            </a:r>
          </a:p>
        </p:txBody>
      </p:sp>
    </p:spTree>
    <p:extLst>
      <p:ext uri="{BB962C8B-B14F-4D97-AF65-F5344CB8AC3E}">
        <p14:creationId xmlns:p14="http://schemas.microsoft.com/office/powerpoint/2010/main" val="121207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8F03-FFBE-FB7C-0834-B0A26EEBC5CE}"/>
              </a:ext>
            </a:extLst>
          </p:cNvPr>
          <p:cNvSpPr>
            <a:spLocks noGrp="1"/>
          </p:cNvSpPr>
          <p:nvPr>
            <p:ph type="title"/>
          </p:nvPr>
        </p:nvSpPr>
        <p:spPr/>
        <p:txBody>
          <a:bodyPr/>
          <a:lstStyle/>
          <a:p>
            <a:br>
              <a:rPr lang="en-US" b="0" dirty="0"/>
            </a:br>
            <a:r>
              <a:rPr lang="en-US" b="0" dirty="0"/>
              <a:t>N.C. Arts Council </a:t>
            </a:r>
            <a:endParaRPr lang="en-US" dirty="0"/>
          </a:p>
        </p:txBody>
      </p:sp>
      <p:sp>
        <p:nvSpPr>
          <p:cNvPr id="3" name="Content Placeholder 2">
            <a:extLst>
              <a:ext uri="{FF2B5EF4-FFF2-40B4-BE49-F238E27FC236}">
                <a16:creationId xmlns:a16="http://schemas.microsoft.com/office/drawing/2014/main" id="{677E02CC-EAA8-D609-5C2D-1FF6BFDBB2AF}"/>
              </a:ext>
            </a:extLst>
          </p:cNvPr>
          <p:cNvSpPr>
            <a:spLocks noGrp="1"/>
          </p:cNvSpPr>
          <p:nvPr>
            <p:ph idx="1"/>
          </p:nvPr>
        </p:nvSpPr>
        <p:spPr/>
        <p:txBody>
          <a:bodyPr>
            <a:normAutofit fontScale="85000" lnSpcReduction="20000"/>
          </a:bodyPr>
          <a:lstStyle/>
          <a:p>
            <a:pPr lvl="1">
              <a:spcBef>
                <a:spcPts val="600"/>
              </a:spcBef>
              <a:spcAft>
                <a:spcPts val="600"/>
              </a:spcAft>
            </a:pPr>
            <a:r>
              <a:rPr lang="en-US" sz="2600" dirty="0"/>
              <a:t>Providing guidance to regional partners in completing Artists Support grant application and final report to the N.C. Arts Council </a:t>
            </a:r>
          </a:p>
          <a:p>
            <a:pPr lvl="1">
              <a:spcBef>
                <a:spcPts val="600"/>
              </a:spcBef>
              <a:spcAft>
                <a:spcPts val="600"/>
              </a:spcAft>
            </a:pPr>
            <a:r>
              <a:rPr lang="en-US" sz="2600" dirty="0"/>
              <a:t>Providing online Resources and Tools to support partner implementation of the Artist Support grant </a:t>
            </a:r>
          </a:p>
          <a:p>
            <a:pPr lvl="1">
              <a:spcBef>
                <a:spcPts val="600"/>
              </a:spcBef>
              <a:spcAft>
                <a:spcPts val="600"/>
              </a:spcAft>
            </a:pPr>
            <a:r>
              <a:rPr lang="en-US" sz="2600" dirty="0"/>
              <a:t>Providing grant orientation and training, as requested</a:t>
            </a:r>
          </a:p>
          <a:p>
            <a:pPr lvl="1">
              <a:spcBef>
                <a:spcPts val="600"/>
              </a:spcBef>
              <a:spcAft>
                <a:spcPts val="600"/>
              </a:spcAft>
            </a:pPr>
            <a:r>
              <a:rPr lang="en-US" sz="2600" dirty="0"/>
              <a:t>Assisting with grant panel recruitment, as requested </a:t>
            </a:r>
          </a:p>
          <a:p>
            <a:pPr lvl="1">
              <a:spcBef>
                <a:spcPts val="600"/>
              </a:spcBef>
              <a:spcAft>
                <a:spcPts val="600"/>
              </a:spcAft>
            </a:pPr>
            <a:r>
              <a:rPr lang="en-US" sz="2600" dirty="0"/>
              <a:t>Observing grant panel meetings</a:t>
            </a:r>
          </a:p>
          <a:p>
            <a:pPr lvl="1">
              <a:spcBef>
                <a:spcPts val="600"/>
              </a:spcBef>
              <a:spcAft>
                <a:spcPts val="600"/>
              </a:spcAft>
            </a:pPr>
            <a:r>
              <a:rPr lang="en-US" sz="2600" dirty="0"/>
              <a:t>Maintaining communication with regional partners</a:t>
            </a:r>
          </a:p>
        </p:txBody>
      </p:sp>
    </p:spTree>
    <p:extLst>
      <p:ext uri="{BB962C8B-B14F-4D97-AF65-F5344CB8AC3E}">
        <p14:creationId xmlns:p14="http://schemas.microsoft.com/office/powerpoint/2010/main" val="288525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A856-6282-44A8-0DFC-CA54D8B9392B}"/>
              </a:ext>
            </a:extLst>
          </p:cNvPr>
          <p:cNvSpPr>
            <a:spLocks noGrp="1"/>
          </p:cNvSpPr>
          <p:nvPr>
            <p:ph type="title"/>
          </p:nvPr>
        </p:nvSpPr>
        <p:spPr/>
        <p:txBody>
          <a:bodyPr/>
          <a:lstStyle/>
          <a:p>
            <a:r>
              <a:rPr lang="en-US" dirty="0">
                <a:latin typeface="Fira Sans SemiBold"/>
              </a:rPr>
              <a:t>Grant Requirements for FY 2025-26</a:t>
            </a:r>
            <a:endParaRPr lang="en-US" dirty="0"/>
          </a:p>
        </p:txBody>
      </p:sp>
      <p:sp>
        <p:nvSpPr>
          <p:cNvPr id="3" name="Content Placeholder 2">
            <a:extLst>
              <a:ext uri="{FF2B5EF4-FFF2-40B4-BE49-F238E27FC236}">
                <a16:creationId xmlns:a16="http://schemas.microsoft.com/office/drawing/2014/main" id="{B8F5A0C7-A754-5A34-2244-88C8E6A86E42}"/>
              </a:ext>
            </a:extLst>
          </p:cNvPr>
          <p:cNvSpPr>
            <a:spLocks noGrp="1"/>
          </p:cNvSpPr>
          <p:nvPr>
            <p:ph idx="1"/>
          </p:nvPr>
        </p:nvSpPr>
        <p:spPr>
          <a:xfrm>
            <a:off x="1326775" y="2519681"/>
            <a:ext cx="9699813" cy="3657282"/>
          </a:xfrm>
        </p:spPr>
        <p:txBody>
          <a:bodyPr vert="horz" lIns="91440" tIns="45720" rIns="91440" bIns="45720" rtlCol="0" anchor="t">
            <a:normAutofit fontScale="92500" lnSpcReduction="20000"/>
          </a:bodyPr>
          <a:lstStyle/>
          <a:p>
            <a:pPr>
              <a:spcBef>
                <a:spcPts val="600"/>
              </a:spcBef>
              <a:spcAft>
                <a:spcPts val="1200"/>
              </a:spcAft>
            </a:pPr>
            <a:r>
              <a:rPr lang="en-US" dirty="0">
                <a:latin typeface="Fira Sans"/>
              </a:rPr>
              <a:t>Regional partners are </a:t>
            </a:r>
            <a:r>
              <a:rPr lang="en-US" b="1" i="1" dirty="0">
                <a:latin typeface="Fira Sans"/>
              </a:rPr>
              <a:t>not</a:t>
            </a:r>
            <a:r>
              <a:rPr lang="en-US" b="1" dirty="0">
                <a:latin typeface="Fira Sans"/>
              </a:rPr>
              <a:t> </a:t>
            </a:r>
            <a:r>
              <a:rPr lang="en-US" dirty="0">
                <a:latin typeface="Fira Sans"/>
              </a:rPr>
              <a:t>required to match N.C. Arts Council investment in FY 2025-2026</a:t>
            </a:r>
            <a:endParaRPr lang="en-US" dirty="0"/>
          </a:p>
          <a:p>
            <a:pPr>
              <a:spcBef>
                <a:spcPts val="600"/>
              </a:spcBef>
              <a:spcAft>
                <a:spcPts val="1200"/>
              </a:spcAft>
            </a:pPr>
            <a:r>
              <a:rPr lang="en-US" dirty="0"/>
              <a:t>Up to 50 percent of grant award can be applied to artist fees </a:t>
            </a:r>
          </a:p>
          <a:p>
            <a:pPr>
              <a:spcBef>
                <a:spcPts val="600"/>
              </a:spcBef>
              <a:spcAft>
                <a:spcPts val="1200"/>
              </a:spcAft>
            </a:pPr>
            <a:r>
              <a:rPr lang="en-US" dirty="0">
                <a:latin typeface="Fira Sans"/>
              </a:rPr>
              <a:t>Funds must be spent by June 30, 2026</a:t>
            </a:r>
            <a:endParaRPr lang="en-US" dirty="0"/>
          </a:p>
          <a:p>
            <a:pPr>
              <a:spcBef>
                <a:spcPts val="600"/>
              </a:spcBef>
              <a:spcAft>
                <a:spcPts val="1200"/>
              </a:spcAft>
            </a:pPr>
            <a:r>
              <a:rPr lang="en-US" dirty="0">
                <a:latin typeface="Fira Sans"/>
              </a:rPr>
              <a:t>Projects must be completed by December 31, 2026</a:t>
            </a:r>
            <a:endParaRPr lang="en-US" dirty="0"/>
          </a:p>
          <a:p>
            <a:pPr>
              <a:spcBef>
                <a:spcPts val="600"/>
              </a:spcBef>
              <a:spcAft>
                <a:spcPts val="1200"/>
              </a:spcAft>
            </a:pPr>
            <a:r>
              <a:rPr lang="en-US" dirty="0"/>
              <a:t>100% of the award must be provided to the artist upfront </a:t>
            </a:r>
          </a:p>
          <a:p>
            <a:pPr>
              <a:spcBef>
                <a:spcPts val="600"/>
              </a:spcBef>
              <a:spcAft>
                <a:spcPts val="1200"/>
              </a:spcAft>
            </a:pPr>
            <a:endParaRPr lang="en-US" dirty="0"/>
          </a:p>
        </p:txBody>
      </p:sp>
    </p:spTree>
    <p:extLst>
      <p:ext uri="{BB962C8B-B14F-4D97-AF65-F5344CB8AC3E}">
        <p14:creationId xmlns:p14="http://schemas.microsoft.com/office/powerpoint/2010/main" val="151441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39AC-1420-1495-F514-003C0B31638B}"/>
              </a:ext>
            </a:extLst>
          </p:cNvPr>
          <p:cNvSpPr>
            <a:spLocks noGrp="1"/>
          </p:cNvSpPr>
          <p:nvPr>
            <p:ph type="title"/>
          </p:nvPr>
        </p:nvSpPr>
        <p:spPr/>
        <p:txBody>
          <a:bodyPr/>
          <a:lstStyle/>
          <a:p>
            <a:r>
              <a:rPr lang="en-US" sz="6000" dirty="0"/>
              <a:t>Eligibility for application</a:t>
            </a:r>
            <a:endParaRPr lang="en-US" dirty="0"/>
          </a:p>
        </p:txBody>
      </p:sp>
    </p:spTree>
    <p:extLst>
      <p:ext uri="{BB962C8B-B14F-4D97-AF65-F5344CB8AC3E}">
        <p14:creationId xmlns:p14="http://schemas.microsoft.com/office/powerpoint/2010/main" val="423177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Emerging and established artists</a:t>
            </a:r>
          </a:p>
        </p:txBody>
      </p:sp>
      <p:pic>
        <p:nvPicPr>
          <p:cNvPr id="4" name="Picture 3" descr="Checkmark in a circle">
            <a:extLst>
              <a:ext uri="{FF2B5EF4-FFF2-40B4-BE49-F238E27FC236}">
                <a16:creationId xmlns:a16="http://schemas.microsoft.com/office/drawing/2014/main" id="{B0E167F9-6059-7317-2A0E-653FF4EE6997}"/>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383607"/>
            <a:ext cx="1592244" cy="1629593"/>
          </a:xfrm>
          <a:prstGeom prst="rect">
            <a:avLst/>
          </a:prstGeom>
        </p:spPr>
      </p:pic>
      <p:sp>
        <p:nvSpPr>
          <p:cNvPr id="7" name="Content Placeholder 3">
            <a:extLst>
              <a:ext uri="{FF2B5EF4-FFF2-40B4-BE49-F238E27FC236}">
                <a16:creationId xmlns:a16="http://schemas.microsoft.com/office/drawing/2014/main" id="{01354E0F-6644-985C-A21A-AA537DC92F63}"/>
              </a:ext>
            </a:extLst>
          </p:cNvPr>
          <p:cNvSpPr txBox="1">
            <a:spLocks/>
          </p:cNvSpPr>
          <p:nvPr/>
        </p:nvSpPr>
        <p:spPr>
          <a:xfrm>
            <a:off x="3782290" y="2298697"/>
            <a:ext cx="6957427" cy="3384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2600" dirty="0">
                <a:solidFill>
                  <a:srgbClr val="2A2666"/>
                </a:solidFill>
                <a:latin typeface="Fira Sans" panose="020B0503050000020004" pitchFamily="34" charset="0"/>
                <a:ea typeface="Fira Sans" panose="020B0503050000020004" pitchFamily="34" charset="0"/>
              </a:rPr>
              <a:t>Eligible candidates may be either emerging or established artists. Applicants should demonstrate a commitment to spending a significant portion of their time on their work as artists. </a:t>
            </a:r>
          </a:p>
        </p:txBody>
      </p:sp>
    </p:spTree>
    <p:extLst>
      <p:ext uri="{BB962C8B-B14F-4D97-AF65-F5344CB8AC3E}">
        <p14:creationId xmlns:p14="http://schemas.microsoft.com/office/powerpoint/2010/main" val="316932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Individuals and groups</a:t>
            </a:r>
          </a:p>
        </p:txBody>
      </p:sp>
      <p:pic>
        <p:nvPicPr>
          <p:cNvPr id="8" name="Picture 7" descr="Checkmark in a circle">
            <a:extLst>
              <a:ext uri="{FF2B5EF4-FFF2-40B4-BE49-F238E27FC236}">
                <a16:creationId xmlns:a16="http://schemas.microsoft.com/office/drawing/2014/main" id="{6B1FD9CA-7341-30AF-6030-3553EB277914}"/>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9" name="Content Placeholder 3">
            <a:extLst>
              <a:ext uri="{FF2B5EF4-FFF2-40B4-BE49-F238E27FC236}">
                <a16:creationId xmlns:a16="http://schemas.microsoft.com/office/drawing/2014/main" id="{210CFE55-7FF5-2BA3-5081-194691187FE0}"/>
              </a:ext>
            </a:extLst>
          </p:cNvPr>
          <p:cNvSpPr txBox="1">
            <a:spLocks/>
          </p:cNvSpPr>
          <p:nvPr/>
        </p:nvSpPr>
        <p:spPr>
          <a:xfrm>
            <a:off x="3782291" y="1993898"/>
            <a:ext cx="7333944" cy="4559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spcAft>
                <a:spcPts val="1200"/>
              </a:spcAft>
              <a:buNone/>
            </a:pPr>
            <a:r>
              <a:rPr lang="en-US" sz="2400" b="1" dirty="0">
                <a:solidFill>
                  <a:srgbClr val="2A2666"/>
                </a:solidFill>
                <a:latin typeface="Fira Sans" panose="020B0503050000020004" pitchFamily="34" charset="0"/>
                <a:ea typeface="Fira Sans" panose="020B0503050000020004" pitchFamily="34" charset="0"/>
              </a:rPr>
              <a:t>Individuals and Artist Collectives</a:t>
            </a:r>
            <a:br>
              <a:rPr lang="en-US" sz="2400" dirty="0">
                <a:solidFill>
                  <a:srgbClr val="2A2666"/>
                </a:solidFill>
                <a:latin typeface="Fira Sans" panose="020B0503050000020004" pitchFamily="34" charset="0"/>
                <a:ea typeface="Fira Sans" panose="020B0503050000020004" pitchFamily="34" charset="0"/>
              </a:rPr>
            </a:br>
            <a:r>
              <a:rPr lang="en-US" sz="2400" dirty="0">
                <a:solidFill>
                  <a:srgbClr val="2A2666"/>
                </a:solidFill>
                <a:latin typeface="Fira Sans" panose="020B0503050000020004" pitchFamily="34" charset="0"/>
                <a:ea typeface="Fira Sans" panose="020B0503050000020004" pitchFamily="34" charset="0"/>
              </a:rPr>
              <a:t>Both individual artists and small, unincorporated groups of collaborating artists are eligible to apply.</a:t>
            </a:r>
          </a:p>
          <a:p>
            <a:pPr marL="0" indent="0">
              <a:lnSpc>
                <a:spcPct val="120000"/>
              </a:lnSpc>
              <a:spcBef>
                <a:spcPts val="300"/>
              </a:spcBef>
              <a:spcAft>
                <a:spcPts val="1200"/>
              </a:spcAft>
              <a:buNone/>
            </a:pPr>
            <a:r>
              <a:rPr lang="en-US" sz="2400" dirty="0">
                <a:solidFill>
                  <a:srgbClr val="2A2666"/>
                </a:solidFill>
                <a:latin typeface="Fira Sans" panose="020B0503050000020004" pitchFamily="34" charset="0"/>
                <a:ea typeface="Fira Sans" panose="020B0503050000020004" pitchFamily="34" charset="0"/>
              </a:rPr>
              <a:t>All members of a collaborating team must be North Carolina residents, live in the region where they are applying, and meet the other eligibility requirements. Résumés documenting residence from all team members should be included with the application.</a:t>
            </a:r>
          </a:p>
          <a:p>
            <a:pPr marL="0" indent="0">
              <a:lnSpc>
                <a:spcPct val="120000"/>
              </a:lnSpc>
              <a:spcBef>
                <a:spcPts val="300"/>
              </a:spcBef>
              <a:spcAft>
                <a:spcPts val="1200"/>
              </a:spcAft>
              <a:buNone/>
            </a:pPr>
            <a:endParaRPr lang="en-US" sz="2400" dirty="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336388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Residency</a:t>
            </a:r>
          </a:p>
        </p:txBody>
      </p:sp>
      <p:pic>
        <p:nvPicPr>
          <p:cNvPr id="8" name="Picture 7" descr="Checkmark in a circle">
            <a:extLst>
              <a:ext uri="{FF2B5EF4-FFF2-40B4-BE49-F238E27FC236}">
                <a16:creationId xmlns:a16="http://schemas.microsoft.com/office/drawing/2014/main" id="{44DC7CCF-6CEF-5526-C821-0605C5C2A536}"/>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9" name="Content Placeholder 3">
            <a:extLst>
              <a:ext uri="{FF2B5EF4-FFF2-40B4-BE49-F238E27FC236}">
                <a16:creationId xmlns:a16="http://schemas.microsoft.com/office/drawing/2014/main" id="{0D0DD186-FD06-C3DB-62EF-7C7530B6F086}"/>
              </a:ext>
            </a:extLst>
          </p:cNvPr>
          <p:cNvSpPr txBox="1">
            <a:spLocks/>
          </p:cNvSpPr>
          <p:nvPr/>
        </p:nvSpPr>
        <p:spPr>
          <a:xfrm>
            <a:off x="3782290" y="1993898"/>
            <a:ext cx="7495309" cy="4559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2400" dirty="0">
                <a:solidFill>
                  <a:srgbClr val="2A2666"/>
                </a:solidFill>
                <a:latin typeface="Fira Sans" panose="020B0503050000020004" pitchFamily="34" charset="0"/>
                <a:ea typeface="Fira Sans" panose="020B0503050000020004" pitchFamily="34" charset="0"/>
              </a:rPr>
              <a:t>Artists should have lived in the region where they are applying continuously for at least one year prior to the consortium’s application deadline. An applicant must be at least 18 years old and either a U.S. citizen or a lawful permanent resident. Proof of residence and status may be required by the consortium. Artists who live in more than one region should apply only where they spend the majority of the year.</a:t>
            </a:r>
          </a:p>
        </p:txBody>
      </p:sp>
    </p:spTree>
    <p:extLst>
      <p:ext uri="{BB962C8B-B14F-4D97-AF65-F5344CB8AC3E}">
        <p14:creationId xmlns:p14="http://schemas.microsoft.com/office/powerpoint/2010/main" val="149777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Who are NOT eligible</a:t>
            </a:r>
          </a:p>
        </p:txBody>
      </p:sp>
      <p:pic>
        <p:nvPicPr>
          <p:cNvPr id="7" name="Picture 6" descr="A red circle icon with a large X in it">
            <a:extLst>
              <a:ext uri="{FF2B5EF4-FFF2-40B4-BE49-F238E27FC236}">
                <a16:creationId xmlns:a16="http://schemas.microsoft.com/office/drawing/2014/main" id="{183CE7E4-D506-50D6-3906-D5C925E4A697}"/>
              </a:ext>
            </a:extLst>
          </p:cNvPr>
          <p:cNvPicPr>
            <a:picLocks noChangeAspect="1"/>
          </p:cNvPicPr>
          <p:nvPr/>
        </p:nvPicPr>
        <p:blipFill rotWithShape="1">
          <a:blip r:embed="rId2">
            <a:extLst>
              <a:ext uri="{28A0092B-C50C-407E-A947-70E740481C1C}">
                <a14:useLocalDpi xmlns:a14="http://schemas.microsoft.com/office/drawing/2010/main" val="0"/>
              </a:ext>
            </a:extLst>
          </a:blip>
          <a:srcRect l="-1269" t="-2197" r="-997" b="-2469"/>
          <a:stretch/>
        </p:blipFill>
        <p:spPr>
          <a:xfrm>
            <a:off x="1566849" y="2078807"/>
            <a:ext cx="1592244" cy="1629593"/>
          </a:xfrm>
          <a:prstGeom prst="rect">
            <a:avLst/>
          </a:prstGeom>
        </p:spPr>
      </p:pic>
      <p:sp>
        <p:nvSpPr>
          <p:cNvPr id="8" name="Content Placeholder 3">
            <a:extLst>
              <a:ext uri="{FF2B5EF4-FFF2-40B4-BE49-F238E27FC236}">
                <a16:creationId xmlns:a16="http://schemas.microsoft.com/office/drawing/2014/main" id="{E78F0C23-3ED1-9F90-D7B4-8D968A3B2AFD}"/>
              </a:ext>
            </a:extLst>
          </p:cNvPr>
          <p:cNvSpPr txBox="1">
            <a:spLocks/>
          </p:cNvSpPr>
          <p:nvPr/>
        </p:nvSpPr>
        <p:spPr>
          <a:xfrm>
            <a:off x="3532094" y="1822895"/>
            <a:ext cx="8068235" cy="4844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1000"/>
              </a:spcAft>
            </a:pPr>
            <a:r>
              <a:rPr lang="en-US" sz="2400" b="1" dirty="0">
                <a:solidFill>
                  <a:srgbClr val="2A2666"/>
                </a:solidFill>
                <a:latin typeface="Fira Sans"/>
                <a:ea typeface="Fira Sans" panose="020B0503050000020004" pitchFamily="34" charset="0"/>
              </a:rPr>
              <a:t>Multiple awards</a:t>
            </a:r>
            <a:br>
              <a:rPr lang="en-US" sz="2400" b="1" dirty="0">
                <a:latin typeface="Fira Sans" panose="020B0503050000020004" pitchFamily="34" charset="0"/>
                <a:ea typeface="Fira Sans" panose="020B0503050000020004" pitchFamily="34" charset="0"/>
              </a:rPr>
            </a:br>
            <a:r>
              <a:rPr lang="en-US" sz="2000" dirty="0">
                <a:solidFill>
                  <a:srgbClr val="2A2666"/>
                </a:solidFill>
                <a:latin typeface="Fira Sans"/>
                <a:ea typeface="Fira Sans" panose="020B0503050000020004" pitchFamily="34" charset="0"/>
              </a:rPr>
              <a:t>Artists who are sole proprietors of organizations that have already received funding for FY 2025-26 from the N.C. Arts Council are ineligible to apply.</a:t>
            </a:r>
            <a:endParaRPr lang="en-US" sz="2000" dirty="0">
              <a:solidFill>
                <a:srgbClr val="2A2666"/>
              </a:solidFill>
              <a:latin typeface="Fira Sans"/>
              <a:ea typeface="Fira Sans" panose="020B0503050000020004" pitchFamily="34" charset="0"/>
              <a:cs typeface="Calibri"/>
            </a:endParaRPr>
          </a:p>
          <a:p>
            <a:pPr>
              <a:lnSpc>
                <a:spcPct val="110000"/>
              </a:lnSpc>
              <a:spcBef>
                <a:spcPts val="300"/>
              </a:spcBef>
              <a:spcAft>
                <a:spcPts val="1000"/>
              </a:spcAft>
            </a:pPr>
            <a:r>
              <a:rPr lang="en-US" sz="2400" b="1" dirty="0">
                <a:solidFill>
                  <a:srgbClr val="2A2666"/>
                </a:solidFill>
                <a:latin typeface="Fira Sans" panose="020B0503050000020004" pitchFamily="34" charset="0"/>
                <a:ea typeface="Fira Sans" panose="020B0503050000020004" pitchFamily="34" charset="0"/>
              </a:rPr>
              <a:t>Conflict of interest</a:t>
            </a:r>
            <a:br>
              <a:rPr lang="en-US" sz="2400" b="1" dirty="0">
                <a:solidFill>
                  <a:srgbClr val="2A2666"/>
                </a:solidFill>
                <a:latin typeface="Fira Sans" panose="020B0503050000020004" pitchFamily="34" charset="0"/>
                <a:ea typeface="Fira Sans" panose="020B0503050000020004" pitchFamily="34" charset="0"/>
              </a:rPr>
            </a:br>
            <a:r>
              <a:rPr lang="en-US" sz="2000" dirty="0">
                <a:solidFill>
                  <a:srgbClr val="2A2666"/>
                </a:solidFill>
                <a:latin typeface="Fira Sans" panose="020B0503050000020004" pitchFamily="34" charset="0"/>
                <a:ea typeface="Fira Sans" panose="020B0503050000020004" pitchFamily="34" charset="0"/>
              </a:rPr>
              <a:t>Current board and staff members of the participating partner organizations and their family members are not eligible to apply for the award.</a:t>
            </a:r>
            <a:endParaRPr lang="en-US" sz="2000" dirty="0">
              <a:solidFill>
                <a:srgbClr val="2A2666"/>
              </a:solidFill>
              <a:latin typeface="Fira Sans" panose="020B0503050000020004" pitchFamily="34" charset="0"/>
              <a:ea typeface="Fira Sans" panose="020B0503050000020004" pitchFamily="34" charset="0"/>
              <a:cs typeface="Calibri"/>
            </a:endParaRPr>
          </a:p>
          <a:p>
            <a:pPr>
              <a:lnSpc>
                <a:spcPct val="110000"/>
              </a:lnSpc>
              <a:spcBef>
                <a:spcPts val="300"/>
              </a:spcBef>
              <a:spcAft>
                <a:spcPts val="1000"/>
              </a:spcAft>
            </a:pPr>
            <a:r>
              <a:rPr lang="en-US" sz="2400" b="1" dirty="0">
                <a:solidFill>
                  <a:srgbClr val="2A2666"/>
                </a:solidFill>
                <a:latin typeface="Fira Sans" panose="020B0503050000020004" pitchFamily="34" charset="0"/>
                <a:ea typeface="Fira Sans" panose="020B0503050000020004" pitchFamily="34" charset="0"/>
                <a:cs typeface="Calibri"/>
              </a:rPr>
              <a:t>Students</a:t>
            </a:r>
            <a:br>
              <a:rPr lang="en-US" sz="2400" b="1" dirty="0">
                <a:solidFill>
                  <a:srgbClr val="2A2666"/>
                </a:solidFill>
                <a:latin typeface="Fira Sans" panose="020B0503050000020004" pitchFamily="34" charset="0"/>
                <a:ea typeface="Fira Sans" panose="020B0503050000020004" pitchFamily="34" charset="0"/>
                <a:cs typeface="Calibri"/>
              </a:rPr>
            </a:br>
            <a:r>
              <a:rPr lang="en-US" sz="2000" dirty="0">
                <a:solidFill>
                  <a:srgbClr val="2A2666"/>
                </a:solidFill>
                <a:latin typeface="Fira Sans" panose="020B0503050000020004" pitchFamily="34" charset="0"/>
                <a:ea typeface="Fira Sans" panose="020B0503050000020004" pitchFamily="34" charset="0"/>
                <a:cs typeface="Calibri"/>
              </a:rPr>
              <a:t>The Artist Support Grant is intended for adult, non-student artists. Artists enrolled full-time in undergraduate or associate degree-granting programs may not apply for the grant. </a:t>
            </a:r>
          </a:p>
          <a:p>
            <a:pPr marL="0" indent="0">
              <a:lnSpc>
                <a:spcPct val="110000"/>
              </a:lnSpc>
              <a:spcBef>
                <a:spcPts val="300"/>
              </a:spcBef>
              <a:spcAft>
                <a:spcPts val="1000"/>
              </a:spcAft>
              <a:buNone/>
            </a:pPr>
            <a:endParaRPr lang="en-US" sz="2400" dirty="0">
              <a:solidFill>
                <a:srgbClr val="2A2666"/>
              </a:solidFill>
              <a:latin typeface="Fira Sans" panose="020B0503050000020004" pitchFamily="34" charset="0"/>
              <a:ea typeface="Fira Sans" panose="020B0503050000020004" pitchFamily="34" charset="0"/>
              <a:cs typeface="Calibri"/>
            </a:endParaRPr>
          </a:p>
        </p:txBody>
      </p:sp>
    </p:spTree>
    <p:extLst>
      <p:ext uri="{BB962C8B-B14F-4D97-AF65-F5344CB8AC3E}">
        <p14:creationId xmlns:p14="http://schemas.microsoft.com/office/powerpoint/2010/main" val="399132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a:normAutofit/>
          </a:bodyPr>
          <a:lstStyle/>
          <a:p>
            <a:r>
              <a:rPr lang="en-US" sz="5400"/>
              <a:t>Scope of funding</a:t>
            </a:r>
          </a:p>
        </p:txBody>
      </p:sp>
      <p:sp>
        <p:nvSpPr>
          <p:cNvPr id="3" name="Text Placeholder 2">
            <a:extLst>
              <a:ext uri="{FF2B5EF4-FFF2-40B4-BE49-F238E27FC236}">
                <a16:creationId xmlns:a16="http://schemas.microsoft.com/office/drawing/2014/main" id="{E6DF1D10-B2AA-52CC-7670-4152DE9FE719}"/>
              </a:ext>
            </a:extLst>
          </p:cNvPr>
          <p:cNvSpPr>
            <a:spLocks noGrp="1"/>
          </p:cNvSpPr>
          <p:nvPr>
            <p:ph type="body" idx="1" hasCustomPrompt="1"/>
          </p:nvPr>
        </p:nvSpPr>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solidFill>
                  <a:srgbClr val="2A2666"/>
                </a:solidFill>
              </a:rPr>
              <a:t>What the grant will fund</a:t>
            </a:r>
          </a:p>
        </p:txBody>
      </p:sp>
    </p:spTree>
    <p:extLst>
      <p:ext uri="{BB962C8B-B14F-4D97-AF65-F5344CB8AC3E}">
        <p14:creationId xmlns:p14="http://schemas.microsoft.com/office/powerpoint/2010/main" val="362377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10180919" cy="1333500"/>
          </a:xfrm>
        </p:spPr>
        <p:txBody>
          <a:bodyPr>
            <a:normAutofit/>
          </a:bodyPr>
          <a:lstStyle/>
          <a:p>
            <a:r>
              <a:rPr lang="en-US" sz="4000" dirty="0"/>
              <a:t>Completion or presentation of a new work</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2191122"/>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600"/>
              </a:spcAft>
              <a:buNone/>
            </a:pPr>
            <a:r>
              <a:rPr lang="en-US" dirty="0">
                <a:solidFill>
                  <a:srgbClr val="2A2666"/>
                </a:solidFill>
                <a:latin typeface="Fira Sans" panose="020B0503050000020004" pitchFamily="34" charset="0"/>
                <a:ea typeface="Fira Sans" panose="020B0503050000020004" pitchFamily="34" charset="0"/>
              </a:rPr>
              <a:t>Cost of resources necessary to complete or present a significant new work. </a:t>
            </a:r>
          </a:p>
          <a:p>
            <a:pPr marL="0" indent="0">
              <a:lnSpc>
                <a:spcPct val="100000"/>
              </a:lnSpc>
              <a:spcBef>
                <a:spcPts val="300"/>
              </a:spcBef>
              <a:spcAft>
                <a:spcPts val="1600"/>
              </a:spcAft>
              <a:buNone/>
            </a:pPr>
            <a:r>
              <a:rPr lang="en-US" dirty="0">
                <a:solidFill>
                  <a:srgbClr val="2A2666"/>
                </a:solidFill>
                <a:latin typeface="Fira Sans" panose="020B0503050000020004" pitchFamily="34" charset="0"/>
                <a:ea typeface="Fira Sans" panose="020B0503050000020004" pitchFamily="34" charset="0"/>
              </a:rPr>
              <a:t>Examples include: </a:t>
            </a:r>
          </a:p>
          <a:p>
            <a:pPr lvl="1">
              <a:lnSpc>
                <a:spcPct val="100000"/>
              </a:lnSpc>
              <a:spcBef>
                <a:spcPts val="300"/>
              </a:spcBef>
              <a:spcAft>
                <a:spcPts val="600"/>
              </a:spcAft>
            </a:pPr>
            <a:r>
              <a:rPr lang="en-US" sz="2800" dirty="0">
                <a:solidFill>
                  <a:srgbClr val="2A2666"/>
                </a:solidFill>
                <a:latin typeface="Fira Sans" panose="020B0503050000020004" pitchFamily="34" charset="0"/>
                <a:ea typeface="Fira Sans" panose="020B0503050000020004" pitchFamily="34" charset="0"/>
              </a:rPr>
              <a:t>Purchasing art supplies</a:t>
            </a:r>
          </a:p>
          <a:p>
            <a:pPr lvl="1">
              <a:lnSpc>
                <a:spcPct val="100000"/>
              </a:lnSpc>
              <a:spcBef>
                <a:spcPts val="300"/>
              </a:spcBef>
              <a:spcAft>
                <a:spcPts val="600"/>
              </a:spcAft>
            </a:pPr>
            <a:r>
              <a:rPr lang="en-US" sz="2800" dirty="0">
                <a:solidFill>
                  <a:srgbClr val="2A2666"/>
                </a:solidFill>
                <a:latin typeface="Fira Sans" panose="020B0503050000020004" pitchFamily="34" charset="0"/>
                <a:ea typeface="Fira Sans" panose="020B0503050000020004" pitchFamily="34" charset="0"/>
              </a:rPr>
              <a:t>Equipment</a:t>
            </a:r>
          </a:p>
          <a:p>
            <a:pPr lvl="1">
              <a:lnSpc>
                <a:spcPct val="100000"/>
              </a:lnSpc>
              <a:spcBef>
                <a:spcPts val="300"/>
              </a:spcBef>
              <a:spcAft>
                <a:spcPts val="600"/>
              </a:spcAft>
            </a:pPr>
            <a:r>
              <a:rPr lang="en-US" sz="2800" dirty="0">
                <a:solidFill>
                  <a:srgbClr val="2A2666"/>
                </a:solidFill>
                <a:latin typeface="Fira Sans" panose="020B0503050000020004" pitchFamily="34" charset="0"/>
                <a:ea typeface="Fira Sans" panose="020B0503050000020004" pitchFamily="34" charset="0"/>
              </a:rPr>
              <a:t>Space rental</a:t>
            </a:r>
          </a:p>
        </p:txBody>
      </p:sp>
    </p:spTree>
    <p:extLst>
      <p:ext uri="{BB962C8B-B14F-4D97-AF65-F5344CB8AC3E}">
        <p14:creationId xmlns:p14="http://schemas.microsoft.com/office/powerpoint/2010/main" val="295153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9F52EC7-5275-B15D-F261-6B87AA915167}"/>
              </a:ext>
            </a:extLst>
          </p:cNvPr>
          <p:cNvSpPr>
            <a:spLocks noGrp="1"/>
          </p:cNvSpPr>
          <p:nvPr>
            <p:ph type="title"/>
          </p:nvPr>
        </p:nvSpPr>
        <p:spPr>
          <a:xfrm>
            <a:off x="838200" y="897139"/>
            <a:ext cx="10515600" cy="1325563"/>
          </a:xfrm>
        </p:spPr>
        <p:txBody>
          <a:bodyPr anchor="b">
            <a:normAutofit/>
          </a:bodyPr>
          <a:lstStyle/>
          <a:p>
            <a:r>
              <a:rPr lang="en-US" dirty="0"/>
              <a:t>North Carolina Arts Council’s </a:t>
            </a:r>
            <a:br>
              <a:rPr lang="en-US" dirty="0"/>
            </a:br>
            <a:r>
              <a:rPr lang="en-US" dirty="0"/>
              <a:t>Artist Support Grant</a:t>
            </a:r>
          </a:p>
        </p:txBody>
      </p:sp>
      <p:pic>
        <p:nvPicPr>
          <p:cNvPr id="6" name="Picture Placeholder 5" descr="Social graphic for artist support grant">
            <a:extLst>
              <a:ext uri="{FF2B5EF4-FFF2-40B4-BE49-F238E27FC236}">
                <a16:creationId xmlns:a16="http://schemas.microsoft.com/office/drawing/2014/main" id="{99502440-C3CC-BEBA-8E9B-6D11E688F5E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7447" y="2676696"/>
            <a:ext cx="3318669" cy="3318669"/>
          </a:xfrm>
          <a:noFill/>
        </p:spPr>
      </p:pic>
      <p:sp>
        <p:nvSpPr>
          <p:cNvPr id="14" name="Content Placeholder 3">
            <a:extLst>
              <a:ext uri="{FF2B5EF4-FFF2-40B4-BE49-F238E27FC236}">
                <a16:creationId xmlns:a16="http://schemas.microsoft.com/office/drawing/2014/main" id="{04A768FE-9BAA-E30D-69E6-187C7C61006A}"/>
              </a:ext>
            </a:extLst>
          </p:cNvPr>
          <p:cNvSpPr>
            <a:spLocks noGrp="1"/>
          </p:cNvSpPr>
          <p:nvPr>
            <p:ph sz="half" idx="2"/>
          </p:nvPr>
        </p:nvSpPr>
        <p:spPr>
          <a:xfrm>
            <a:off x="4721630" y="2776451"/>
            <a:ext cx="6550428" cy="3374967"/>
          </a:xfrm>
        </p:spPr>
        <p:txBody>
          <a:bodyPr>
            <a:normAutofit fontScale="92500" lnSpcReduction="20000"/>
          </a:bodyPr>
          <a:lstStyle/>
          <a:p>
            <a:pPr marL="0" indent="0">
              <a:lnSpc>
                <a:spcPct val="134000"/>
              </a:lnSpc>
              <a:buNone/>
            </a:pPr>
            <a:r>
              <a:rPr lang="en-US" dirty="0"/>
              <a:t>The Artist Support Grant provides direct support to individual artists for professional and artistic development, either to enhance their skills and abilities to create work, or to improve their business operations and capacity to bring the work to audiences. </a:t>
            </a:r>
          </a:p>
        </p:txBody>
      </p:sp>
    </p:spTree>
    <p:extLst>
      <p:ext uri="{BB962C8B-B14F-4D97-AF65-F5344CB8AC3E}">
        <p14:creationId xmlns:p14="http://schemas.microsoft.com/office/powerpoint/2010/main" val="27318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Career promotion </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0" y="1993898"/>
            <a:ext cx="6436747"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600"/>
              </a:spcAft>
              <a:buNone/>
            </a:pPr>
            <a:r>
              <a:rPr lang="en-US" dirty="0">
                <a:solidFill>
                  <a:srgbClr val="2A2666"/>
                </a:solidFill>
                <a:latin typeface="Fira Sans" panose="020B0503050000020004" pitchFamily="34" charset="0"/>
                <a:ea typeface="Fira Sans" panose="020B0503050000020004" pitchFamily="34" charset="0"/>
              </a:rPr>
              <a:t>Projects aimed at advertising artists’ work and/or demonstrating their skill level. </a:t>
            </a:r>
          </a:p>
          <a:p>
            <a:pPr marL="0" indent="0">
              <a:spcBef>
                <a:spcPts val="300"/>
              </a:spcBef>
              <a:spcAft>
                <a:spcPts val="600"/>
              </a:spcAft>
              <a:buNone/>
            </a:pPr>
            <a:r>
              <a:rPr lang="en-US" dirty="0">
                <a:solidFill>
                  <a:srgbClr val="2A2666"/>
                </a:solidFill>
                <a:latin typeface="Fira Sans" panose="020B0503050000020004" pitchFamily="34" charset="0"/>
                <a:ea typeface="Fira Sans" panose="020B0503050000020004" pitchFamily="34" charset="0"/>
              </a:rPr>
              <a:t>Examples include: </a:t>
            </a:r>
          </a:p>
          <a:p>
            <a:pPr lvl="1">
              <a:spcBef>
                <a:spcPts val="300"/>
              </a:spcBef>
              <a:spcAft>
                <a:spcPts val="600"/>
              </a:spcAft>
            </a:pPr>
            <a:r>
              <a:rPr lang="en-US" sz="2800" dirty="0">
                <a:solidFill>
                  <a:srgbClr val="2A2666"/>
                </a:solidFill>
                <a:latin typeface="Fira Sans" panose="020B0503050000020004" pitchFamily="34" charset="0"/>
                <a:ea typeface="Fira Sans" panose="020B0503050000020004" pitchFamily="34" charset="0"/>
              </a:rPr>
              <a:t>Websites</a:t>
            </a:r>
          </a:p>
          <a:p>
            <a:pPr lvl="1">
              <a:lnSpc>
                <a:spcPct val="100000"/>
              </a:lnSpc>
              <a:spcBef>
                <a:spcPts val="300"/>
              </a:spcBef>
              <a:spcAft>
                <a:spcPts val="600"/>
              </a:spcAft>
            </a:pPr>
            <a:r>
              <a:rPr lang="en-US" sz="2800" dirty="0">
                <a:solidFill>
                  <a:srgbClr val="2A2666"/>
                </a:solidFill>
                <a:latin typeface="Fira Sans" panose="020B0503050000020004" pitchFamily="34" charset="0"/>
                <a:ea typeface="Fira Sans" panose="020B0503050000020004" pitchFamily="34" charset="0"/>
              </a:rPr>
              <a:t>Portfolios</a:t>
            </a:r>
          </a:p>
          <a:p>
            <a:pPr lvl="1">
              <a:spcBef>
                <a:spcPts val="300"/>
              </a:spcBef>
              <a:spcAft>
                <a:spcPts val="600"/>
              </a:spcAft>
            </a:pPr>
            <a:r>
              <a:rPr lang="en-US" sz="2800" dirty="0">
                <a:solidFill>
                  <a:srgbClr val="2A2666"/>
                </a:solidFill>
                <a:latin typeface="Fira Sans" panose="020B0503050000020004" pitchFamily="34" charset="0"/>
                <a:ea typeface="Fira Sans" panose="020B0503050000020004" pitchFamily="34" charset="0"/>
              </a:rPr>
              <a:t>Audio-visual documentation</a:t>
            </a:r>
          </a:p>
          <a:p>
            <a:pPr lvl="1">
              <a:spcBef>
                <a:spcPts val="300"/>
              </a:spcBef>
              <a:spcAft>
                <a:spcPts val="600"/>
              </a:spcAft>
            </a:pPr>
            <a:r>
              <a:rPr lang="en-US" sz="2800" dirty="0">
                <a:solidFill>
                  <a:srgbClr val="2A2666"/>
                </a:solidFill>
                <a:latin typeface="Fira Sans" panose="020B0503050000020004" pitchFamily="34" charset="0"/>
                <a:ea typeface="Fira Sans" panose="020B0503050000020004" pitchFamily="34" charset="0"/>
              </a:rPr>
              <a:t>Online presentation</a:t>
            </a:r>
          </a:p>
        </p:txBody>
      </p:sp>
    </p:spTree>
    <p:extLst>
      <p:ext uri="{BB962C8B-B14F-4D97-AF65-F5344CB8AC3E}">
        <p14:creationId xmlns:p14="http://schemas.microsoft.com/office/powerpoint/2010/main" val="364122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Training</a:t>
            </a:r>
          </a:p>
        </p:txBody>
      </p:sp>
      <p:pic>
        <p:nvPicPr>
          <p:cNvPr id="2" name="Picture 1" descr="Checkmark in a circle">
            <a:extLst>
              <a:ext uri="{FF2B5EF4-FFF2-40B4-BE49-F238E27FC236}">
                <a16:creationId xmlns:a16="http://schemas.microsoft.com/office/drawing/2014/main" id="{08ED5846-753A-C72B-F25C-99A1AB717377}"/>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en-US" dirty="0">
                <a:solidFill>
                  <a:srgbClr val="2A2666"/>
                </a:solidFill>
                <a:latin typeface="Fira Sans" panose="020B0503050000020004" pitchFamily="34" charset="0"/>
                <a:ea typeface="Fira Sans" panose="020B0503050000020004" pitchFamily="34" charset="0"/>
              </a:rPr>
              <a:t>Costs to attend a class or workshop (in-person or virtual) aimed at either enhancing the artists’ skill level or professional development. </a:t>
            </a:r>
          </a:p>
          <a:p>
            <a:pPr lvl="1">
              <a:spcBef>
                <a:spcPts val="300"/>
              </a:spcBef>
              <a:spcAft>
                <a:spcPts val="600"/>
              </a:spcAft>
            </a:pPr>
            <a:r>
              <a:rPr lang="en-US" sz="2800" dirty="0">
                <a:solidFill>
                  <a:srgbClr val="2A2666"/>
                </a:solidFill>
                <a:latin typeface="Fira Sans" panose="020B0503050000020004" pitchFamily="34" charset="0"/>
                <a:ea typeface="Fira Sans" panose="020B0503050000020004" pitchFamily="34" charset="0"/>
              </a:rPr>
              <a:t>Such as attending a master class or workshop taught by acknowledged authorities in their medium.</a:t>
            </a:r>
          </a:p>
        </p:txBody>
      </p:sp>
    </p:spTree>
    <p:extLst>
      <p:ext uri="{BB962C8B-B14F-4D97-AF65-F5344CB8AC3E}">
        <p14:creationId xmlns:p14="http://schemas.microsoft.com/office/powerpoint/2010/main" val="975563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Travel</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2173192"/>
            <a:ext cx="6018934"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en-US" dirty="0">
                <a:solidFill>
                  <a:srgbClr val="2A2666"/>
                </a:solidFill>
                <a:latin typeface="Fira Sans" panose="020B0503050000020004" pitchFamily="34" charset="0"/>
                <a:ea typeface="Fira Sans" panose="020B0503050000020004" pitchFamily="34" charset="0"/>
              </a:rPr>
              <a:t>Costs of transportation, lodging, and food for training, professional conferences, or research.</a:t>
            </a:r>
          </a:p>
        </p:txBody>
      </p:sp>
    </p:spTree>
    <p:extLst>
      <p:ext uri="{BB962C8B-B14F-4D97-AF65-F5344CB8AC3E}">
        <p14:creationId xmlns:p14="http://schemas.microsoft.com/office/powerpoint/2010/main" val="3022255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Artists fees</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en-US" dirty="0">
                <a:solidFill>
                  <a:srgbClr val="2A2666"/>
                </a:solidFill>
                <a:latin typeface="Fira Sans" panose="020B0503050000020004" pitchFamily="34" charset="0"/>
                <a:ea typeface="Fira Sans" panose="020B0503050000020004" pitchFamily="34" charset="0"/>
              </a:rPr>
              <a:t>Up to </a:t>
            </a:r>
            <a:r>
              <a:rPr lang="en-US" b="1" dirty="0">
                <a:solidFill>
                  <a:srgbClr val="2A2666"/>
                </a:solidFill>
                <a:latin typeface="Fira Sans" panose="020B0503050000020004" pitchFamily="34" charset="0"/>
                <a:ea typeface="Fira Sans" panose="020B0503050000020004" pitchFamily="34" charset="0"/>
              </a:rPr>
              <a:t>50%</a:t>
            </a:r>
            <a:r>
              <a:rPr lang="en-US" dirty="0">
                <a:solidFill>
                  <a:srgbClr val="2A2666"/>
                </a:solidFill>
                <a:latin typeface="Fira Sans" panose="020B0503050000020004" pitchFamily="34" charset="0"/>
                <a:ea typeface="Fira Sans" panose="020B0503050000020004" pitchFamily="34" charset="0"/>
              </a:rPr>
              <a:t> of grant amount may be used towards artist fees!</a:t>
            </a:r>
          </a:p>
        </p:txBody>
      </p:sp>
    </p:spTree>
    <p:extLst>
      <p:ext uri="{BB962C8B-B14F-4D97-AF65-F5344CB8AC3E}">
        <p14:creationId xmlns:p14="http://schemas.microsoft.com/office/powerpoint/2010/main" val="1363777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What the grant will NOT fund</a:t>
            </a:r>
          </a:p>
        </p:txBody>
      </p:sp>
      <p:pic>
        <p:nvPicPr>
          <p:cNvPr id="2" name="Picture 1" descr="A red circle icon with a large X in it">
            <a:extLst>
              <a:ext uri="{FF2B5EF4-FFF2-40B4-BE49-F238E27FC236}">
                <a16:creationId xmlns:a16="http://schemas.microsoft.com/office/drawing/2014/main" id="{577E6162-415A-70D9-35EF-B48FF20D01DA}"/>
              </a:ext>
            </a:extLst>
          </p:cNvPr>
          <p:cNvPicPr>
            <a:picLocks noChangeAspect="1"/>
          </p:cNvPicPr>
          <p:nvPr/>
        </p:nvPicPr>
        <p:blipFill rotWithShape="1">
          <a:blip r:embed="rId2">
            <a:extLst>
              <a:ext uri="{28A0092B-C50C-407E-A947-70E740481C1C}">
                <a14:useLocalDpi xmlns:a14="http://schemas.microsoft.com/office/drawing/2010/main" val="0"/>
              </a:ext>
            </a:extLst>
          </a:blip>
          <a:srcRect l="-1269" t="-2197" r="-997" b="-246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600"/>
              </a:spcAft>
            </a:pPr>
            <a:r>
              <a:rPr lang="en-US" sz="2400" dirty="0">
                <a:solidFill>
                  <a:srgbClr val="2A2666"/>
                </a:solidFill>
                <a:latin typeface="Fira Sans" panose="020B0503050000020004" pitchFamily="34" charset="0"/>
                <a:ea typeface="Fira Sans" panose="020B0503050000020004" pitchFamily="34" charset="0"/>
              </a:rPr>
              <a:t>Scholarships for undergraduate- or graduate-level education</a:t>
            </a:r>
          </a:p>
          <a:p>
            <a:pPr>
              <a:lnSpc>
                <a:spcPct val="100000"/>
              </a:lnSpc>
              <a:spcBef>
                <a:spcPts val="300"/>
              </a:spcBef>
              <a:spcAft>
                <a:spcPts val="600"/>
              </a:spcAft>
            </a:pPr>
            <a:r>
              <a:rPr lang="en-US" sz="2400" dirty="0">
                <a:solidFill>
                  <a:srgbClr val="2A2666"/>
                </a:solidFill>
                <a:latin typeface="Fira Sans" panose="020B0503050000020004" pitchFamily="34" charset="0"/>
                <a:ea typeface="Fira Sans" panose="020B0503050000020004" pitchFamily="34" charset="0"/>
              </a:rPr>
              <a:t>Projects that support or oppose a particular candidate for public office</a:t>
            </a:r>
          </a:p>
          <a:p>
            <a:pPr>
              <a:lnSpc>
                <a:spcPct val="100000"/>
              </a:lnSpc>
              <a:spcBef>
                <a:spcPts val="300"/>
              </a:spcBef>
              <a:spcAft>
                <a:spcPts val="600"/>
              </a:spcAft>
            </a:pPr>
            <a:r>
              <a:rPr lang="en-US" sz="2400" dirty="0">
                <a:solidFill>
                  <a:srgbClr val="2A2666"/>
                </a:solidFill>
                <a:latin typeface="Fira Sans" panose="020B0503050000020004" pitchFamily="34" charset="0"/>
                <a:ea typeface="Fira Sans" panose="020B0503050000020004" pitchFamily="34" charset="0"/>
              </a:rPr>
              <a:t>Projects that are exclusive to members of a particular religious faith group</a:t>
            </a:r>
          </a:p>
          <a:p>
            <a:pPr>
              <a:lnSpc>
                <a:spcPct val="100000"/>
              </a:lnSpc>
              <a:spcBef>
                <a:spcPts val="300"/>
              </a:spcBef>
              <a:spcAft>
                <a:spcPts val="600"/>
              </a:spcAft>
            </a:pPr>
            <a:r>
              <a:rPr lang="en-US" sz="2400" dirty="0">
                <a:solidFill>
                  <a:srgbClr val="2A2666"/>
                </a:solidFill>
                <a:latin typeface="Fira Sans" panose="020B0503050000020004" pitchFamily="34" charset="0"/>
                <a:ea typeface="Fira Sans" panose="020B0503050000020004" pitchFamily="34" charset="0"/>
              </a:rPr>
              <a:t>Non-profit initiatives</a:t>
            </a:r>
          </a:p>
          <a:p>
            <a:pPr>
              <a:lnSpc>
                <a:spcPct val="100000"/>
              </a:lnSpc>
              <a:spcBef>
                <a:spcPts val="300"/>
              </a:spcBef>
              <a:spcAft>
                <a:spcPts val="600"/>
              </a:spcAft>
            </a:pPr>
            <a:r>
              <a:rPr lang="en-US" sz="2400" dirty="0">
                <a:solidFill>
                  <a:srgbClr val="2A2666"/>
                </a:solidFill>
                <a:latin typeface="Fira Sans" panose="020B0503050000020004" pitchFamily="34" charset="0"/>
                <a:ea typeface="Fira Sans" panose="020B0503050000020004" pitchFamily="34" charset="0"/>
              </a:rPr>
              <a:t>Projects that do not have a direct effect on the applicant’s growth as an artist </a:t>
            </a:r>
          </a:p>
          <a:p>
            <a:pPr lvl="1">
              <a:lnSpc>
                <a:spcPct val="100000"/>
              </a:lnSpc>
              <a:spcBef>
                <a:spcPts val="300"/>
              </a:spcBef>
              <a:spcAft>
                <a:spcPts val="600"/>
              </a:spcAft>
            </a:pPr>
            <a:r>
              <a:rPr lang="en-US" sz="2000" dirty="0">
                <a:solidFill>
                  <a:srgbClr val="2A2666"/>
                </a:solidFill>
                <a:latin typeface="Fira Sans" panose="020B0503050000020004" pitchFamily="34" charset="0"/>
                <a:ea typeface="Fira Sans" panose="020B0503050000020004" pitchFamily="34" charset="0"/>
              </a:rPr>
              <a:t>e.g., the promotion of other artists’ work</a:t>
            </a:r>
          </a:p>
        </p:txBody>
      </p:sp>
    </p:spTree>
    <p:extLst>
      <p:ext uri="{BB962C8B-B14F-4D97-AF65-F5344CB8AC3E}">
        <p14:creationId xmlns:p14="http://schemas.microsoft.com/office/powerpoint/2010/main" val="2601432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a:normAutofit/>
          </a:bodyPr>
          <a:lstStyle/>
          <a:p>
            <a:r>
              <a:rPr lang="en-US" sz="5400"/>
              <a:t>Evaluation criteria</a:t>
            </a:r>
          </a:p>
        </p:txBody>
      </p:sp>
    </p:spTree>
    <p:extLst>
      <p:ext uri="{BB962C8B-B14F-4D97-AF65-F5344CB8AC3E}">
        <p14:creationId xmlns:p14="http://schemas.microsoft.com/office/powerpoint/2010/main" val="304832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Artistic merit</a:t>
            </a:r>
          </a:p>
        </p:txBody>
      </p:sp>
      <p:pic>
        <p:nvPicPr>
          <p:cNvPr id="8" name="Picture 7" descr="A circular yellow icon depicting a ribbon with a star pinned to it">
            <a:extLst>
              <a:ext uri="{FF2B5EF4-FFF2-40B4-BE49-F238E27FC236}">
                <a16:creationId xmlns:a16="http://schemas.microsoft.com/office/drawing/2014/main" id="{C991D110-C1C8-9D23-3E82-C4DC687FACD8}"/>
              </a:ext>
            </a:extLst>
          </p:cNvPr>
          <p:cNvPicPr>
            <a:picLocks noChangeAspect="1"/>
          </p:cNvPicPr>
          <p:nvPr/>
        </p:nvPicPr>
        <p:blipFill rotWithShape="1">
          <a:blip r:embed="rId2">
            <a:extLst>
              <a:ext uri="{28A0092B-C50C-407E-A947-70E740481C1C}">
                <a14:useLocalDpi xmlns:a14="http://schemas.microsoft.com/office/drawing/2010/main" val="0"/>
              </a:ext>
            </a:extLst>
          </a:blip>
          <a:srcRect l="-699" t="-1384" r="-200" b="-1881"/>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800"/>
              </a:spcAft>
            </a:pPr>
            <a:r>
              <a:rPr lang="en-US" dirty="0">
                <a:solidFill>
                  <a:srgbClr val="2A2666"/>
                </a:solidFill>
                <a:latin typeface="Fira Sans" panose="020B0503050000020004" pitchFamily="34" charset="0"/>
                <a:ea typeface="Fira Sans" panose="020B0503050000020004" pitchFamily="34" charset="0"/>
              </a:rPr>
              <a:t>Demonstrated talent in an art form and overall excellence of the artist’s work</a:t>
            </a:r>
          </a:p>
          <a:p>
            <a:pPr>
              <a:lnSpc>
                <a:spcPct val="100000"/>
              </a:lnSpc>
              <a:spcBef>
                <a:spcPts val="300"/>
              </a:spcBef>
              <a:spcAft>
                <a:spcPts val="1800"/>
              </a:spcAft>
            </a:pPr>
            <a:r>
              <a:rPr lang="en-US" dirty="0">
                <a:solidFill>
                  <a:srgbClr val="2A2666"/>
                </a:solidFill>
                <a:latin typeface="Fira Sans" panose="020B0503050000020004" pitchFamily="34" charset="0"/>
                <a:ea typeface="Fira Sans" panose="020B0503050000020004" pitchFamily="34" charset="0"/>
              </a:rPr>
              <a:t>Clear commitment to a career as a practicing professional artist</a:t>
            </a:r>
          </a:p>
        </p:txBody>
      </p:sp>
    </p:spTree>
    <p:extLst>
      <p:ext uri="{BB962C8B-B14F-4D97-AF65-F5344CB8AC3E}">
        <p14:creationId xmlns:p14="http://schemas.microsoft.com/office/powerpoint/2010/main" val="327071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Project Merit</a:t>
            </a:r>
          </a:p>
        </p:txBody>
      </p:sp>
      <p:pic>
        <p:nvPicPr>
          <p:cNvPr id="6" name="Picture 5" descr="A circular blue icon depicting a ribbon with a checkmark on it">
            <a:extLst>
              <a:ext uri="{FF2B5EF4-FFF2-40B4-BE49-F238E27FC236}">
                <a16:creationId xmlns:a16="http://schemas.microsoft.com/office/drawing/2014/main" id="{C854B38B-6858-8435-CB87-520ECBBE0C00}"/>
              </a:ext>
            </a:extLst>
          </p:cNvPr>
          <p:cNvPicPr>
            <a:picLocks noChangeAspect="1"/>
          </p:cNvPicPr>
          <p:nvPr/>
        </p:nvPicPr>
        <p:blipFill rotWithShape="1">
          <a:blip r:embed="rId2">
            <a:extLst>
              <a:ext uri="{28A0092B-C50C-407E-A947-70E740481C1C}">
                <a14:useLocalDpi xmlns:a14="http://schemas.microsoft.com/office/drawing/2010/main" val="0"/>
              </a:ext>
            </a:extLst>
          </a:blip>
          <a:srcRect l="-1457" t="1" r="-301" b="-4146"/>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800"/>
              </a:spcAft>
            </a:pPr>
            <a:r>
              <a:rPr lang="en-US" dirty="0">
                <a:solidFill>
                  <a:srgbClr val="2A2666"/>
                </a:solidFill>
                <a:latin typeface="Fira Sans" panose="020B0503050000020004" pitchFamily="34" charset="0"/>
                <a:ea typeface="Fira Sans" panose="020B0503050000020004" pitchFamily="34" charset="0"/>
              </a:rPr>
              <a:t>Benefit of the proposed project to the artist’s professional growth</a:t>
            </a:r>
          </a:p>
          <a:p>
            <a:pPr>
              <a:lnSpc>
                <a:spcPct val="100000"/>
              </a:lnSpc>
              <a:spcBef>
                <a:spcPts val="300"/>
              </a:spcBef>
              <a:spcAft>
                <a:spcPts val="1800"/>
              </a:spcAft>
            </a:pPr>
            <a:r>
              <a:rPr lang="en-US" dirty="0">
                <a:solidFill>
                  <a:srgbClr val="2A2666"/>
                </a:solidFill>
                <a:latin typeface="Fira Sans" panose="020B0503050000020004" pitchFamily="34" charset="0"/>
                <a:ea typeface="Fira Sans" panose="020B0503050000020004" pitchFamily="34" charset="0"/>
              </a:rPr>
              <a:t>Feasibility of the proposed project</a:t>
            </a:r>
          </a:p>
        </p:txBody>
      </p:sp>
    </p:spTree>
    <p:extLst>
      <p:ext uri="{BB962C8B-B14F-4D97-AF65-F5344CB8AC3E}">
        <p14:creationId xmlns:p14="http://schemas.microsoft.com/office/powerpoint/2010/main" val="1979604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82F1-30C6-435E-A44E-1153547C0C57}"/>
              </a:ext>
            </a:extLst>
          </p:cNvPr>
          <p:cNvSpPr>
            <a:spLocks noGrp="1"/>
          </p:cNvSpPr>
          <p:nvPr>
            <p:ph type="title"/>
          </p:nvPr>
        </p:nvSpPr>
        <p:spPr/>
        <p:txBody>
          <a:bodyPr/>
          <a:lstStyle/>
          <a:p>
            <a:r>
              <a:rPr lang="en-US" dirty="0"/>
              <a:t>Panel Process </a:t>
            </a:r>
          </a:p>
        </p:txBody>
      </p:sp>
      <p:sp>
        <p:nvSpPr>
          <p:cNvPr id="3" name="Content Placeholder 2">
            <a:extLst>
              <a:ext uri="{FF2B5EF4-FFF2-40B4-BE49-F238E27FC236}">
                <a16:creationId xmlns:a16="http://schemas.microsoft.com/office/drawing/2014/main" id="{3F11FA4B-BF8F-8533-4D66-0008D14FD84E}"/>
              </a:ext>
            </a:extLst>
          </p:cNvPr>
          <p:cNvSpPr>
            <a:spLocks noGrp="1"/>
          </p:cNvSpPr>
          <p:nvPr>
            <p:ph idx="1"/>
          </p:nvPr>
        </p:nvSpPr>
        <p:spPr/>
        <p:txBody>
          <a:bodyPr>
            <a:noAutofit/>
          </a:bodyPr>
          <a:lstStyle/>
          <a:p>
            <a:r>
              <a:rPr lang="en-US" sz="2400" dirty="0"/>
              <a:t>Lead arts council schedules the panel </a:t>
            </a:r>
          </a:p>
          <a:p>
            <a:r>
              <a:rPr lang="en-US" sz="2400" dirty="0"/>
              <a:t>Panelists should be recruited based on professional expertise</a:t>
            </a:r>
          </a:p>
          <a:p>
            <a:r>
              <a:rPr lang="en-US" sz="2400" dirty="0"/>
              <a:t>Panelists should receive an honorarium for their time</a:t>
            </a:r>
          </a:p>
          <a:p>
            <a:r>
              <a:rPr lang="en-US" sz="2400" dirty="0"/>
              <a:t>Consortium members may observe the panels, but should not serve as panelists</a:t>
            </a:r>
          </a:p>
          <a:p>
            <a:r>
              <a:rPr lang="en-US" sz="2400" dirty="0"/>
              <a:t>Scoring tools and list of potential panelists on ASG Resource page</a:t>
            </a:r>
            <a:br>
              <a:rPr lang="en-US" sz="2400" dirty="0"/>
            </a:br>
            <a:br>
              <a:rPr lang="en-US" sz="2400" dirty="0"/>
            </a:br>
            <a:endParaRPr lang="en-US" sz="2400" dirty="0"/>
          </a:p>
        </p:txBody>
      </p:sp>
    </p:spTree>
    <p:extLst>
      <p:ext uri="{BB962C8B-B14F-4D97-AF65-F5344CB8AC3E}">
        <p14:creationId xmlns:p14="http://schemas.microsoft.com/office/powerpoint/2010/main" val="314423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7805-AD98-E0AD-4363-ACA8E540D117}"/>
              </a:ext>
            </a:extLst>
          </p:cNvPr>
          <p:cNvSpPr>
            <a:spLocks noGrp="1"/>
          </p:cNvSpPr>
          <p:nvPr>
            <p:ph type="title"/>
          </p:nvPr>
        </p:nvSpPr>
        <p:spPr/>
        <p:txBody>
          <a:bodyPr/>
          <a:lstStyle/>
          <a:p>
            <a:r>
              <a:rPr lang="en-US" dirty="0"/>
              <a:t>Panel Process</a:t>
            </a:r>
          </a:p>
        </p:txBody>
      </p:sp>
      <p:sp>
        <p:nvSpPr>
          <p:cNvPr id="3" name="Content Placeholder 2">
            <a:extLst>
              <a:ext uri="{FF2B5EF4-FFF2-40B4-BE49-F238E27FC236}">
                <a16:creationId xmlns:a16="http://schemas.microsoft.com/office/drawing/2014/main" id="{2A828B3B-5E60-BC0E-E54E-74F9E1183A9C}"/>
              </a:ext>
            </a:extLst>
          </p:cNvPr>
          <p:cNvSpPr>
            <a:spLocks noGrp="1"/>
          </p:cNvSpPr>
          <p:nvPr>
            <p:ph idx="1"/>
          </p:nvPr>
        </p:nvSpPr>
        <p:spPr>
          <a:xfrm>
            <a:off x="838199" y="2519681"/>
            <a:ext cx="11013142" cy="3657282"/>
          </a:xfrm>
        </p:spPr>
        <p:txBody>
          <a:bodyPr>
            <a:normAutofit/>
          </a:bodyPr>
          <a:lstStyle/>
          <a:p>
            <a:pPr marL="0" indent="0">
              <a:buNone/>
            </a:pPr>
            <a:r>
              <a:rPr lang="en-US" dirty="0"/>
              <a:t>N.C. Arts Council Staff can also provide panelist recommendations</a:t>
            </a:r>
          </a:p>
          <a:p>
            <a:pPr lvl="1"/>
            <a:r>
              <a:rPr lang="en-US" dirty="0"/>
              <a:t>Leigh Ann Wilder, Creative Economies Director</a:t>
            </a:r>
          </a:p>
          <a:p>
            <a:pPr lvl="1"/>
            <a:r>
              <a:rPr lang="en-US" dirty="0"/>
              <a:t>Zoe Van Buren, Folklife Director </a:t>
            </a:r>
          </a:p>
          <a:p>
            <a:pPr lvl="1"/>
            <a:r>
              <a:rPr lang="en-US" dirty="0"/>
              <a:t>Dara Silver, Artists &amp; Organizations Director</a:t>
            </a:r>
          </a:p>
          <a:p>
            <a:pPr lvl="1"/>
            <a:r>
              <a:rPr lang="en-US" dirty="0"/>
              <a:t>Jamie Katz Court, Music and Dance Director </a:t>
            </a:r>
          </a:p>
          <a:p>
            <a:pPr lvl="1"/>
            <a:r>
              <a:rPr lang="en-US" dirty="0"/>
              <a:t>Khalisa Thompson, Theater and Literature Director</a:t>
            </a:r>
          </a:p>
          <a:p>
            <a:endParaRPr lang="en-US" dirty="0"/>
          </a:p>
        </p:txBody>
      </p:sp>
    </p:spTree>
    <p:extLst>
      <p:ext uri="{BB962C8B-B14F-4D97-AF65-F5344CB8AC3E}">
        <p14:creationId xmlns:p14="http://schemas.microsoft.com/office/powerpoint/2010/main" val="80797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3A034B-E179-F2FD-FFCF-014D1C22ACFF}"/>
              </a:ext>
            </a:extLst>
          </p:cNvPr>
          <p:cNvSpPr>
            <a:spLocks noGrp="1"/>
          </p:cNvSpPr>
          <p:nvPr>
            <p:ph type="title"/>
          </p:nvPr>
        </p:nvSpPr>
        <p:spPr/>
        <p:txBody>
          <a:bodyPr anchor="ctr"/>
          <a:lstStyle/>
          <a:p>
            <a:r>
              <a:rPr lang="en-US" dirty="0"/>
              <a:t>Disciplines</a:t>
            </a:r>
          </a:p>
        </p:txBody>
      </p:sp>
      <p:sp>
        <p:nvSpPr>
          <p:cNvPr id="9" name="Content Placeholder 8">
            <a:extLst>
              <a:ext uri="{FF2B5EF4-FFF2-40B4-BE49-F238E27FC236}">
                <a16:creationId xmlns:a16="http://schemas.microsoft.com/office/drawing/2014/main" id="{B7BF7B93-237D-DA95-E4CA-52E191ED6927}"/>
              </a:ext>
            </a:extLst>
          </p:cNvPr>
          <p:cNvSpPr>
            <a:spLocks noGrp="1"/>
          </p:cNvSpPr>
          <p:nvPr>
            <p:ph sz="half" idx="1"/>
          </p:nvPr>
        </p:nvSpPr>
        <p:spPr>
          <a:xfrm>
            <a:off x="838199" y="4472247"/>
            <a:ext cx="9935096" cy="1704716"/>
          </a:xfrm>
        </p:spPr>
        <p:txBody>
          <a:bodyPr>
            <a:normAutofit/>
          </a:bodyPr>
          <a:lstStyle/>
          <a:p>
            <a:pPr marL="0" indent="0">
              <a:buNone/>
            </a:pPr>
            <a:r>
              <a:rPr lang="en-US" dirty="0"/>
              <a:t>The Artist Support Grant is intended to support a broad range of talented visual, performing, literary, and interdisciplinary artists. </a:t>
            </a:r>
          </a:p>
        </p:txBody>
      </p:sp>
      <p:pic>
        <p:nvPicPr>
          <p:cNvPr id="2" name="Picture 1"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EE54530D-7B4E-1810-6AF3-A3AD29F6E677}"/>
              </a:ext>
            </a:extLst>
          </p:cNvPr>
          <p:cNvPicPr>
            <a:picLocks noChangeAspect="1"/>
          </p:cNvPicPr>
          <p:nvPr/>
        </p:nvPicPr>
        <p:blipFill rotWithShape="1">
          <a:blip r:embed="rId2">
            <a:extLst>
              <a:ext uri="{28A0092B-C50C-407E-A947-70E740481C1C}">
                <a14:useLocalDpi xmlns:a14="http://schemas.microsoft.com/office/drawing/2010/main" val="0"/>
              </a:ext>
            </a:extLst>
          </a:blip>
          <a:srcRect l="7804" t="8288" r="7399" b="52252"/>
          <a:stretch/>
        </p:blipFill>
        <p:spPr>
          <a:xfrm>
            <a:off x="1473199" y="2098074"/>
            <a:ext cx="9190683" cy="2405669"/>
          </a:xfrm>
          <a:prstGeom prst="rect">
            <a:avLst/>
          </a:prstGeom>
        </p:spPr>
      </p:pic>
    </p:spTree>
    <p:extLst>
      <p:ext uri="{BB962C8B-B14F-4D97-AF65-F5344CB8AC3E}">
        <p14:creationId xmlns:p14="http://schemas.microsoft.com/office/powerpoint/2010/main" val="1771586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F5B01F-1292-915D-01C5-901994265D80}"/>
              </a:ext>
            </a:extLst>
          </p:cNvPr>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182685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3A034B-E179-F2FD-FFCF-014D1C22ACFF}"/>
              </a:ext>
            </a:extLst>
          </p:cNvPr>
          <p:cNvSpPr>
            <a:spLocks noGrp="1"/>
          </p:cNvSpPr>
          <p:nvPr>
            <p:ph type="title"/>
          </p:nvPr>
        </p:nvSpPr>
        <p:spPr>
          <a:xfrm>
            <a:off x="838199" y="909638"/>
            <a:ext cx="10483736" cy="1325563"/>
          </a:xfrm>
        </p:spPr>
        <p:txBody>
          <a:bodyPr anchor="ctr"/>
          <a:lstStyle/>
          <a:p>
            <a:r>
              <a:rPr lang="en-US" dirty="0"/>
              <a:t>18 Regions Award Artist Support Grants </a:t>
            </a:r>
          </a:p>
        </p:txBody>
      </p:sp>
      <p:pic>
        <p:nvPicPr>
          <p:cNvPr id="5" name="Content Placeholder 4" descr="Map of the 18 regional arts council consortiums that award Artist Support Grants">
            <a:extLst>
              <a:ext uri="{FF2B5EF4-FFF2-40B4-BE49-F238E27FC236}">
                <a16:creationId xmlns:a16="http://schemas.microsoft.com/office/drawing/2014/main" id="{57CF8139-B1ED-4281-5A1A-ADC26C5DAD90}"/>
              </a:ext>
            </a:extLst>
          </p:cNvPr>
          <p:cNvPicPr>
            <a:picLocks noGrp="1" noChangeAspect="1"/>
          </p:cNvPicPr>
          <p:nvPr>
            <p:ph idx="1"/>
          </p:nvPr>
        </p:nvPicPr>
        <p:blipFill>
          <a:blip r:embed="rId2"/>
          <a:stretch>
            <a:fillRect/>
          </a:stretch>
        </p:blipFill>
        <p:spPr>
          <a:xfrm>
            <a:off x="719954" y="2156695"/>
            <a:ext cx="10276398" cy="4401683"/>
          </a:xfrm>
        </p:spPr>
      </p:pic>
    </p:spTree>
    <p:extLst>
      <p:ext uri="{BB962C8B-B14F-4D97-AF65-F5344CB8AC3E}">
        <p14:creationId xmlns:p14="http://schemas.microsoft.com/office/powerpoint/2010/main" val="395809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3A034B-E179-F2FD-FFCF-014D1C22ACFF}"/>
              </a:ext>
            </a:extLst>
          </p:cNvPr>
          <p:cNvSpPr>
            <a:spLocks noGrp="1"/>
          </p:cNvSpPr>
          <p:nvPr>
            <p:ph type="title"/>
          </p:nvPr>
        </p:nvSpPr>
        <p:spPr/>
        <p:txBody>
          <a:bodyPr anchor="ctr"/>
          <a:lstStyle/>
          <a:p>
            <a:r>
              <a:rPr lang="en-US" dirty="0"/>
              <a:t>Grant Timeline</a:t>
            </a:r>
          </a:p>
        </p:txBody>
      </p:sp>
    </p:spTree>
    <p:extLst>
      <p:ext uri="{BB962C8B-B14F-4D97-AF65-F5344CB8AC3E}">
        <p14:creationId xmlns:p14="http://schemas.microsoft.com/office/powerpoint/2010/main" val="45472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B962E-C58F-DF17-EFE8-BDAB15373A7B}"/>
              </a:ext>
            </a:extLst>
          </p:cNvPr>
          <p:cNvSpPr>
            <a:spLocks noGrp="1"/>
          </p:cNvSpPr>
          <p:nvPr>
            <p:ph type="title"/>
          </p:nvPr>
        </p:nvSpPr>
        <p:spPr/>
        <p:txBody>
          <a:bodyPr/>
          <a:lstStyle/>
          <a:p>
            <a:r>
              <a:rPr lang="en-US" dirty="0"/>
              <a:t>Grant Timeline</a:t>
            </a:r>
          </a:p>
        </p:txBody>
      </p:sp>
      <p:graphicFrame>
        <p:nvGraphicFramePr>
          <p:cNvPr id="8" name="Content Placeholder 7" descr="Grant timeline workflow">
            <a:extLst>
              <a:ext uri="{FF2B5EF4-FFF2-40B4-BE49-F238E27FC236}">
                <a16:creationId xmlns:a16="http://schemas.microsoft.com/office/drawing/2014/main" id="{10D0FAE2-70D9-6CC4-3F65-158F3D0AB2C4}"/>
              </a:ext>
            </a:extLst>
          </p:cNvPr>
          <p:cNvGraphicFramePr>
            <a:graphicFrameLocks noGrp="1"/>
          </p:cNvGraphicFramePr>
          <p:nvPr>
            <p:ph sz="quarter" idx="4"/>
            <p:extLst>
              <p:ext uri="{D42A27DB-BD31-4B8C-83A1-F6EECF244321}">
                <p14:modId xmlns:p14="http://schemas.microsoft.com/office/powerpoint/2010/main" val="145760035"/>
              </p:ext>
            </p:extLst>
          </p:nvPr>
        </p:nvGraphicFramePr>
        <p:xfrm>
          <a:off x="699247" y="1901952"/>
          <a:ext cx="10656141" cy="428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03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59934C-4CD9-06E9-67D5-CD6417CBAB6E}"/>
              </a:ext>
            </a:extLst>
          </p:cNvPr>
          <p:cNvSpPr>
            <a:spLocks noGrp="1"/>
          </p:cNvSpPr>
          <p:nvPr>
            <p:ph type="title"/>
          </p:nvPr>
        </p:nvSpPr>
        <p:spPr/>
        <p:txBody>
          <a:bodyPr/>
          <a:lstStyle/>
          <a:p>
            <a:r>
              <a:rPr lang="en-US" sz="6000" dirty="0"/>
              <a:t>Roles and Responsibilities</a:t>
            </a:r>
            <a:endParaRPr lang="en-US" dirty="0"/>
          </a:p>
        </p:txBody>
      </p:sp>
      <p:sp>
        <p:nvSpPr>
          <p:cNvPr id="10" name="Text Placeholder 9">
            <a:extLst>
              <a:ext uri="{FF2B5EF4-FFF2-40B4-BE49-F238E27FC236}">
                <a16:creationId xmlns:a16="http://schemas.microsoft.com/office/drawing/2014/main" id="{7B907A4C-EABA-C846-9155-05A7DDDF7D4F}"/>
              </a:ext>
            </a:extLst>
          </p:cNvPr>
          <p:cNvSpPr>
            <a:spLocks noGrp="1"/>
          </p:cNvSpPr>
          <p:nvPr>
            <p:ph type="body" idx="1"/>
          </p:nvPr>
        </p:nvSpPr>
        <p:spPr/>
        <p:txBody>
          <a:bodyPr/>
          <a:lstStyle/>
          <a:p>
            <a:r>
              <a:rPr lang="en-US" dirty="0"/>
              <a:t>For Lead Partners, Consortium Members and N.C. Arts Council</a:t>
            </a:r>
          </a:p>
          <a:p>
            <a:endParaRPr lang="en-US" dirty="0"/>
          </a:p>
        </p:txBody>
      </p:sp>
    </p:spTree>
    <p:extLst>
      <p:ext uri="{BB962C8B-B14F-4D97-AF65-F5344CB8AC3E}">
        <p14:creationId xmlns:p14="http://schemas.microsoft.com/office/powerpoint/2010/main" val="527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1C27-8ACD-6E9B-471D-FDD1593962E6}"/>
              </a:ext>
            </a:extLst>
          </p:cNvPr>
          <p:cNvSpPr>
            <a:spLocks noGrp="1"/>
          </p:cNvSpPr>
          <p:nvPr>
            <p:ph type="title"/>
          </p:nvPr>
        </p:nvSpPr>
        <p:spPr/>
        <p:txBody>
          <a:bodyPr/>
          <a:lstStyle/>
          <a:p>
            <a:br>
              <a:rPr lang="en-US" dirty="0"/>
            </a:br>
            <a:r>
              <a:rPr lang="en-US" dirty="0"/>
              <a:t>Lead Arts Council</a:t>
            </a:r>
          </a:p>
        </p:txBody>
      </p:sp>
      <p:sp>
        <p:nvSpPr>
          <p:cNvPr id="3" name="Content Placeholder 2">
            <a:extLst>
              <a:ext uri="{FF2B5EF4-FFF2-40B4-BE49-F238E27FC236}">
                <a16:creationId xmlns:a16="http://schemas.microsoft.com/office/drawing/2014/main" id="{9418284D-9C8C-E28D-04CD-C77394A56803}"/>
              </a:ext>
            </a:extLst>
          </p:cNvPr>
          <p:cNvSpPr>
            <a:spLocks noGrp="1"/>
          </p:cNvSpPr>
          <p:nvPr>
            <p:ph sz="half" idx="1"/>
          </p:nvPr>
        </p:nvSpPr>
        <p:spPr/>
        <p:txBody>
          <a:bodyPr>
            <a:normAutofit fontScale="85000" lnSpcReduction="10000"/>
          </a:bodyPr>
          <a:lstStyle/>
          <a:p>
            <a:pPr marL="285750" indent="-285750">
              <a:spcAft>
                <a:spcPts val="1200"/>
              </a:spcAft>
              <a:buFont typeface="Arial" panose="020B0604020202020204" pitchFamily="34" charset="0"/>
              <a:buChar char="•"/>
            </a:pPr>
            <a:r>
              <a:rPr lang="en-US" dirty="0"/>
              <a:t>Each consortium has an arts council that serves as lead for the Artist Support Grant program.</a:t>
            </a:r>
          </a:p>
          <a:p>
            <a:pPr marL="285750" indent="-285750">
              <a:buFont typeface="Arial" panose="020B0604020202020204" pitchFamily="34" charset="0"/>
              <a:buChar char="•"/>
            </a:pPr>
            <a:r>
              <a:rPr lang="en-US" dirty="0"/>
              <a:t>Lead Arts Council’s responsibilities include:  </a:t>
            </a:r>
          </a:p>
          <a:p>
            <a:pPr marL="742950" lvl="1" indent="-285750"/>
            <a:r>
              <a:rPr lang="en-US" dirty="0"/>
              <a:t>Completing the grant application and final report for the N.C. Arts  Council   </a:t>
            </a:r>
          </a:p>
          <a:p>
            <a:pPr marL="742950" lvl="1" indent="-285750"/>
            <a:r>
              <a:rPr lang="en-US" dirty="0"/>
              <a:t>Coordinating consortium planning meetings </a:t>
            </a:r>
          </a:p>
          <a:p>
            <a:pPr marL="742950" lvl="1" indent="-285750"/>
            <a:r>
              <a:rPr lang="en-US" dirty="0"/>
              <a:t>Distributing guidelines and project grant materials to the consortium</a:t>
            </a:r>
          </a:p>
          <a:p>
            <a:pPr marL="742950" lvl="1" indent="-285750"/>
            <a:r>
              <a:rPr lang="en-US" dirty="0"/>
              <a:t>Coordinating marketing efforts with regional consortium member</a:t>
            </a:r>
          </a:p>
          <a:p>
            <a:pPr marL="742950" lvl="1" indent="-285750"/>
            <a:r>
              <a:rPr lang="en-US" sz="2400" dirty="0"/>
              <a:t>Maintaining communication with N.C. Arts Council staff</a:t>
            </a:r>
          </a:p>
          <a:p>
            <a:pPr marL="342900" lvl="1" indent="0">
              <a:buNone/>
            </a:pPr>
            <a:endParaRPr lang="en-US" dirty="0"/>
          </a:p>
          <a:p>
            <a:endParaRPr lang="en-US" dirty="0"/>
          </a:p>
          <a:p>
            <a:endParaRPr lang="en-US" dirty="0"/>
          </a:p>
        </p:txBody>
      </p:sp>
    </p:spTree>
    <p:extLst>
      <p:ext uri="{BB962C8B-B14F-4D97-AF65-F5344CB8AC3E}">
        <p14:creationId xmlns:p14="http://schemas.microsoft.com/office/powerpoint/2010/main" val="34514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A225-C065-FA4A-8675-21CACFAC274D}"/>
              </a:ext>
            </a:extLst>
          </p:cNvPr>
          <p:cNvSpPr>
            <a:spLocks noGrp="1"/>
          </p:cNvSpPr>
          <p:nvPr>
            <p:ph type="title"/>
          </p:nvPr>
        </p:nvSpPr>
        <p:spPr/>
        <p:txBody>
          <a:bodyPr/>
          <a:lstStyle/>
          <a:p>
            <a:br>
              <a:rPr lang="en-US" dirty="0"/>
            </a:br>
            <a:r>
              <a:rPr lang="en-US" dirty="0"/>
              <a:t>Lead Arts Council</a:t>
            </a:r>
          </a:p>
        </p:txBody>
      </p:sp>
      <p:sp>
        <p:nvSpPr>
          <p:cNvPr id="3" name="Content Placeholder 2">
            <a:extLst>
              <a:ext uri="{FF2B5EF4-FFF2-40B4-BE49-F238E27FC236}">
                <a16:creationId xmlns:a16="http://schemas.microsoft.com/office/drawing/2014/main" id="{362D2A61-4BF7-DFAC-C1DE-547545A87192}"/>
              </a:ext>
            </a:extLst>
          </p:cNvPr>
          <p:cNvSpPr>
            <a:spLocks noGrp="1"/>
          </p:cNvSpPr>
          <p:nvPr>
            <p:ph idx="1"/>
          </p:nvPr>
        </p:nvSpPr>
        <p:spPr/>
        <p:txBody>
          <a:bodyPr>
            <a:normAutofit fontScale="92500"/>
          </a:bodyPr>
          <a:lstStyle/>
          <a:p>
            <a:pPr lvl="1">
              <a:spcBef>
                <a:spcPts val="600"/>
              </a:spcBef>
              <a:spcAft>
                <a:spcPts val="1200"/>
              </a:spcAft>
            </a:pPr>
            <a:r>
              <a:rPr lang="en-US" sz="2800" dirty="0"/>
              <a:t>Providing assistance and resources to interested applicants</a:t>
            </a:r>
          </a:p>
          <a:p>
            <a:pPr lvl="1">
              <a:spcBef>
                <a:spcPts val="600"/>
              </a:spcBef>
              <a:spcAft>
                <a:spcPts val="1200"/>
              </a:spcAft>
            </a:pPr>
            <a:r>
              <a:rPr lang="en-US" sz="2800" dirty="0"/>
              <a:t>Recruiting and orienting panel members</a:t>
            </a:r>
          </a:p>
          <a:p>
            <a:pPr lvl="1">
              <a:spcBef>
                <a:spcPts val="600"/>
              </a:spcBef>
              <a:spcAft>
                <a:spcPts val="1200"/>
              </a:spcAft>
            </a:pPr>
            <a:r>
              <a:rPr lang="en-US" sz="2800" dirty="0"/>
              <a:t>Facilitating panel meetings</a:t>
            </a:r>
          </a:p>
          <a:p>
            <a:pPr lvl="1">
              <a:spcBef>
                <a:spcPts val="600"/>
              </a:spcBef>
              <a:spcAft>
                <a:spcPts val="1200"/>
              </a:spcAft>
            </a:pPr>
            <a:r>
              <a:rPr lang="en-US" sz="2800" dirty="0"/>
              <a:t>Cultivating partners to promote the grant opportunity to previously under-engaged communities, including rural, diverse, disabled and economically disadvantaged. </a:t>
            </a:r>
          </a:p>
        </p:txBody>
      </p:sp>
    </p:spTree>
    <p:extLst>
      <p:ext uri="{BB962C8B-B14F-4D97-AF65-F5344CB8AC3E}">
        <p14:creationId xmlns:p14="http://schemas.microsoft.com/office/powerpoint/2010/main" val="22673004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C-PowerPoint-Template-2023" id="{458EDA4F-ABFD-4E40-8291-A997D47035E4}" vid="{C8A941B5-EA42-664A-A8AC-CA6158F04B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b6f0f2-89fb-4381-9cb2-a2abf7f796a9" xsi:nil="true"/>
    <lcf76f155ced4ddcb4097134ff3c332f xmlns="9bf525fb-8aec-463c-8437-5573e00e06f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1A7BE11EB38E4299DD6EA58AED5D3F" ma:contentTypeVersion="16" ma:contentTypeDescription="Create a new document." ma:contentTypeScope="" ma:versionID="670c53c4b6a1e8bc5e1e480c9871699f">
  <xsd:schema xmlns:xsd="http://www.w3.org/2001/XMLSchema" xmlns:xs="http://www.w3.org/2001/XMLSchema" xmlns:p="http://schemas.microsoft.com/office/2006/metadata/properties" xmlns:ns2="9bf525fb-8aec-463c-8437-5573e00e06f0" xmlns:ns3="4cb6f0f2-89fb-4381-9cb2-a2abf7f796a9" targetNamespace="http://schemas.microsoft.com/office/2006/metadata/properties" ma:root="true" ma:fieldsID="171de61a566244e7eae4c215e5cc5843" ns2:_="" ns3:_="">
    <xsd:import namespace="9bf525fb-8aec-463c-8437-5573e00e06f0"/>
    <xsd:import namespace="4cb6f0f2-89fb-4381-9cb2-a2abf7f796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525fb-8aec-463c-8437-5573e00e0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b6f0f2-89fb-4381-9cb2-a2abf7f796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c61abb9-490a-40d2-b969-a516ea1ea38e}" ma:internalName="TaxCatchAll" ma:showField="CatchAllData" ma:web="4cb6f0f2-89fb-4381-9cb2-a2abf7f79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F2213-B350-4E91-A8E0-BAAEEAA725B1}">
  <ds:schemaRefs>
    <ds:schemaRef ds:uri="4cb6f0f2-89fb-4381-9cb2-a2abf7f796a9"/>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purl.org/dc/elements/1.1/"/>
    <ds:schemaRef ds:uri="http://schemas.microsoft.com/office/infopath/2007/PartnerControls"/>
    <ds:schemaRef ds:uri="9bf525fb-8aec-463c-8437-5573e00e06f0"/>
    <ds:schemaRef ds:uri="http://schemas.microsoft.com/office/2006/metadata/properties"/>
  </ds:schemaRefs>
</ds:datastoreItem>
</file>

<file path=customXml/itemProps2.xml><?xml version="1.0" encoding="utf-8"?>
<ds:datastoreItem xmlns:ds="http://schemas.openxmlformats.org/officeDocument/2006/customXml" ds:itemID="{85528B8A-C47C-4912-85E2-064AA9675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f525fb-8aec-463c-8437-5573e00e06f0"/>
    <ds:schemaRef ds:uri="4cb6f0f2-89fb-4381-9cb2-a2abf7f796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36D6F9-1B0E-4544-B02B-CCDB99D76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3035</TotalTime>
  <Words>1076</Words>
  <Application>Microsoft Office PowerPoint</Application>
  <PresentationFormat>Widescreen</PresentationFormat>
  <Paragraphs>116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Artist  Support Grant</vt:lpstr>
      <vt:lpstr>North Carolina Arts Council’s  Artist Support Grant</vt:lpstr>
      <vt:lpstr>Disciplines</vt:lpstr>
      <vt:lpstr>18 Regions Award Artist Support Grants </vt:lpstr>
      <vt:lpstr>Grant Timeline</vt:lpstr>
      <vt:lpstr>Grant Timeline</vt:lpstr>
      <vt:lpstr>Roles and Responsibilities</vt:lpstr>
      <vt:lpstr> Lead Arts Council</vt:lpstr>
      <vt:lpstr> Lead Arts Council</vt:lpstr>
      <vt:lpstr> Consortium Partners </vt:lpstr>
      <vt:lpstr> N.C. Arts Council </vt:lpstr>
      <vt:lpstr>Grant Requirements for FY 2025-26</vt:lpstr>
      <vt:lpstr>Eligibility for application</vt:lpstr>
      <vt:lpstr>Emerging and established artists</vt:lpstr>
      <vt:lpstr>Individuals and groups</vt:lpstr>
      <vt:lpstr>Residency</vt:lpstr>
      <vt:lpstr>Who are NOT eligible</vt:lpstr>
      <vt:lpstr>Scope of funding</vt:lpstr>
      <vt:lpstr>Completion or presentation of a new work</vt:lpstr>
      <vt:lpstr>Career promotion </vt:lpstr>
      <vt:lpstr>Training</vt:lpstr>
      <vt:lpstr>Travel</vt:lpstr>
      <vt:lpstr>Artists fees</vt:lpstr>
      <vt:lpstr>What the grant will NOT fund</vt:lpstr>
      <vt:lpstr>Evaluation criteria</vt:lpstr>
      <vt:lpstr>Artistic merit</vt:lpstr>
      <vt:lpstr>Project Merit</vt:lpstr>
      <vt:lpstr>Panel Process </vt:lpstr>
      <vt:lpstr>Panel Process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McCallum, Brenna</dc:creator>
  <cp:lastModifiedBy>Wilder, Leigh</cp:lastModifiedBy>
  <cp:revision>21</cp:revision>
  <dcterms:created xsi:type="dcterms:W3CDTF">2020-09-16T18:37:35Z</dcterms:created>
  <dcterms:modified xsi:type="dcterms:W3CDTF">2025-02-21T23:36:59Z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0x010100C81A7BE11EB38E4299DD6EA58AED5D3F</vt:lpwstr>
  </property>
  <property fmtid="{D5CDD505-2E9C-101B-9397-08002B2CF9AE}" pid="3" name="MediaServiceImageTags">
    <vt:lpwstr/>
  </property>
</Properties>
</file>