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57" r:id="rId5"/>
    <p:sldId id="264" r:id="rId6"/>
    <p:sldId id="260" r:id="rId7"/>
    <p:sldId id="359" r:id="rId8"/>
    <p:sldId id="305" r:id="rId9"/>
    <p:sldId id="361" r:id="rId10"/>
    <p:sldId id="360" r:id="rId11"/>
    <p:sldId id="358" r:id="rId12"/>
    <p:sldId id="364" r:id="rId13"/>
    <p:sldId id="365" r:id="rId14"/>
    <p:sldId id="366" r:id="rId15"/>
    <p:sldId id="367" r:id="rId16"/>
    <p:sldId id="368" r:id="rId17"/>
    <p:sldId id="369" r:id="rId18"/>
    <p:sldId id="370" r:id="rId19"/>
    <p:sldId id="371" r:id="rId20"/>
    <p:sldId id="372" r:id="rId21"/>
    <p:sldId id="373" r:id="rId22"/>
    <p:sldId id="374" r:id="rId23"/>
    <p:sldId id="375" r:id="rId24"/>
    <p:sldId id="376" r:id="rId25"/>
    <p:sldId id="377" r:id="rId26"/>
    <p:sldId id="378" r:id="rId27"/>
    <p:sldId id="379" r:id="rId28"/>
    <p:sldId id="380" r:id="rId29"/>
    <p:sldId id="381" r:id="rId30"/>
    <p:sldId id="382" r:id="rId31"/>
    <p:sldId id="383" r:id="rId32"/>
    <p:sldId id="345" r:id="rId33"/>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893"/>
    <a:srgbClr val="F7964C"/>
    <a:srgbClr val="FEFFF1"/>
    <a:srgbClr val="FFFF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744BAE-9BA0-4100-8283-F0869DD71AE3}" v="1" dt="2026-04-01T21:26:05.9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9" autoAdjust="0"/>
    <p:restoredTop sz="95552" autoAdjust="0"/>
  </p:normalViewPr>
  <p:slideViewPr>
    <p:cSldViewPr snapToGrid="0" snapToObjects="1">
      <p:cViewPr>
        <p:scale>
          <a:sx n="98" d="100"/>
          <a:sy n="98" d="100"/>
        </p:scale>
        <p:origin x="72" y="3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g, Ai-Ling" userId="283b28d8-91dd-456e-8554-4ef0384fe258" providerId="ADAL" clId="{CB3B86EC-C332-4BFB-8301-5C3FAAD929D3}"/>
    <pc:docChg chg="undo custSel modSld">
      <pc:chgData name="Chang, Ai-Ling" userId="283b28d8-91dd-456e-8554-4ef0384fe258" providerId="ADAL" clId="{CB3B86EC-C332-4BFB-8301-5C3FAAD929D3}" dt="2026-04-01T21:32:04.333" v="64" actId="13244"/>
      <pc:docMkLst>
        <pc:docMk/>
      </pc:docMkLst>
      <pc:sldChg chg="modSp mod">
        <pc:chgData name="Chang, Ai-Ling" userId="283b28d8-91dd-456e-8554-4ef0384fe258" providerId="ADAL" clId="{CB3B86EC-C332-4BFB-8301-5C3FAAD929D3}" dt="2026-04-01T21:25:51.613" v="3" actId="13244"/>
        <pc:sldMkLst>
          <pc:docMk/>
          <pc:sldMk cId="0" sldId="260"/>
        </pc:sldMkLst>
        <pc:picChg chg="ord">
          <ac:chgData name="Chang, Ai-Ling" userId="283b28d8-91dd-456e-8554-4ef0384fe258" providerId="ADAL" clId="{CB3B86EC-C332-4BFB-8301-5C3FAAD929D3}" dt="2026-04-01T21:25:51.613" v="3" actId="13244"/>
          <ac:picMkLst>
            <pc:docMk/>
            <pc:sldMk cId="0" sldId="260"/>
            <ac:picMk id="2" creationId="{3E329286-F041-C273-7941-7148E1AFF268}"/>
          </ac:picMkLst>
        </pc:picChg>
        <pc:picChg chg="mod">
          <ac:chgData name="Chang, Ai-Ling" userId="283b28d8-91dd-456e-8554-4ef0384fe258" providerId="ADAL" clId="{CB3B86EC-C332-4BFB-8301-5C3FAAD929D3}" dt="2026-04-01T21:25:48.190" v="2" actId="962"/>
          <ac:picMkLst>
            <pc:docMk/>
            <pc:sldMk cId="0" sldId="260"/>
            <ac:picMk id="5" creationId="{DA28BBA2-2D27-09EF-43D1-A27CCA2DE818}"/>
          </ac:picMkLst>
        </pc:picChg>
      </pc:sldChg>
      <pc:sldChg chg="modSp mod">
        <pc:chgData name="Chang, Ai-Ling" userId="283b28d8-91dd-456e-8554-4ef0384fe258" providerId="ADAL" clId="{CB3B86EC-C332-4BFB-8301-5C3FAAD929D3}" dt="2026-04-01T21:30:54.100" v="43" actId="13244"/>
        <pc:sldMkLst>
          <pc:docMk/>
          <pc:sldMk cId="0" sldId="264"/>
        </pc:sldMkLst>
        <pc:picChg chg="ord">
          <ac:chgData name="Chang, Ai-Ling" userId="283b28d8-91dd-456e-8554-4ef0384fe258" providerId="ADAL" clId="{CB3B86EC-C332-4BFB-8301-5C3FAAD929D3}" dt="2026-04-01T21:30:54.100" v="43" actId="13244"/>
          <ac:picMkLst>
            <pc:docMk/>
            <pc:sldMk cId="0" sldId="264"/>
            <ac:picMk id="2" creationId="{1C40BB1A-6104-AC61-8AF8-6CBF4046C612}"/>
          </ac:picMkLst>
        </pc:picChg>
      </pc:sldChg>
      <pc:sldChg chg="modSp mod">
        <pc:chgData name="Chang, Ai-Ling" userId="283b28d8-91dd-456e-8554-4ef0384fe258" providerId="ADAL" clId="{CB3B86EC-C332-4BFB-8301-5C3FAAD929D3}" dt="2026-04-01T21:26:14.335" v="8" actId="962"/>
        <pc:sldMkLst>
          <pc:docMk/>
          <pc:sldMk cId="875227687" sldId="358"/>
        </pc:sldMkLst>
        <pc:picChg chg="mod">
          <ac:chgData name="Chang, Ai-Ling" userId="283b28d8-91dd-456e-8554-4ef0384fe258" providerId="ADAL" clId="{CB3B86EC-C332-4BFB-8301-5C3FAAD929D3}" dt="2026-04-01T21:26:14.335" v="8" actId="962"/>
          <ac:picMkLst>
            <pc:docMk/>
            <pc:sldMk cId="875227687" sldId="358"/>
            <ac:picMk id="5" creationId="{97D2095C-0CD1-452E-AC1D-6DB8206E01C3}"/>
          </ac:picMkLst>
        </pc:picChg>
      </pc:sldChg>
      <pc:sldChg chg="modSp mod">
        <pc:chgData name="Chang, Ai-Ling" userId="283b28d8-91dd-456e-8554-4ef0384fe258" providerId="ADAL" clId="{CB3B86EC-C332-4BFB-8301-5C3FAAD929D3}" dt="2026-04-01T21:25:56.937" v="5" actId="13244"/>
        <pc:sldMkLst>
          <pc:docMk/>
          <pc:sldMk cId="3712097306" sldId="359"/>
        </pc:sldMkLst>
        <pc:picChg chg="mod">
          <ac:chgData name="Chang, Ai-Ling" userId="283b28d8-91dd-456e-8554-4ef0384fe258" providerId="ADAL" clId="{CB3B86EC-C332-4BFB-8301-5C3FAAD929D3}" dt="2026-04-01T21:25:54.820" v="4" actId="962"/>
          <ac:picMkLst>
            <pc:docMk/>
            <pc:sldMk cId="3712097306" sldId="359"/>
            <ac:picMk id="5" creationId="{A6465E94-C781-F429-3174-5DA7930ECA03}"/>
          </ac:picMkLst>
        </pc:picChg>
        <pc:picChg chg="ord">
          <ac:chgData name="Chang, Ai-Ling" userId="283b28d8-91dd-456e-8554-4ef0384fe258" providerId="ADAL" clId="{CB3B86EC-C332-4BFB-8301-5C3FAAD929D3}" dt="2026-04-01T21:25:56.937" v="5" actId="13244"/>
          <ac:picMkLst>
            <pc:docMk/>
            <pc:sldMk cId="3712097306" sldId="359"/>
            <ac:picMk id="7" creationId="{01C05428-9181-FA13-BBB3-D6F8CD4A9ED7}"/>
          </ac:picMkLst>
        </pc:picChg>
      </pc:sldChg>
      <pc:sldChg chg="modSp mod">
        <pc:chgData name="Chang, Ai-Ling" userId="283b28d8-91dd-456e-8554-4ef0384fe258" providerId="ADAL" clId="{CB3B86EC-C332-4BFB-8301-5C3FAAD929D3}" dt="2026-04-01T21:26:05.924" v="7" actId="13244"/>
        <pc:sldMkLst>
          <pc:docMk/>
          <pc:sldMk cId="3781030120" sldId="361"/>
        </pc:sldMkLst>
        <pc:graphicFrameChg chg="mod">
          <ac:chgData name="Chang, Ai-Ling" userId="283b28d8-91dd-456e-8554-4ef0384fe258" providerId="ADAL" clId="{CB3B86EC-C332-4BFB-8301-5C3FAAD929D3}" dt="2026-04-01T21:26:05.924" v="7" actId="13244"/>
          <ac:graphicFrameMkLst>
            <pc:docMk/>
            <pc:sldMk cId="3781030120" sldId="361"/>
            <ac:graphicFrameMk id="9" creationId="{2DEF994A-D1CE-5971-EB2B-9ABF923210D6}"/>
          </ac:graphicFrameMkLst>
        </pc:graphicFrameChg>
        <pc:picChg chg="mod">
          <ac:chgData name="Chang, Ai-Ling" userId="283b28d8-91dd-456e-8554-4ef0384fe258" providerId="ADAL" clId="{CB3B86EC-C332-4BFB-8301-5C3FAAD929D3}" dt="2026-04-01T21:26:03.958" v="6" actId="962"/>
          <ac:picMkLst>
            <pc:docMk/>
            <pc:sldMk cId="3781030120" sldId="361"/>
            <ac:picMk id="5" creationId="{58EF9608-DACB-ED04-20B5-62130C8612C6}"/>
          </ac:picMkLst>
        </pc:picChg>
      </pc:sldChg>
      <pc:sldChg chg="modSp mod">
        <pc:chgData name="Chang, Ai-Ling" userId="283b28d8-91dd-456e-8554-4ef0384fe258" providerId="ADAL" clId="{CB3B86EC-C332-4BFB-8301-5C3FAAD929D3}" dt="2026-04-01T21:25:32.282" v="0" actId="962"/>
        <pc:sldMkLst>
          <pc:docMk/>
          <pc:sldMk cId="2471767883" sldId="364"/>
        </pc:sldMkLst>
        <pc:picChg chg="mod">
          <ac:chgData name="Chang, Ai-Ling" userId="283b28d8-91dd-456e-8554-4ef0384fe258" providerId="ADAL" clId="{CB3B86EC-C332-4BFB-8301-5C3FAAD929D3}" dt="2026-04-01T21:25:32.282" v="0" actId="962"/>
          <ac:picMkLst>
            <pc:docMk/>
            <pc:sldMk cId="2471767883" sldId="364"/>
            <ac:picMk id="5" creationId="{68308768-E91E-44FA-BF43-243F9B6C397A}"/>
          </ac:picMkLst>
        </pc:picChg>
      </pc:sldChg>
      <pc:sldChg chg="modSp mod">
        <pc:chgData name="Chang, Ai-Ling" userId="283b28d8-91dd-456e-8554-4ef0384fe258" providerId="ADAL" clId="{CB3B86EC-C332-4BFB-8301-5C3FAAD929D3}" dt="2026-04-01T21:25:40.252" v="1" actId="962"/>
        <pc:sldMkLst>
          <pc:docMk/>
          <pc:sldMk cId="910094245" sldId="365"/>
        </pc:sldMkLst>
        <pc:picChg chg="mod">
          <ac:chgData name="Chang, Ai-Ling" userId="283b28d8-91dd-456e-8554-4ef0384fe258" providerId="ADAL" clId="{CB3B86EC-C332-4BFB-8301-5C3FAAD929D3}" dt="2026-04-01T21:25:40.252" v="1" actId="962"/>
          <ac:picMkLst>
            <pc:docMk/>
            <pc:sldMk cId="910094245" sldId="365"/>
            <ac:picMk id="5" creationId="{648BBE66-DBE9-2218-6B68-243F0489142D}"/>
          </ac:picMkLst>
        </pc:picChg>
      </pc:sldChg>
      <pc:sldChg chg="modSp mod">
        <pc:chgData name="Chang, Ai-Ling" userId="283b28d8-91dd-456e-8554-4ef0384fe258" providerId="ADAL" clId="{CB3B86EC-C332-4BFB-8301-5C3FAAD929D3}" dt="2026-04-01T21:26:22.429" v="9" actId="962"/>
        <pc:sldMkLst>
          <pc:docMk/>
          <pc:sldMk cId="1909321029" sldId="366"/>
        </pc:sldMkLst>
        <pc:picChg chg="mod">
          <ac:chgData name="Chang, Ai-Ling" userId="283b28d8-91dd-456e-8554-4ef0384fe258" providerId="ADAL" clId="{CB3B86EC-C332-4BFB-8301-5C3FAAD929D3}" dt="2026-04-01T21:26:22.429" v="9" actId="962"/>
          <ac:picMkLst>
            <pc:docMk/>
            <pc:sldMk cId="1909321029" sldId="366"/>
            <ac:picMk id="5" creationId="{7F74175D-07C6-D617-BBFF-A5631CD77750}"/>
          </ac:picMkLst>
        </pc:picChg>
      </pc:sldChg>
      <pc:sldChg chg="modSp mod">
        <pc:chgData name="Chang, Ai-Ling" userId="283b28d8-91dd-456e-8554-4ef0384fe258" providerId="ADAL" clId="{CB3B86EC-C332-4BFB-8301-5C3FAAD929D3}" dt="2026-04-01T21:31:11.058" v="61" actId="13244"/>
        <pc:sldMkLst>
          <pc:docMk/>
          <pc:sldMk cId="510790272" sldId="368"/>
        </pc:sldMkLst>
        <pc:picChg chg="ord">
          <ac:chgData name="Chang, Ai-Ling" userId="283b28d8-91dd-456e-8554-4ef0384fe258" providerId="ADAL" clId="{CB3B86EC-C332-4BFB-8301-5C3FAAD929D3}" dt="2026-04-01T21:31:11.058" v="61" actId="13244"/>
          <ac:picMkLst>
            <pc:docMk/>
            <pc:sldMk cId="510790272" sldId="368"/>
            <ac:picMk id="2" creationId="{E7F095B1-CFA4-EE3F-6305-3825DFF152F1}"/>
          </ac:picMkLst>
        </pc:picChg>
        <pc:picChg chg="mod">
          <ac:chgData name="Chang, Ai-Ling" userId="283b28d8-91dd-456e-8554-4ef0384fe258" providerId="ADAL" clId="{CB3B86EC-C332-4BFB-8301-5C3FAAD929D3}" dt="2026-04-01T21:26:27.269" v="10" actId="962"/>
          <ac:picMkLst>
            <pc:docMk/>
            <pc:sldMk cId="510790272" sldId="368"/>
            <ac:picMk id="5" creationId="{C90588C0-DA83-DF15-D6D5-D920A67FD9AF}"/>
          </ac:picMkLst>
        </pc:picChg>
      </pc:sldChg>
      <pc:sldChg chg="modSp mod">
        <pc:chgData name="Chang, Ai-Ling" userId="283b28d8-91dd-456e-8554-4ef0384fe258" providerId="ADAL" clId="{CB3B86EC-C332-4BFB-8301-5C3FAAD929D3}" dt="2026-04-01T21:31:26.561" v="62" actId="13244"/>
        <pc:sldMkLst>
          <pc:docMk/>
          <pc:sldMk cId="3553427066" sldId="369"/>
        </pc:sldMkLst>
        <pc:picChg chg="ord">
          <ac:chgData name="Chang, Ai-Ling" userId="283b28d8-91dd-456e-8554-4ef0384fe258" providerId="ADAL" clId="{CB3B86EC-C332-4BFB-8301-5C3FAAD929D3}" dt="2026-04-01T21:31:26.561" v="62" actId="13244"/>
          <ac:picMkLst>
            <pc:docMk/>
            <pc:sldMk cId="3553427066" sldId="369"/>
            <ac:picMk id="2" creationId="{59A3BA12-3FEB-DAAE-5FB7-3B1C1BF2192C}"/>
          </ac:picMkLst>
        </pc:picChg>
        <pc:picChg chg="mod">
          <ac:chgData name="Chang, Ai-Ling" userId="283b28d8-91dd-456e-8554-4ef0384fe258" providerId="ADAL" clId="{CB3B86EC-C332-4BFB-8301-5C3FAAD929D3}" dt="2026-04-01T21:26:37.243" v="12" actId="962"/>
          <ac:picMkLst>
            <pc:docMk/>
            <pc:sldMk cId="3553427066" sldId="369"/>
            <ac:picMk id="5" creationId="{AD64245C-2308-8F6B-6A88-12AFA4058394}"/>
          </ac:picMkLst>
        </pc:picChg>
      </pc:sldChg>
      <pc:sldChg chg="modSp mod">
        <pc:chgData name="Chang, Ai-Ling" userId="283b28d8-91dd-456e-8554-4ef0384fe258" providerId="ADAL" clId="{CB3B86EC-C332-4BFB-8301-5C3FAAD929D3}" dt="2026-04-01T21:31:40.725" v="63" actId="13244"/>
        <pc:sldMkLst>
          <pc:docMk/>
          <pc:sldMk cId="639816078" sldId="370"/>
        </pc:sldMkLst>
        <pc:picChg chg="ord">
          <ac:chgData name="Chang, Ai-Ling" userId="283b28d8-91dd-456e-8554-4ef0384fe258" providerId="ADAL" clId="{CB3B86EC-C332-4BFB-8301-5C3FAAD929D3}" dt="2026-04-01T21:31:40.725" v="63" actId="13244"/>
          <ac:picMkLst>
            <pc:docMk/>
            <pc:sldMk cId="639816078" sldId="370"/>
            <ac:picMk id="2" creationId="{AC8FB06B-ED04-0125-AC5C-1EDE871C2BDC}"/>
          </ac:picMkLst>
        </pc:picChg>
        <pc:picChg chg="mod">
          <ac:chgData name="Chang, Ai-Ling" userId="283b28d8-91dd-456e-8554-4ef0384fe258" providerId="ADAL" clId="{CB3B86EC-C332-4BFB-8301-5C3FAAD929D3}" dt="2026-04-01T21:26:47.340" v="14" actId="962"/>
          <ac:picMkLst>
            <pc:docMk/>
            <pc:sldMk cId="639816078" sldId="370"/>
            <ac:picMk id="5" creationId="{F4624CEC-1594-BF82-AF78-7AB2FEAC7B51}"/>
          </ac:picMkLst>
        </pc:picChg>
      </pc:sldChg>
      <pc:sldChg chg="modSp mod">
        <pc:chgData name="Chang, Ai-Ling" userId="283b28d8-91dd-456e-8554-4ef0384fe258" providerId="ADAL" clId="{CB3B86EC-C332-4BFB-8301-5C3FAAD929D3}" dt="2026-04-01T21:32:04.333" v="64" actId="13244"/>
        <pc:sldMkLst>
          <pc:docMk/>
          <pc:sldMk cId="2654549784" sldId="371"/>
        </pc:sldMkLst>
        <pc:picChg chg="mod">
          <ac:chgData name="Chang, Ai-Ling" userId="283b28d8-91dd-456e-8554-4ef0384fe258" providerId="ADAL" clId="{CB3B86EC-C332-4BFB-8301-5C3FAAD929D3}" dt="2026-04-01T21:27:41.736" v="20" actId="962"/>
          <ac:picMkLst>
            <pc:docMk/>
            <pc:sldMk cId="2654549784" sldId="371"/>
            <ac:picMk id="5" creationId="{BCACF7C3-4950-CCCE-3144-C8B2A978E211}"/>
          </ac:picMkLst>
        </pc:picChg>
        <pc:picChg chg="ord">
          <ac:chgData name="Chang, Ai-Ling" userId="283b28d8-91dd-456e-8554-4ef0384fe258" providerId="ADAL" clId="{CB3B86EC-C332-4BFB-8301-5C3FAAD929D3}" dt="2026-04-01T21:32:04.333" v="64" actId="13244"/>
          <ac:picMkLst>
            <pc:docMk/>
            <pc:sldMk cId="2654549784" sldId="371"/>
            <ac:picMk id="8" creationId="{BA8CFB40-BDE9-50A1-6BCC-98473CB43446}"/>
          </ac:picMkLst>
        </pc:picChg>
      </pc:sldChg>
      <pc:sldChg chg="modSp mod">
        <pc:chgData name="Chang, Ai-Ling" userId="283b28d8-91dd-456e-8554-4ef0384fe258" providerId="ADAL" clId="{CB3B86EC-C332-4BFB-8301-5C3FAAD929D3}" dt="2026-04-01T21:30:56.608" v="59" actId="962"/>
        <pc:sldMkLst>
          <pc:docMk/>
          <pc:sldMk cId="2050583009" sldId="373"/>
        </pc:sldMkLst>
        <pc:picChg chg="ord">
          <ac:chgData name="Chang, Ai-Ling" userId="283b28d8-91dd-456e-8554-4ef0384fe258" providerId="ADAL" clId="{CB3B86EC-C332-4BFB-8301-5C3FAAD929D3}" dt="2026-04-01T21:30:56.448" v="58" actId="13244"/>
          <ac:picMkLst>
            <pc:docMk/>
            <pc:sldMk cId="2050583009" sldId="373"/>
            <ac:picMk id="2" creationId="{F0F8B588-12D1-532A-CE23-1B77988438AC}"/>
          </ac:picMkLst>
        </pc:picChg>
        <pc:picChg chg="mod">
          <ac:chgData name="Chang, Ai-Ling" userId="283b28d8-91dd-456e-8554-4ef0384fe258" providerId="ADAL" clId="{CB3B86EC-C332-4BFB-8301-5C3FAAD929D3}" dt="2026-04-01T21:30:56.608" v="59" actId="962"/>
          <ac:picMkLst>
            <pc:docMk/>
            <pc:sldMk cId="2050583009" sldId="373"/>
            <ac:picMk id="5" creationId="{13936A8C-68D3-5D9C-C5B5-37A805B520CB}"/>
          </ac:picMkLst>
        </pc:picChg>
      </pc:sldChg>
      <pc:sldChg chg="modSp mod">
        <pc:chgData name="Chang, Ai-Ling" userId="283b28d8-91dd-456e-8554-4ef0384fe258" providerId="ADAL" clId="{CB3B86EC-C332-4BFB-8301-5C3FAAD929D3}" dt="2026-04-01T21:30:56.270" v="57" actId="962"/>
        <pc:sldMkLst>
          <pc:docMk/>
          <pc:sldMk cId="3041402155" sldId="374"/>
        </pc:sldMkLst>
        <pc:picChg chg="ord">
          <ac:chgData name="Chang, Ai-Ling" userId="283b28d8-91dd-456e-8554-4ef0384fe258" providerId="ADAL" clId="{CB3B86EC-C332-4BFB-8301-5C3FAAD929D3}" dt="2026-04-01T21:30:56.105" v="56" actId="13244"/>
          <ac:picMkLst>
            <pc:docMk/>
            <pc:sldMk cId="3041402155" sldId="374"/>
            <ac:picMk id="2" creationId="{48144E4E-3F97-B546-4970-3967084B807D}"/>
          </ac:picMkLst>
        </pc:picChg>
        <pc:picChg chg="mod">
          <ac:chgData name="Chang, Ai-Ling" userId="283b28d8-91dd-456e-8554-4ef0384fe258" providerId="ADAL" clId="{CB3B86EC-C332-4BFB-8301-5C3FAAD929D3}" dt="2026-04-01T21:30:56.270" v="57" actId="962"/>
          <ac:picMkLst>
            <pc:docMk/>
            <pc:sldMk cId="3041402155" sldId="374"/>
            <ac:picMk id="5" creationId="{04D5D625-4C24-2D18-3544-30C6F0AC773A}"/>
          </ac:picMkLst>
        </pc:picChg>
      </pc:sldChg>
      <pc:sldChg chg="modSp mod">
        <pc:chgData name="Chang, Ai-Ling" userId="283b28d8-91dd-456e-8554-4ef0384fe258" providerId="ADAL" clId="{CB3B86EC-C332-4BFB-8301-5C3FAAD929D3}" dt="2026-04-01T21:30:55.942" v="55" actId="962"/>
        <pc:sldMkLst>
          <pc:docMk/>
          <pc:sldMk cId="1835529240" sldId="375"/>
        </pc:sldMkLst>
        <pc:picChg chg="ord">
          <ac:chgData name="Chang, Ai-Ling" userId="283b28d8-91dd-456e-8554-4ef0384fe258" providerId="ADAL" clId="{CB3B86EC-C332-4BFB-8301-5C3FAAD929D3}" dt="2026-04-01T21:30:55.762" v="54" actId="13244"/>
          <ac:picMkLst>
            <pc:docMk/>
            <pc:sldMk cId="1835529240" sldId="375"/>
            <ac:picMk id="2" creationId="{011A4480-682B-3B48-D6C8-A29EDB9DC177}"/>
          </ac:picMkLst>
        </pc:picChg>
        <pc:picChg chg="mod">
          <ac:chgData name="Chang, Ai-Ling" userId="283b28d8-91dd-456e-8554-4ef0384fe258" providerId="ADAL" clId="{CB3B86EC-C332-4BFB-8301-5C3FAAD929D3}" dt="2026-04-01T21:30:55.942" v="55" actId="962"/>
          <ac:picMkLst>
            <pc:docMk/>
            <pc:sldMk cId="1835529240" sldId="375"/>
            <ac:picMk id="5" creationId="{AD2FD0B2-B2E4-64A6-2AF7-197367BAB815}"/>
          </ac:picMkLst>
        </pc:picChg>
      </pc:sldChg>
      <pc:sldChg chg="modSp mod">
        <pc:chgData name="Chang, Ai-Ling" userId="283b28d8-91dd-456e-8554-4ef0384fe258" providerId="ADAL" clId="{CB3B86EC-C332-4BFB-8301-5C3FAAD929D3}" dt="2026-04-01T21:30:55.612" v="53" actId="962"/>
        <pc:sldMkLst>
          <pc:docMk/>
          <pc:sldMk cId="135827244" sldId="376"/>
        </pc:sldMkLst>
        <pc:picChg chg="ord">
          <ac:chgData name="Chang, Ai-Ling" userId="283b28d8-91dd-456e-8554-4ef0384fe258" providerId="ADAL" clId="{CB3B86EC-C332-4BFB-8301-5C3FAAD929D3}" dt="2026-04-01T21:30:55.446" v="52" actId="13244"/>
          <ac:picMkLst>
            <pc:docMk/>
            <pc:sldMk cId="135827244" sldId="376"/>
            <ac:picMk id="2" creationId="{F21D2CDA-C68A-BBC4-B7F2-15AB47CF8085}"/>
          </ac:picMkLst>
        </pc:picChg>
        <pc:picChg chg="mod">
          <ac:chgData name="Chang, Ai-Ling" userId="283b28d8-91dd-456e-8554-4ef0384fe258" providerId="ADAL" clId="{CB3B86EC-C332-4BFB-8301-5C3FAAD929D3}" dt="2026-04-01T21:30:55.612" v="53" actId="962"/>
          <ac:picMkLst>
            <pc:docMk/>
            <pc:sldMk cId="135827244" sldId="376"/>
            <ac:picMk id="5" creationId="{4E83C6C1-B0D3-C585-8E8B-C2F775D36016}"/>
          </ac:picMkLst>
        </pc:picChg>
      </pc:sldChg>
      <pc:sldChg chg="modSp mod">
        <pc:chgData name="Chang, Ai-Ling" userId="283b28d8-91dd-456e-8554-4ef0384fe258" providerId="ADAL" clId="{CB3B86EC-C332-4BFB-8301-5C3FAAD929D3}" dt="2026-04-01T21:30:55.298" v="51" actId="962"/>
        <pc:sldMkLst>
          <pc:docMk/>
          <pc:sldMk cId="1100464662" sldId="377"/>
        </pc:sldMkLst>
        <pc:picChg chg="ord">
          <ac:chgData name="Chang, Ai-Ling" userId="283b28d8-91dd-456e-8554-4ef0384fe258" providerId="ADAL" clId="{CB3B86EC-C332-4BFB-8301-5C3FAAD929D3}" dt="2026-04-01T21:30:55.134" v="50" actId="13244"/>
          <ac:picMkLst>
            <pc:docMk/>
            <pc:sldMk cId="1100464662" sldId="377"/>
            <ac:picMk id="2" creationId="{0D0525F4-E5C8-1CEF-0E84-55435C273707}"/>
          </ac:picMkLst>
        </pc:picChg>
        <pc:picChg chg="mod">
          <ac:chgData name="Chang, Ai-Ling" userId="283b28d8-91dd-456e-8554-4ef0384fe258" providerId="ADAL" clId="{CB3B86EC-C332-4BFB-8301-5C3FAAD929D3}" dt="2026-04-01T21:30:55.298" v="51" actId="962"/>
          <ac:picMkLst>
            <pc:docMk/>
            <pc:sldMk cId="1100464662" sldId="377"/>
            <ac:picMk id="5" creationId="{7617F42E-629F-188D-7F37-224EE5D903E6}"/>
          </ac:picMkLst>
        </pc:picChg>
      </pc:sldChg>
      <pc:sldChg chg="modSp mod">
        <pc:chgData name="Chang, Ai-Ling" userId="283b28d8-91dd-456e-8554-4ef0384fe258" providerId="ADAL" clId="{CB3B86EC-C332-4BFB-8301-5C3FAAD929D3}" dt="2026-04-01T21:30:54.978" v="49" actId="962"/>
        <pc:sldMkLst>
          <pc:docMk/>
          <pc:sldMk cId="1619564367" sldId="378"/>
        </pc:sldMkLst>
        <pc:picChg chg="mod">
          <ac:chgData name="Chang, Ai-Ling" userId="283b28d8-91dd-456e-8554-4ef0384fe258" providerId="ADAL" clId="{CB3B86EC-C332-4BFB-8301-5C3FAAD929D3}" dt="2026-04-01T21:30:54.978" v="49" actId="962"/>
          <ac:picMkLst>
            <pc:docMk/>
            <pc:sldMk cId="1619564367" sldId="378"/>
            <ac:picMk id="5" creationId="{7B97012E-8AA1-C32A-629E-6465A2002B7F}"/>
          </ac:picMkLst>
        </pc:picChg>
        <pc:picChg chg="ord">
          <ac:chgData name="Chang, Ai-Ling" userId="283b28d8-91dd-456e-8554-4ef0384fe258" providerId="ADAL" clId="{CB3B86EC-C332-4BFB-8301-5C3FAAD929D3}" dt="2026-04-01T21:30:54.829" v="48" actId="13244"/>
          <ac:picMkLst>
            <pc:docMk/>
            <pc:sldMk cId="1619564367" sldId="378"/>
            <ac:picMk id="8" creationId="{5A5C00B6-A203-4FFF-D8B2-CE8AA5DFA15F}"/>
          </ac:picMkLst>
        </pc:picChg>
      </pc:sldChg>
      <pc:sldChg chg="modSp mod">
        <pc:chgData name="Chang, Ai-Ling" userId="283b28d8-91dd-456e-8554-4ef0384fe258" providerId="ADAL" clId="{CB3B86EC-C332-4BFB-8301-5C3FAAD929D3}" dt="2026-04-01T21:30:54.681" v="47" actId="13244"/>
        <pc:sldMkLst>
          <pc:docMk/>
          <pc:sldMk cId="139117487" sldId="380"/>
        </pc:sldMkLst>
        <pc:picChg chg="ord">
          <ac:chgData name="Chang, Ai-Ling" userId="283b28d8-91dd-456e-8554-4ef0384fe258" providerId="ADAL" clId="{CB3B86EC-C332-4BFB-8301-5C3FAAD929D3}" dt="2026-04-01T21:30:54.681" v="47" actId="13244"/>
          <ac:picMkLst>
            <pc:docMk/>
            <pc:sldMk cId="139117487" sldId="380"/>
            <ac:picMk id="2" creationId="{5EB1F1FE-5ED8-172F-4554-73F08D321BF8}"/>
          </ac:picMkLst>
        </pc:picChg>
      </pc:sldChg>
      <pc:sldChg chg="modSp mod">
        <pc:chgData name="Chang, Ai-Ling" userId="283b28d8-91dd-456e-8554-4ef0384fe258" providerId="ADAL" clId="{CB3B86EC-C332-4BFB-8301-5C3FAAD929D3}" dt="2026-04-01T21:30:54.538" v="46" actId="13244"/>
        <pc:sldMkLst>
          <pc:docMk/>
          <pc:sldMk cId="3488661226" sldId="381"/>
        </pc:sldMkLst>
        <pc:picChg chg="ord">
          <ac:chgData name="Chang, Ai-Ling" userId="283b28d8-91dd-456e-8554-4ef0384fe258" providerId="ADAL" clId="{CB3B86EC-C332-4BFB-8301-5C3FAAD929D3}" dt="2026-04-01T21:30:54.538" v="46" actId="13244"/>
          <ac:picMkLst>
            <pc:docMk/>
            <pc:sldMk cId="3488661226" sldId="381"/>
            <ac:picMk id="7" creationId="{670B1099-E823-7513-A858-D81740BAEF66}"/>
          </ac:picMkLst>
        </pc:picChg>
      </pc:sldChg>
      <pc:sldChg chg="modSp mod">
        <pc:chgData name="Chang, Ai-Ling" userId="283b28d8-91dd-456e-8554-4ef0384fe258" providerId="ADAL" clId="{CB3B86EC-C332-4BFB-8301-5C3FAAD929D3}" dt="2026-04-01T21:30:54.391" v="45" actId="962"/>
        <pc:sldMkLst>
          <pc:docMk/>
          <pc:sldMk cId="4157821451" sldId="382"/>
        </pc:sldMkLst>
        <pc:picChg chg="mod">
          <ac:chgData name="Chang, Ai-Ling" userId="283b28d8-91dd-456e-8554-4ef0384fe258" providerId="ADAL" clId="{CB3B86EC-C332-4BFB-8301-5C3FAAD929D3}" dt="2026-04-01T21:30:54.391" v="45" actId="962"/>
          <ac:picMkLst>
            <pc:docMk/>
            <pc:sldMk cId="4157821451" sldId="382"/>
            <ac:picMk id="5" creationId="{83398AAC-3650-C338-95F9-72B4A50E14D7}"/>
          </ac:picMkLst>
        </pc:picChg>
      </pc:sldChg>
      <pc:sldChg chg="modSp mod">
        <pc:chgData name="Chang, Ai-Ling" userId="283b28d8-91dd-456e-8554-4ef0384fe258" providerId="ADAL" clId="{CB3B86EC-C332-4BFB-8301-5C3FAAD929D3}" dt="2026-04-01T21:30:54.249" v="44" actId="962"/>
        <pc:sldMkLst>
          <pc:docMk/>
          <pc:sldMk cId="793085707" sldId="383"/>
        </pc:sldMkLst>
        <pc:picChg chg="mod">
          <ac:chgData name="Chang, Ai-Ling" userId="283b28d8-91dd-456e-8554-4ef0384fe258" providerId="ADAL" clId="{CB3B86EC-C332-4BFB-8301-5C3FAAD929D3}" dt="2026-04-01T21:30:54.249" v="44" actId="962"/>
          <ac:picMkLst>
            <pc:docMk/>
            <pc:sldMk cId="793085707" sldId="383"/>
            <ac:picMk id="5" creationId="{D675B5F6-054C-F10E-6136-E6CAF27F187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33FC8C-EE38-0447-8814-716A22A5393F}" type="doc">
      <dgm:prSet loTypeId="urn:microsoft.com/office/officeart/2005/8/layout/hProcess4" loCatId="" qsTypeId="urn:microsoft.com/office/officeart/2005/8/quickstyle/simple1" qsCatId="simple" csTypeId="urn:microsoft.com/office/officeart/2005/8/colors/accent5_2" csCatId="accent5" phldr="1"/>
      <dgm:spPr/>
      <dgm:t>
        <a:bodyPr/>
        <a:lstStyle/>
        <a:p>
          <a:endParaRPr lang="en-US"/>
        </a:p>
      </dgm:t>
    </dgm:pt>
    <dgm:pt modelId="{0199423E-0F21-FC4F-85BE-67937F7C3D7B}">
      <dgm:prSet phldrT="[Text]" custT="1"/>
      <dgm:spPr>
        <a:ln>
          <a:solidFill>
            <a:srgbClr val="006893"/>
          </a:solidFill>
        </a:ln>
      </dgm:spPr>
      <dgm:t>
        <a:bodyPr anchor="ctr"/>
        <a:lstStyle/>
        <a:p>
          <a:pPr marL="17463" indent="-17463" algn="l">
            <a:buFont typeface="Arial" panose="020B0604020202020204" pitchFamily="34" charset="0"/>
            <a:buNone/>
            <a:tabLst/>
          </a:pPr>
          <a:r>
            <a:rPr lang="en-US" sz="1200" dirty="0">
              <a:latin typeface="Fira Sans" panose="020B0503050000020004" pitchFamily="34" charset="0"/>
              <a:ea typeface="Fira Sans" panose="020B0503050000020004" pitchFamily="34" charset="0"/>
            </a:rPr>
            <a:t>NC Arts Council and regional consortiums announce the awardees statewide</a:t>
          </a:r>
        </a:p>
      </dgm:t>
    </dgm:pt>
    <dgm:pt modelId="{302702F5-5D10-D843-8ACA-CA9D6F5A16B4}">
      <dgm:prSet phldrT="[Text]"/>
      <dgm:spPr>
        <a:solidFill>
          <a:srgbClr val="006893"/>
        </a:solidFill>
        <a:ln>
          <a:noFill/>
        </a:ln>
      </dgm:spPr>
      <dgm:t>
        <a:bodyPr/>
        <a:lstStyle/>
        <a:p>
          <a:r>
            <a:rPr lang="en-US" dirty="0"/>
            <a:t>March - June</a:t>
          </a:r>
        </a:p>
      </dgm:t>
    </dgm:pt>
    <dgm:pt modelId="{120A71F8-6169-534C-B113-B62281DE29B2}" type="sibTrans" cxnId="{BA1C303E-55BB-BD44-9352-941322C17399}">
      <dgm:prSet/>
      <dgm:spPr/>
      <dgm:t>
        <a:bodyPr/>
        <a:lstStyle/>
        <a:p>
          <a:endParaRPr lang="en-US"/>
        </a:p>
      </dgm:t>
    </dgm:pt>
    <dgm:pt modelId="{5E097890-9E5A-904E-B395-5F20F2BB8F33}" type="parTrans" cxnId="{BA1C303E-55BB-BD44-9352-941322C17399}">
      <dgm:prSet/>
      <dgm:spPr/>
      <dgm:t>
        <a:bodyPr/>
        <a:lstStyle/>
        <a:p>
          <a:endParaRPr lang="en-US"/>
        </a:p>
      </dgm:t>
    </dgm:pt>
    <dgm:pt modelId="{159B37EC-52E6-7F4B-A71A-028139D4FD65}" type="sibTrans" cxnId="{74DE9AF1-B98B-4F44-9B39-A25E6B90990D}">
      <dgm:prSet/>
      <dgm:spPr/>
      <dgm:t>
        <a:bodyPr/>
        <a:lstStyle/>
        <a:p>
          <a:endParaRPr lang="en-US"/>
        </a:p>
      </dgm:t>
    </dgm:pt>
    <dgm:pt modelId="{944D759C-C1B3-824C-A3CB-CF809262EBCA}" type="parTrans" cxnId="{74DE9AF1-B98B-4F44-9B39-A25E6B90990D}">
      <dgm:prSet/>
      <dgm:spPr/>
      <dgm:t>
        <a:bodyPr/>
        <a:lstStyle/>
        <a:p>
          <a:endParaRPr lang="en-US"/>
        </a:p>
      </dgm:t>
    </dgm:pt>
    <dgm:pt modelId="{CB2C9CD9-E92B-AF4A-9784-0A93E5A37CD9}">
      <dgm:prSet phldrT="[Text]" custT="1"/>
      <dgm:spPr>
        <a:ln>
          <a:solidFill>
            <a:srgbClr val="006893"/>
          </a:solidFill>
        </a:ln>
      </dgm:spPr>
      <dgm:t>
        <a:bodyPr anchor="ctr"/>
        <a:lstStyle/>
        <a:p>
          <a:pPr>
            <a:spcAft>
              <a:spcPts val="600"/>
            </a:spcAft>
          </a:pPr>
          <a:r>
            <a:rPr lang="en-US" sz="1200" dirty="0">
              <a:latin typeface="Fira Sans" panose="020B0503050000020004" pitchFamily="34" charset="0"/>
              <a:ea typeface="Fira Sans" panose="020B0503050000020004" pitchFamily="34" charset="0"/>
            </a:rPr>
            <a:t>Applicants notified of panel decisions </a:t>
          </a:r>
        </a:p>
      </dgm:t>
    </dgm:pt>
    <dgm:pt modelId="{332D1FCF-7F2A-594D-BE1C-8879C5AD1AA0}">
      <dgm:prSet phldrT="[Text]" custT="1"/>
      <dgm:spPr>
        <a:ln>
          <a:solidFill>
            <a:srgbClr val="006893"/>
          </a:solidFill>
        </a:ln>
      </dgm:spPr>
      <dgm:t>
        <a:bodyPr anchor="ctr"/>
        <a:lstStyle/>
        <a:p>
          <a:pPr>
            <a:spcAft>
              <a:spcPts val="600"/>
            </a:spcAft>
          </a:pPr>
          <a:endParaRPr lang="en-US" sz="1200" dirty="0">
            <a:latin typeface="Fira Sans" panose="020B0503050000020004" pitchFamily="34" charset="0"/>
            <a:ea typeface="Fira Sans" panose="020B0503050000020004" pitchFamily="34" charset="0"/>
          </a:endParaRPr>
        </a:p>
      </dgm:t>
    </dgm:pt>
    <dgm:pt modelId="{D0619149-3441-4649-8B3F-0E793C4C325A}">
      <dgm:prSet phldrT="[Text]"/>
      <dgm:spPr>
        <a:solidFill>
          <a:srgbClr val="006893"/>
        </a:solidFill>
        <a:ln>
          <a:noFill/>
        </a:ln>
      </dgm:spPr>
      <dgm:t>
        <a:bodyPr/>
        <a:lstStyle/>
        <a:p>
          <a:r>
            <a:rPr lang="en-US" dirty="0"/>
            <a:t>December</a:t>
          </a:r>
        </a:p>
      </dgm:t>
    </dgm:pt>
    <dgm:pt modelId="{2786668F-647B-CE42-A844-6480B62E1968}" type="sibTrans" cxnId="{1D0031C7-B481-AB49-B894-972EF0B1D454}">
      <dgm:prSet/>
      <dgm:spPr>
        <a:solidFill>
          <a:srgbClr val="006893"/>
        </a:solidFill>
      </dgm:spPr>
      <dgm:t>
        <a:bodyPr/>
        <a:lstStyle/>
        <a:p>
          <a:endParaRPr lang="en-US"/>
        </a:p>
      </dgm:t>
    </dgm:pt>
    <dgm:pt modelId="{3FE05108-080D-7545-86AB-9845C7461743}" type="parTrans" cxnId="{1D0031C7-B481-AB49-B894-972EF0B1D454}">
      <dgm:prSet/>
      <dgm:spPr/>
      <dgm:t>
        <a:bodyPr/>
        <a:lstStyle/>
        <a:p>
          <a:endParaRPr lang="en-US"/>
        </a:p>
      </dgm:t>
    </dgm:pt>
    <dgm:pt modelId="{9EE2438C-05F7-4B45-9468-5E1B3F484E30}" type="sibTrans" cxnId="{E5CC073E-271A-484C-ABCE-6BCA4208EBE6}">
      <dgm:prSet/>
      <dgm:spPr/>
      <dgm:t>
        <a:bodyPr/>
        <a:lstStyle/>
        <a:p>
          <a:endParaRPr lang="en-US"/>
        </a:p>
      </dgm:t>
    </dgm:pt>
    <dgm:pt modelId="{1C50D676-7701-9341-B004-91A8EB83A915}" type="parTrans" cxnId="{E5CC073E-271A-484C-ABCE-6BCA4208EBE6}">
      <dgm:prSet/>
      <dgm:spPr/>
      <dgm:t>
        <a:bodyPr/>
        <a:lstStyle/>
        <a:p>
          <a:endParaRPr lang="en-US"/>
        </a:p>
      </dgm:t>
    </dgm:pt>
    <dgm:pt modelId="{67DD0DC9-B826-5640-A583-AC41AF4154C3}" type="sibTrans" cxnId="{B1FF5BA8-EBB0-4947-B8FC-4A5F94C02F95}">
      <dgm:prSet/>
      <dgm:spPr/>
      <dgm:t>
        <a:bodyPr/>
        <a:lstStyle/>
        <a:p>
          <a:endParaRPr lang="en-US"/>
        </a:p>
      </dgm:t>
    </dgm:pt>
    <dgm:pt modelId="{7DC75379-6680-1347-8D7C-2A657061FACB}" type="parTrans" cxnId="{B1FF5BA8-EBB0-4947-B8FC-4A5F94C02F95}">
      <dgm:prSet/>
      <dgm:spPr/>
      <dgm:t>
        <a:bodyPr/>
        <a:lstStyle/>
        <a:p>
          <a:endParaRPr lang="en-US"/>
        </a:p>
      </dgm:t>
    </dgm:pt>
    <dgm:pt modelId="{5B7A4ED8-D2F4-024B-92BA-19025735735E}">
      <dgm:prSet phldrT="[Text]" custT="1"/>
      <dgm:spPr>
        <a:ln>
          <a:solidFill>
            <a:srgbClr val="006893"/>
          </a:solidFill>
        </a:ln>
      </dgm:spPr>
      <dgm:t>
        <a:bodyPr anchor="ctr"/>
        <a:lstStyle/>
        <a:p>
          <a:pPr>
            <a:buNone/>
          </a:pPr>
          <a:r>
            <a:rPr lang="en-US" sz="1200" dirty="0">
              <a:latin typeface="Fira Sans" panose="020B0503050000020004" pitchFamily="34" charset="0"/>
              <a:ea typeface="Fira Sans" panose="020B0503050000020004" pitchFamily="34" charset="0"/>
            </a:rPr>
            <a:t>Grant Promotion</a:t>
          </a:r>
        </a:p>
      </dgm:t>
    </dgm:pt>
    <dgm:pt modelId="{E038ED73-10F1-014D-ABCD-7B0293819710}">
      <dgm:prSet phldrT="[Text]"/>
      <dgm:spPr>
        <a:solidFill>
          <a:srgbClr val="006893"/>
        </a:solidFill>
        <a:ln>
          <a:solidFill>
            <a:srgbClr val="006893"/>
          </a:solidFill>
        </a:ln>
      </dgm:spPr>
      <dgm:t>
        <a:bodyPr/>
        <a:lstStyle/>
        <a:p>
          <a:r>
            <a:rPr lang="en-US" dirty="0"/>
            <a:t>July - August</a:t>
          </a:r>
        </a:p>
      </dgm:t>
    </dgm:pt>
    <dgm:pt modelId="{45AEB43D-C9B7-614E-8FC5-D96FA633BAE4}" type="sibTrans" cxnId="{0734FE2F-C6D8-8C47-8559-EB9A7777CEC2}">
      <dgm:prSet/>
      <dgm:spPr>
        <a:solidFill>
          <a:srgbClr val="006893"/>
        </a:solidFill>
      </dgm:spPr>
      <dgm:t>
        <a:bodyPr/>
        <a:lstStyle/>
        <a:p>
          <a:endParaRPr lang="en-US"/>
        </a:p>
      </dgm:t>
    </dgm:pt>
    <dgm:pt modelId="{BA4BDDF1-89D6-2543-91FC-BE8780773211}" type="parTrans" cxnId="{0734FE2F-C6D8-8C47-8559-EB9A7777CEC2}">
      <dgm:prSet/>
      <dgm:spPr/>
      <dgm:t>
        <a:bodyPr/>
        <a:lstStyle/>
        <a:p>
          <a:endParaRPr lang="en-US"/>
        </a:p>
      </dgm:t>
    </dgm:pt>
    <dgm:pt modelId="{4DED63A2-8008-2840-B419-2A0B61D4627A}" type="sibTrans" cxnId="{1978896D-8DEF-1A4A-BFB2-1A24BE626968}">
      <dgm:prSet/>
      <dgm:spPr/>
      <dgm:t>
        <a:bodyPr/>
        <a:lstStyle/>
        <a:p>
          <a:endParaRPr lang="en-US"/>
        </a:p>
      </dgm:t>
    </dgm:pt>
    <dgm:pt modelId="{78D28C7F-A785-184D-8530-68757E447E5A}" type="parTrans" cxnId="{1978896D-8DEF-1A4A-BFB2-1A24BE626968}">
      <dgm:prSet/>
      <dgm:spPr/>
      <dgm:t>
        <a:bodyPr/>
        <a:lstStyle/>
        <a:p>
          <a:endParaRPr lang="en-US"/>
        </a:p>
      </dgm:t>
    </dgm:pt>
    <dgm:pt modelId="{1E2DD479-5AA6-C74F-A0B8-5336E6C110A7}">
      <dgm:prSet/>
      <dgm:spPr>
        <a:solidFill>
          <a:srgbClr val="006893"/>
        </a:solidFill>
        <a:ln>
          <a:noFill/>
        </a:ln>
      </dgm:spPr>
      <dgm:t>
        <a:bodyPr/>
        <a:lstStyle/>
        <a:p>
          <a:r>
            <a:rPr lang="en-US" dirty="0"/>
            <a:t>September - November</a:t>
          </a:r>
        </a:p>
      </dgm:t>
    </dgm:pt>
    <dgm:pt modelId="{1F8F3230-24F7-BA40-BC0F-948608D06966}" type="parTrans" cxnId="{338BB723-A3A9-DD4F-80A9-B19704CE02F0}">
      <dgm:prSet/>
      <dgm:spPr/>
      <dgm:t>
        <a:bodyPr/>
        <a:lstStyle/>
        <a:p>
          <a:endParaRPr lang="en-US"/>
        </a:p>
      </dgm:t>
    </dgm:pt>
    <dgm:pt modelId="{80AAEA06-A783-D845-B311-3BC1EAEF5E75}" type="sibTrans" cxnId="{338BB723-A3A9-DD4F-80A9-B19704CE02F0}">
      <dgm:prSet/>
      <dgm:spPr>
        <a:solidFill>
          <a:srgbClr val="006893"/>
        </a:solidFill>
      </dgm:spPr>
      <dgm:t>
        <a:bodyPr/>
        <a:lstStyle/>
        <a:p>
          <a:endParaRPr lang="en-US"/>
        </a:p>
      </dgm:t>
    </dgm:pt>
    <dgm:pt modelId="{BF644E8A-DC68-7544-B5ED-4389B20010C4}">
      <dgm:prSet custT="1"/>
      <dgm:spPr>
        <a:ln>
          <a:solidFill>
            <a:srgbClr val="006893"/>
          </a:solidFill>
        </a:ln>
      </dgm:spPr>
      <dgm:t>
        <a:bodyPr anchor="ctr"/>
        <a:lstStyle/>
        <a:p>
          <a:pPr>
            <a:spcAft>
              <a:spcPts val="600"/>
            </a:spcAft>
          </a:pPr>
          <a:r>
            <a:rPr lang="en-US" sz="1200" dirty="0">
              <a:latin typeface="Fira Sans" panose="020B0503050000020004" pitchFamily="34" charset="0"/>
              <a:ea typeface="Fira Sans" panose="020B0503050000020004" pitchFamily="34" charset="0"/>
            </a:rPr>
            <a:t>Workshops / Training (may be virtual)</a:t>
          </a:r>
        </a:p>
      </dgm:t>
    </dgm:pt>
    <dgm:pt modelId="{2D9ED8F3-FA65-B141-B1BB-19747B963F3B}" type="parTrans" cxnId="{224B020F-2E2F-E94F-A3F3-9B144F03ACD5}">
      <dgm:prSet/>
      <dgm:spPr/>
      <dgm:t>
        <a:bodyPr/>
        <a:lstStyle/>
        <a:p>
          <a:endParaRPr lang="en-US"/>
        </a:p>
      </dgm:t>
    </dgm:pt>
    <dgm:pt modelId="{592DE2CC-D7C4-B840-B28A-5A2CFC2E8FF4}" type="sibTrans" cxnId="{224B020F-2E2F-E94F-A3F3-9B144F03ACD5}">
      <dgm:prSet/>
      <dgm:spPr/>
      <dgm:t>
        <a:bodyPr/>
        <a:lstStyle/>
        <a:p>
          <a:endParaRPr lang="en-US"/>
        </a:p>
      </dgm:t>
    </dgm:pt>
    <dgm:pt modelId="{F371374E-EF23-D94F-9F35-096781C1FA3B}">
      <dgm:prSet custT="1"/>
      <dgm:spPr>
        <a:ln>
          <a:solidFill>
            <a:srgbClr val="006893"/>
          </a:solidFill>
        </a:ln>
      </dgm:spPr>
      <dgm:t>
        <a:bodyPr anchor="ctr"/>
        <a:lstStyle/>
        <a:p>
          <a:pPr>
            <a:spcAft>
              <a:spcPts val="600"/>
            </a:spcAft>
          </a:pPr>
          <a:r>
            <a:rPr lang="en-US" sz="1200" dirty="0">
              <a:latin typeface="Fira Sans" panose="020B0503050000020004" pitchFamily="34" charset="0"/>
              <a:ea typeface="Fira Sans" panose="020B0503050000020004" pitchFamily="34" charset="0"/>
            </a:rPr>
            <a:t>Panel Meetings to determine awardees</a:t>
          </a:r>
        </a:p>
      </dgm:t>
    </dgm:pt>
    <dgm:pt modelId="{2CD502BA-0A11-584B-8FB4-516913034098}" type="parTrans" cxnId="{B1D8A561-8D20-8C4C-A361-F62DFA3652E3}">
      <dgm:prSet/>
      <dgm:spPr/>
      <dgm:t>
        <a:bodyPr/>
        <a:lstStyle/>
        <a:p>
          <a:endParaRPr lang="en-US"/>
        </a:p>
      </dgm:t>
    </dgm:pt>
    <dgm:pt modelId="{F5529C40-94AA-8745-9A0C-6A7005886D74}" type="sibTrans" cxnId="{B1D8A561-8D20-8C4C-A361-F62DFA3652E3}">
      <dgm:prSet/>
      <dgm:spPr/>
      <dgm:t>
        <a:bodyPr/>
        <a:lstStyle/>
        <a:p>
          <a:endParaRPr lang="en-US"/>
        </a:p>
      </dgm:t>
    </dgm:pt>
    <dgm:pt modelId="{D513D082-4C6A-422C-BA0D-573EB78611AC}">
      <dgm:prSet phldrT="[Text]" custT="1"/>
      <dgm:spPr>
        <a:ln>
          <a:solidFill>
            <a:srgbClr val="006893"/>
          </a:solidFill>
        </a:ln>
      </dgm:spPr>
      <dgm:t>
        <a:bodyPr anchor="ctr"/>
        <a:lstStyle/>
        <a:p>
          <a:pPr>
            <a:spcAft>
              <a:spcPts val="600"/>
            </a:spcAft>
          </a:pPr>
          <a:r>
            <a:rPr lang="en-US" sz="1200" dirty="0">
              <a:latin typeface="Fira Sans" panose="020B0503050000020004" pitchFamily="34" charset="0"/>
              <a:ea typeface="Fira Sans" panose="020B0503050000020004" pitchFamily="34" charset="0"/>
            </a:rPr>
            <a:t>Regional awardees reported to NC Arts Council</a:t>
          </a:r>
        </a:p>
      </dgm:t>
    </dgm:pt>
    <dgm:pt modelId="{BD327E76-2DA5-42F4-9BC7-D7C5C9AE0FE1}" type="parTrans" cxnId="{AF4B4346-63D6-49C3-B919-EB0BF4EAD7BC}">
      <dgm:prSet/>
      <dgm:spPr/>
      <dgm:t>
        <a:bodyPr/>
        <a:lstStyle/>
        <a:p>
          <a:endParaRPr lang="en-US"/>
        </a:p>
      </dgm:t>
    </dgm:pt>
    <dgm:pt modelId="{F6319BF4-8416-4934-BCDA-BF01D1B87242}" type="sibTrans" cxnId="{AF4B4346-63D6-49C3-B919-EB0BF4EAD7BC}">
      <dgm:prSet/>
      <dgm:spPr/>
      <dgm:t>
        <a:bodyPr/>
        <a:lstStyle/>
        <a:p>
          <a:endParaRPr lang="en-US"/>
        </a:p>
      </dgm:t>
    </dgm:pt>
    <dgm:pt modelId="{0A90B2F5-C38D-E447-83DB-FB514FA8A001}" type="pres">
      <dgm:prSet presAssocID="{3D33FC8C-EE38-0447-8814-716A22A5393F}" presName="Name0" presStyleCnt="0">
        <dgm:presLayoutVars>
          <dgm:dir/>
          <dgm:animLvl val="lvl"/>
          <dgm:resizeHandles val="exact"/>
        </dgm:presLayoutVars>
      </dgm:prSet>
      <dgm:spPr/>
    </dgm:pt>
    <dgm:pt modelId="{683B17A5-B302-7742-AD00-820F4D9214BA}" type="pres">
      <dgm:prSet presAssocID="{3D33FC8C-EE38-0447-8814-716A22A5393F}" presName="tSp" presStyleCnt="0"/>
      <dgm:spPr/>
    </dgm:pt>
    <dgm:pt modelId="{6915E05D-0762-164F-ACEA-610EFB18D19F}" type="pres">
      <dgm:prSet presAssocID="{3D33FC8C-EE38-0447-8814-716A22A5393F}" presName="bSp" presStyleCnt="0"/>
      <dgm:spPr/>
    </dgm:pt>
    <dgm:pt modelId="{F04ECCA1-0126-AF41-A3A5-7160B46B69E0}" type="pres">
      <dgm:prSet presAssocID="{3D33FC8C-EE38-0447-8814-716A22A5393F}" presName="process" presStyleCnt="0"/>
      <dgm:spPr/>
    </dgm:pt>
    <dgm:pt modelId="{B025DBA2-3698-9F47-81B6-68B611241B42}" type="pres">
      <dgm:prSet presAssocID="{E038ED73-10F1-014D-ABCD-7B0293819710}" presName="composite1" presStyleCnt="0"/>
      <dgm:spPr/>
    </dgm:pt>
    <dgm:pt modelId="{88490326-63A1-E147-B24A-4E0F08D9FFD8}" type="pres">
      <dgm:prSet presAssocID="{E038ED73-10F1-014D-ABCD-7B0293819710}" presName="dummyNode1" presStyleLbl="node1" presStyleIdx="0" presStyleCnt="4"/>
      <dgm:spPr/>
    </dgm:pt>
    <dgm:pt modelId="{D1A6ADE9-B856-7F46-9258-08AA4F7E299F}" type="pres">
      <dgm:prSet presAssocID="{E038ED73-10F1-014D-ABCD-7B0293819710}" presName="childNode1" presStyleLbl="bgAcc1" presStyleIdx="0" presStyleCnt="4" custScaleY="40986" custLinFactNeighborX="3440" custLinFactNeighborY="32305">
        <dgm:presLayoutVars>
          <dgm:bulletEnabled val="1"/>
        </dgm:presLayoutVars>
      </dgm:prSet>
      <dgm:spPr/>
    </dgm:pt>
    <dgm:pt modelId="{8CAE03C3-A929-FE4D-8EAA-3813CDE2A5AB}" type="pres">
      <dgm:prSet presAssocID="{E038ED73-10F1-014D-ABCD-7B0293819710}" presName="childNode1tx" presStyleLbl="bgAcc1" presStyleIdx="0" presStyleCnt="4">
        <dgm:presLayoutVars>
          <dgm:bulletEnabled val="1"/>
        </dgm:presLayoutVars>
      </dgm:prSet>
      <dgm:spPr/>
    </dgm:pt>
    <dgm:pt modelId="{C34958D5-395A-7647-AEC8-E8660709399B}" type="pres">
      <dgm:prSet presAssocID="{E038ED73-10F1-014D-ABCD-7B0293819710}" presName="parentNode1" presStyleLbl="node1" presStyleIdx="0" presStyleCnt="4" custLinFactNeighborY="34065">
        <dgm:presLayoutVars>
          <dgm:chMax val="1"/>
          <dgm:bulletEnabled val="1"/>
        </dgm:presLayoutVars>
      </dgm:prSet>
      <dgm:spPr/>
    </dgm:pt>
    <dgm:pt modelId="{E280C363-FC09-4F40-A362-6C93624F1F40}" type="pres">
      <dgm:prSet presAssocID="{E038ED73-10F1-014D-ABCD-7B0293819710}" presName="connSite1" presStyleCnt="0"/>
      <dgm:spPr/>
    </dgm:pt>
    <dgm:pt modelId="{C6C2FC3E-528B-CE4B-920D-9429BAC6FFFD}" type="pres">
      <dgm:prSet presAssocID="{45AEB43D-C9B7-614E-8FC5-D96FA633BAE4}" presName="Name9" presStyleLbl="sibTrans2D1" presStyleIdx="0" presStyleCnt="3" custAng="941293" custLinFactNeighborX="8607" custLinFactNeighborY="2152"/>
      <dgm:spPr/>
    </dgm:pt>
    <dgm:pt modelId="{0366990A-72C3-4947-B003-96263C44AA63}" type="pres">
      <dgm:prSet presAssocID="{1E2DD479-5AA6-C74F-A0B8-5336E6C110A7}" presName="composite2" presStyleCnt="0"/>
      <dgm:spPr/>
    </dgm:pt>
    <dgm:pt modelId="{AEC6355C-65D3-754C-90F1-D9F94E86F0ED}" type="pres">
      <dgm:prSet presAssocID="{1E2DD479-5AA6-C74F-A0B8-5336E6C110A7}" presName="dummyNode2" presStyleLbl="node1" presStyleIdx="0" presStyleCnt="4"/>
      <dgm:spPr/>
    </dgm:pt>
    <dgm:pt modelId="{065D2CB0-EAF2-314E-A04B-72C0AEC9B945}" type="pres">
      <dgm:prSet presAssocID="{1E2DD479-5AA6-C74F-A0B8-5336E6C110A7}" presName="childNode2" presStyleLbl="bgAcc1" presStyleIdx="1" presStyleCnt="4" custScaleX="107595" custScaleY="167174" custLinFactNeighborY="-1043">
        <dgm:presLayoutVars>
          <dgm:bulletEnabled val="1"/>
        </dgm:presLayoutVars>
      </dgm:prSet>
      <dgm:spPr/>
    </dgm:pt>
    <dgm:pt modelId="{C37496F7-A9AF-8C40-8C7E-E1B6EEBF3C8B}" type="pres">
      <dgm:prSet presAssocID="{1E2DD479-5AA6-C74F-A0B8-5336E6C110A7}" presName="childNode2tx" presStyleLbl="bgAcc1" presStyleIdx="1" presStyleCnt="4">
        <dgm:presLayoutVars>
          <dgm:bulletEnabled val="1"/>
        </dgm:presLayoutVars>
      </dgm:prSet>
      <dgm:spPr/>
    </dgm:pt>
    <dgm:pt modelId="{78FD43EF-C483-E54E-81C7-A47219120BCC}" type="pres">
      <dgm:prSet presAssocID="{1E2DD479-5AA6-C74F-A0B8-5336E6C110A7}" presName="parentNode2" presStyleLbl="node1" presStyleIdx="1" presStyleCnt="4" custLinFactNeighborX="3030" custLinFactNeighborY="-76176">
        <dgm:presLayoutVars>
          <dgm:chMax val="0"/>
          <dgm:bulletEnabled val="1"/>
        </dgm:presLayoutVars>
      </dgm:prSet>
      <dgm:spPr/>
    </dgm:pt>
    <dgm:pt modelId="{2D4F8E7F-404C-434A-8540-CB5091C48CCD}" type="pres">
      <dgm:prSet presAssocID="{1E2DD479-5AA6-C74F-A0B8-5336E6C110A7}" presName="connSite2" presStyleCnt="0"/>
      <dgm:spPr/>
    </dgm:pt>
    <dgm:pt modelId="{658D32B0-5513-864F-B873-43F9A6259ADF}" type="pres">
      <dgm:prSet presAssocID="{80AAEA06-A783-D845-B311-3BC1EAEF5E75}" presName="Name18" presStyleLbl="sibTrans2D1" presStyleIdx="1" presStyleCnt="3" custAng="21049286"/>
      <dgm:spPr/>
    </dgm:pt>
    <dgm:pt modelId="{7FBE120D-FC52-EE49-A392-8873A415DBE5}" type="pres">
      <dgm:prSet presAssocID="{D0619149-3441-4649-8B3F-0E793C4C325A}" presName="composite1" presStyleCnt="0"/>
      <dgm:spPr/>
    </dgm:pt>
    <dgm:pt modelId="{B22F58AD-A7F0-384F-BB21-E3539E5AA0A0}" type="pres">
      <dgm:prSet presAssocID="{D0619149-3441-4649-8B3F-0E793C4C325A}" presName="dummyNode1" presStyleLbl="node1" presStyleIdx="1" presStyleCnt="4"/>
      <dgm:spPr/>
    </dgm:pt>
    <dgm:pt modelId="{64C5375C-FF7C-3F47-B108-D76BC3E356C3}" type="pres">
      <dgm:prSet presAssocID="{D0619149-3441-4649-8B3F-0E793C4C325A}" presName="childNode1" presStyleLbl="bgAcc1" presStyleIdx="2" presStyleCnt="4" custScaleY="159865" custLinFactNeighborX="7644" custLinFactNeighborY="-6478">
        <dgm:presLayoutVars>
          <dgm:bulletEnabled val="1"/>
        </dgm:presLayoutVars>
      </dgm:prSet>
      <dgm:spPr/>
    </dgm:pt>
    <dgm:pt modelId="{B8E64560-75BC-6048-B2EA-5A276F31F40F}" type="pres">
      <dgm:prSet presAssocID="{D0619149-3441-4649-8B3F-0E793C4C325A}" presName="childNode1tx" presStyleLbl="bgAcc1" presStyleIdx="2" presStyleCnt="4">
        <dgm:presLayoutVars>
          <dgm:bulletEnabled val="1"/>
        </dgm:presLayoutVars>
      </dgm:prSet>
      <dgm:spPr/>
    </dgm:pt>
    <dgm:pt modelId="{6192B86A-72A9-FF40-9314-E2283591A8DB}" type="pres">
      <dgm:prSet presAssocID="{D0619149-3441-4649-8B3F-0E793C4C325A}" presName="parentNode1" presStyleLbl="node1" presStyleIdx="2" presStyleCnt="4" custLinFactNeighborY="78450">
        <dgm:presLayoutVars>
          <dgm:chMax val="1"/>
          <dgm:bulletEnabled val="1"/>
        </dgm:presLayoutVars>
      </dgm:prSet>
      <dgm:spPr/>
    </dgm:pt>
    <dgm:pt modelId="{81EDCE7C-ECFF-3244-A0C9-4AA32FE15458}" type="pres">
      <dgm:prSet presAssocID="{D0619149-3441-4649-8B3F-0E793C4C325A}" presName="connSite1" presStyleCnt="0"/>
      <dgm:spPr/>
    </dgm:pt>
    <dgm:pt modelId="{1176B6EC-4984-4948-8758-7262F21F0438}" type="pres">
      <dgm:prSet presAssocID="{2786668F-647B-CE42-A844-6480B62E1968}" presName="Name9" presStyleLbl="sibTrans2D1" presStyleIdx="2" presStyleCnt="3" custAng="356643" custLinFactNeighborX="21263" custLinFactNeighborY="-15009"/>
      <dgm:spPr/>
    </dgm:pt>
    <dgm:pt modelId="{4AC45D5B-A68E-754A-A3F0-1E24452D28B6}" type="pres">
      <dgm:prSet presAssocID="{302702F5-5D10-D843-8ACA-CA9D6F5A16B4}" presName="composite2" presStyleCnt="0"/>
      <dgm:spPr/>
    </dgm:pt>
    <dgm:pt modelId="{3C09D391-3F0E-944A-8543-87C3090BF3AB}" type="pres">
      <dgm:prSet presAssocID="{302702F5-5D10-D843-8ACA-CA9D6F5A16B4}" presName="dummyNode2" presStyleLbl="node1" presStyleIdx="2" presStyleCnt="4"/>
      <dgm:spPr/>
    </dgm:pt>
    <dgm:pt modelId="{1263B6EE-3FD9-3147-8159-2E5A8EF5811D}" type="pres">
      <dgm:prSet presAssocID="{302702F5-5D10-D843-8ACA-CA9D6F5A16B4}" presName="childNode2" presStyleLbl="bgAcc1" presStyleIdx="3" presStyleCnt="4" custScaleX="122402" custScaleY="100998" custLinFactNeighborX="1758" custLinFactNeighborY="-20156">
        <dgm:presLayoutVars>
          <dgm:bulletEnabled val="1"/>
        </dgm:presLayoutVars>
      </dgm:prSet>
      <dgm:spPr/>
    </dgm:pt>
    <dgm:pt modelId="{024E15AF-89A6-634D-B18D-78D12DBF58F7}" type="pres">
      <dgm:prSet presAssocID="{302702F5-5D10-D843-8ACA-CA9D6F5A16B4}" presName="childNode2tx" presStyleLbl="bgAcc1" presStyleIdx="3" presStyleCnt="4">
        <dgm:presLayoutVars>
          <dgm:bulletEnabled val="1"/>
        </dgm:presLayoutVars>
      </dgm:prSet>
      <dgm:spPr/>
    </dgm:pt>
    <dgm:pt modelId="{CEEEE847-E0A0-904E-81DB-F3ABF43A00B2}" type="pres">
      <dgm:prSet presAssocID="{302702F5-5D10-D843-8ACA-CA9D6F5A16B4}" presName="parentNode2" presStyleLbl="node1" presStyleIdx="3" presStyleCnt="4" custLinFactNeighborX="-11823" custLinFactNeighborY="-63744">
        <dgm:presLayoutVars>
          <dgm:chMax val="0"/>
          <dgm:bulletEnabled val="1"/>
        </dgm:presLayoutVars>
      </dgm:prSet>
      <dgm:spPr/>
    </dgm:pt>
    <dgm:pt modelId="{73E1D6BC-96A4-E04B-BFB5-5758BF3F422E}" type="pres">
      <dgm:prSet presAssocID="{302702F5-5D10-D843-8ACA-CA9D6F5A16B4}" presName="connSite2" presStyleCnt="0"/>
      <dgm:spPr/>
    </dgm:pt>
  </dgm:ptLst>
  <dgm:cxnLst>
    <dgm:cxn modelId="{224B020F-2E2F-E94F-A3F3-9B144F03ACD5}" srcId="{1E2DD479-5AA6-C74F-A0B8-5336E6C110A7}" destId="{BF644E8A-DC68-7544-B5ED-4389B20010C4}" srcOrd="0" destOrd="0" parTransId="{2D9ED8F3-FA65-B141-B1BB-19747B963F3B}" sibTransId="{592DE2CC-D7C4-B840-B28A-5A2CFC2E8FF4}"/>
    <dgm:cxn modelId="{338BB723-A3A9-DD4F-80A9-B19704CE02F0}" srcId="{3D33FC8C-EE38-0447-8814-716A22A5393F}" destId="{1E2DD479-5AA6-C74F-A0B8-5336E6C110A7}" srcOrd="1" destOrd="0" parTransId="{1F8F3230-24F7-BA40-BC0F-948608D06966}" sibTransId="{80AAEA06-A783-D845-B311-3BC1EAEF5E75}"/>
    <dgm:cxn modelId="{0734FE2F-C6D8-8C47-8559-EB9A7777CEC2}" srcId="{3D33FC8C-EE38-0447-8814-716A22A5393F}" destId="{E038ED73-10F1-014D-ABCD-7B0293819710}" srcOrd="0" destOrd="0" parTransId="{BA4BDDF1-89D6-2543-91FC-BE8780773211}" sibTransId="{45AEB43D-C9B7-614E-8FC5-D96FA633BAE4}"/>
    <dgm:cxn modelId="{9DE7A330-F9BE-F747-B90D-E6949B1D9175}" type="presOf" srcId="{0199423E-0F21-FC4F-85BE-67937F7C3D7B}" destId="{1263B6EE-3FD9-3147-8159-2E5A8EF5811D}" srcOrd="0" destOrd="0" presId="urn:microsoft.com/office/officeart/2005/8/layout/hProcess4"/>
    <dgm:cxn modelId="{AB62C638-4791-2643-96D7-34C8AB9B06D4}" type="presOf" srcId="{F371374E-EF23-D94F-9F35-096781C1FA3B}" destId="{C37496F7-A9AF-8C40-8C7E-E1B6EEBF3C8B}" srcOrd="1" destOrd="1" presId="urn:microsoft.com/office/officeart/2005/8/layout/hProcess4"/>
    <dgm:cxn modelId="{E5CC073E-271A-484C-ABCE-6BCA4208EBE6}" srcId="{D0619149-3441-4649-8B3F-0E793C4C325A}" destId="{CB2C9CD9-E92B-AF4A-9784-0A93E5A37CD9}" srcOrd="2" destOrd="0" parTransId="{1C50D676-7701-9341-B004-91A8EB83A915}" sibTransId="{9EE2438C-05F7-4B45-9468-5E1B3F484E30}"/>
    <dgm:cxn modelId="{BA1C303E-55BB-BD44-9352-941322C17399}" srcId="{3D33FC8C-EE38-0447-8814-716A22A5393F}" destId="{302702F5-5D10-D843-8ACA-CA9D6F5A16B4}" srcOrd="3" destOrd="0" parTransId="{5E097890-9E5A-904E-B395-5F20F2BB8F33}" sibTransId="{120A71F8-6169-534C-B113-B62281DE29B2}"/>
    <dgm:cxn modelId="{B1D8A561-8D20-8C4C-A361-F62DFA3652E3}" srcId="{1E2DD479-5AA6-C74F-A0B8-5336E6C110A7}" destId="{F371374E-EF23-D94F-9F35-096781C1FA3B}" srcOrd="1" destOrd="0" parTransId="{2CD502BA-0A11-584B-8FB4-516913034098}" sibTransId="{F5529C40-94AA-8745-9A0C-6A7005886D74}"/>
    <dgm:cxn modelId="{AF4B4346-63D6-49C3-B919-EB0BF4EAD7BC}" srcId="{D0619149-3441-4649-8B3F-0E793C4C325A}" destId="{D513D082-4C6A-422C-BA0D-573EB78611AC}" srcOrd="1" destOrd="0" parTransId="{BD327E76-2DA5-42F4-9BC7-D7C5C9AE0FE1}" sibTransId="{F6319BF4-8416-4934-BCDA-BF01D1B87242}"/>
    <dgm:cxn modelId="{AF81D26B-9345-455B-A9E1-70281606943E}" type="presOf" srcId="{D513D082-4C6A-422C-BA0D-573EB78611AC}" destId="{64C5375C-FF7C-3F47-B108-D76BC3E356C3}" srcOrd="0" destOrd="1" presId="urn:microsoft.com/office/officeart/2005/8/layout/hProcess4"/>
    <dgm:cxn modelId="{1045506C-2029-B64D-BBBD-8D8839EC467C}" type="presOf" srcId="{BF644E8A-DC68-7544-B5ED-4389B20010C4}" destId="{C37496F7-A9AF-8C40-8C7E-E1B6EEBF3C8B}" srcOrd="1" destOrd="0" presId="urn:microsoft.com/office/officeart/2005/8/layout/hProcess4"/>
    <dgm:cxn modelId="{1978896D-8DEF-1A4A-BFB2-1A24BE626968}" srcId="{E038ED73-10F1-014D-ABCD-7B0293819710}" destId="{5B7A4ED8-D2F4-024B-92BA-19025735735E}" srcOrd="0" destOrd="0" parTransId="{78D28C7F-A785-184D-8530-68757E447E5A}" sibTransId="{4DED63A2-8008-2840-B419-2A0B61D4627A}"/>
    <dgm:cxn modelId="{DA0A6D51-95C4-EB45-A341-399B129D9684}" type="presOf" srcId="{332D1FCF-7F2A-594D-BE1C-8879C5AD1AA0}" destId="{B8E64560-75BC-6048-B2EA-5A276F31F40F}" srcOrd="1" destOrd="0" presId="urn:microsoft.com/office/officeart/2005/8/layout/hProcess4"/>
    <dgm:cxn modelId="{5BD32154-75E6-2549-B153-21670C479F26}" type="presOf" srcId="{332D1FCF-7F2A-594D-BE1C-8879C5AD1AA0}" destId="{64C5375C-FF7C-3F47-B108-D76BC3E356C3}" srcOrd="0" destOrd="0" presId="urn:microsoft.com/office/officeart/2005/8/layout/hProcess4"/>
    <dgm:cxn modelId="{78D7E356-804E-FD41-AC15-60E987751E46}" type="presOf" srcId="{80AAEA06-A783-D845-B311-3BC1EAEF5E75}" destId="{658D32B0-5513-864F-B873-43F9A6259ADF}" srcOrd="0" destOrd="0" presId="urn:microsoft.com/office/officeart/2005/8/layout/hProcess4"/>
    <dgm:cxn modelId="{C000337C-38F4-5C4E-B7D3-F940DA7285B1}" type="presOf" srcId="{CB2C9CD9-E92B-AF4A-9784-0A93E5A37CD9}" destId="{B8E64560-75BC-6048-B2EA-5A276F31F40F}" srcOrd="1" destOrd="2" presId="urn:microsoft.com/office/officeart/2005/8/layout/hProcess4"/>
    <dgm:cxn modelId="{2C563086-D32F-504C-9366-F7F286B29449}" type="presOf" srcId="{D0619149-3441-4649-8B3F-0E793C4C325A}" destId="{6192B86A-72A9-FF40-9314-E2283591A8DB}" srcOrd="0" destOrd="0" presId="urn:microsoft.com/office/officeart/2005/8/layout/hProcess4"/>
    <dgm:cxn modelId="{3D3A2B8A-E921-D04E-9619-7BCDB5D8EA2E}" type="presOf" srcId="{F371374E-EF23-D94F-9F35-096781C1FA3B}" destId="{065D2CB0-EAF2-314E-A04B-72C0AEC9B945}" srcOrd="0" destOrd="1" presId="urn:microsoft.com/office/officeart/2005/8/layout/hProcess4"/>
    <dgm:cxn modelId="{B1FF5BA8-EBB0-4947-B8FC-4A5F94C02F95}" srcId="{D0619149-3441-4649-8B3F-0E793C4C325A}" destId="{332D1FCF-7F2A-594D-BE1C-8879C5AD1AA0}" srcOrd="0" destOrd="0" parTransId="{7DC75379-6680-1347-8D7C-2A657061FACB}" sibTransId="{67DD0DC9-B826-5640-A583-AC41AF4154C3}"/>
    <dgm:cxn modelId="{403306A9-276D-7D4A-84DC-DA6E5DFC2832}" type="presOf" srcId="{0199423E-0F21-FC4F-85BE-67937F7C3D7B}" destId="{024E15AF-89A6-634D-B18D-78D12DBF58F7}" srcOrd="1" destOrd="0" presId="urn:microsoft.com/office/officeart/2005/8/layout/hProcess4"/>
    <dgm:cxn modelId="{CA40CAB3-AE11-7141-99CC-295B6CD9F53C}" type="presOf" srcId="{BF644E8A-DC68-7544-B5ED-4389B20010C4}" destId="{065D2CB0-EAF2-314E-A04B-72C0AEC9B945}" srcOrd="0" destOrd="0" presId="urn:microsoft.com/office/officeart/2005/8/layout/hProcess4"/>
    <dgm:cxn modelId="{FCBEEEBB-FBB9-45DA-87E8-EE3EAADF6CB1}" type="presOf" srcId="{D513D082-4C6A-422C-BA0D-573EB78611AC}" destId="{B8E64560-75BC-6048-B2EA-5A276F31F40F}" srcOrd="1" destOrd="1" presId="urn:microsoft.com/office/officeart/2005/8/layout/hProcess4"/>
    <dgm:cxn modelId="{E8D3E1BF-AA45-1C45-BD31-9174B0E37DE8}" type="presOf" srcId="{5B7A4ED8-D2F4-024B-92BA-19025735735E}" destId="{8CAE03C3-A929-FE4D-8EAA-3813CDE2A5AB}" srcOrd="1" destOrd="0" presId="urn:microsoft.com/office/officeart/2005/8/layout/hProcess4"/>
    <dgm:cxn modelId="{D1ECD1C0-407B-0F45-9B11-FD3E016B42A7}" type="presOf" srcId="{E038ED73-10F1-014D-ABCD-7B0293819710}" destId="{C34958D5-395A-7647-AEC8-E8660709399B}" srcOrd="0" destOrd="0" presId="urn:microsoft.com/office/officeart/2005/8/layout/hProcess4"/>
    <dgm:cxn modelId="{1D0031C7-B481-AB49-B894-972EF0B1D454}" srcId="{3D33FC8C-EE38-0447-8814-716A22A5393F}" destId="{D0619149-3441-4649-8B3F-0E793C4C325A}" srcOrd="2" destOrd="0" parTransId="{3FE05108-080D-7545-86AB-9845C7461743}" sibTransId="{2786668F-647B-CE42-A844-6480B62E1968}"/>
    <dgm:cxn modelId="{DFB4FAD4-8AF3-9644-9D2E-EB7FB930BB04}" type="presOf" srcId="{45AEB43D-C9B7-614E-8FC5-D96FA633BAE4}" destId="{C6C2FC3E-528B-CE4B-920D-9429BAC6FFFD}" srcOrd="0" destOrd="0" presId="urn:microsoft.com/office/officeart/2005/8/layout/hProcess4"/>
    <dgm:cxn modelId="{E16C86D6-1DFD-B444-AE10-0AF7388DDC00}" type="presOf" srcId="{302702F5-5D10-D843-8ACA-CA9D6F5A16B4}" destId="{CEEEE847-E0A0-904E-81DB-F3ABF43A00B2}" srcOrd="0" destOrd="0" presId="urn:microsoft.com/office/officeart/2005/8/layout/hProcess4"/>
    <dgm:cxn modelId="{41142CE0-CD9B-F043-BEAB-4BB5B5955738}" type="presOf" srcId="{CB2C9CD9-E92B-AF4A-9784-0A93E5A37CD9}" destId="{64C5375C-FF7C-3F47-B108-D76BC3E356C3}" srcOrd="0" destOrd="2" presId="urn:microsoft.com/office/officeart/2005/8/layout/hProcess4"/>
    <dgm:cxn modelId="{DB135EEE-598D-4642-B83F-B9D36184DD00}" type="presOf" srcId="{2786668F-647B-CE42-A844-6480B62E1968}" destId="{1176B6EC-4984-4948-8758-7262F21F0438}" srcOrd="0" destOrd="0" presId="urn:microsoft.com/office/officeart/2005/8/layout/hProcess4"/>
    <dgm:cxn modelId="{CA3774F0-0995-574D-8CD6-D5E8969D1368}" type="presOf" srcId="{5B7A4ED8-D2F4-024B-92BA-19025735735E}" destId="{D1A6ADE9-B856-7F46-9258-08AA4F7E299F}" srcOrd="0" destOrd="0" presId="urn:microsoft.com/office/officeart/2005/8/layout/hProcess4"/>
    <dgm:cxn modelId="{74DE9AF1-B98B-4F44-9B39-A25E6B90990D}" srcId="{302702F5-5D10-D843-8ACA-CA9D6F5A16B4}" destId="{0199423E-0F21-FC4F-85BE-67937F7C3D7B}" srcOrd="0" destOrd="0" parTransId="{944D759C-C1B3-824C-A3CB-CF809262EBCA}" sibTransId="{159B37EC-52E6-7F4B-A71A-028139D4FD65}"/>
    <dgm:cxn modelId="{1E31F0F7-3EF9-0845-B956-38581A6F3030}" type="presOf" srcId="{3D33FC8C-EE38-0447-8814-716A22A5393F}" destId="{0A90B2F5-C38D-E447-83DB-FB514FA8A001}" srcOrd="0" destOrd="0" presId="urn:microsoft.com/office/officeart/2005/8/layout/hProcess4"/>
    <dgm:cxn modelId="{A4EF3BFF-7046-B643-AC14-874976EF2AB5}" type="presOf" srcId="{1E2DD479-5AA6-C74F-A0B8-5336E6C110A7}" destId="{78FD43EF-C483-E54E-81C7-A47219120BCC}" srcOrd="0" destOrd="0" presId="urn:microsoft.com/office/officeart/2005/8/layout/hProcess4"/>
    <dgm:cxn modelId="{403B412A-CF85-184E-B98D-F2134F25E0B5}" type="presParOf" srcId="{0A90B2F5-C38D-E447-83DB-FB514FA8A001}" destId="{683B17A5-B302-7742-AD00-820F4D9214BA}" srcOrd="0" destOrd="0" presId="urn:microsoft.com/office/officeart/2005/8/layout/hProcess4"/>
    <dgm:cxn modelId="{B56C4CAB-B627-8845-9801-846A3457470D}" type="presParOf" srcId="{0A90B2F5-C38D-E447-83DB-FB514FA8A001}" destId="{6915E05D-0762-164F-ACEA-610EFB18D19F}" srcOrd="1" destOrd="0" presId="urn:microsoft.com/office/officeart/2005/8/layout/hProcess4"/>
    <dgm:cxn modelId="{5B3FEC45-1330-5743-B194-180BE4A2FC23}" type="presParOf" srcId="{0A90B2F5-C38D-E447-83DB-FB514FA8A001}" destId="{F04ECCA1-0126-AF41-A3A5-7160B46B69E0}" srcOrd="2" destOrd="0" presId="urn:microsoft.com/office/officeart/2005/8/layout/hProcess4"/>
    <dgm:cxn modelId="{C504E74D-BC32-264D-8126-4BA2FABD7CDA}" type="presParOf" srcId="{F04ECCA1-0126-AF41-A3A5-7160B46B69E0}" destId="{B025DBA2-3698-9F47-81B6-68B611241B42}" srcOrd="0" destOrd="0" presId="urn:microsoft.com/office/officeart/2005/8/layout/hProcess4"/>
    <dgm:cxn modelId="{33D9A1B4-EBDE-1E4D-B088-55CDC528FB22}" type="presParOf" srcId="{B025DBA2-3698-9F47-81B6-68B611241B42}" destId="{88490326-63A1-E147-B24A-4E0F08D9FFD8}" srcOrd="0" destOrd="0" presId="urn:microsoft.com/office/officeart/2005/8/layout/hProcess4"/>
    <dgm:cxn modelId="{03832C7B-141D-0442-AC76-42D69B3AA928}" type="presParOf" srcId="{B025DBA2-3698-9F47-81B6-68B611241B42}" destId="{D1A6ADE9-B856-7F46-9258-08AA4F7E299F}" srcOrd="1" destOrd="0" presId="urn:microsoft.com/office/officeart/2005/8/layout/hProcess4"/>
    <dgm:cxn modelId="{AC9D8FED-5FE3-704B-987A-EF7FD386AF19}" type="presParOf" srcId="{B025DBA2-3698-9F47-81B6-68B611241B42}" destId="{8CAE03C3-A929-FE4D-8EAA-3813CDE2A5AB}" srcOrd="2" destOrd="0" presId="urn:microsoft.com/office/officeart/2005/8/layout/hProcess4"/>
    <dgm:cxn modelId="{B19E3C68-502F-FC41-A149-B4ADEEDB8452}" type="presParOf" srcId="{B025DBA2-3698-9F47-81B6-68B611241B42}" destId="{C34958D5-395A-7647-AEC8-E8660709399B}" srcOrd="3" destOrd="0" presId="urn:microsoft.com/office/officeart/2005/8/layout/hProcess4"/>
    <dgm:cxn modelId="{54912C7E-B338-1049-AF00-91C1A38CAA88}" type="presParOf" srcId="{B025DBA2-3698-9F47-81B6-68B611241B42}" destId="{E280C363-FC09-4F40-A362-6C93624F1F40}" srcOrd="4" destOrd="0" presId="urn:microsoft.com/office/officeart/2005/8/layout/hProcess4"/>
    <dgm:cxn modelId="{CCD10C22-FC6B-BB48-8D6C-33B60020B34F}" type="presParOf" srcId="{F04ECCA1-0126-AF41-A3A5-7160B46B69E0}" destId="{C6C2FC3E-528B-CE4B-920D-9429BAC6FFFD}" srcOrd="1" destOrd="0" presId="urn:microsoft.com/office/officeart/2005/8/layout/hProcess4"/>
    <dgm:cxn modelId="{270D9F58-AD40-9D47-A7A1-FB13FD86022C}" type="presParOf" srcId="{F04ECCA1-0126-AF41-A3A5-7160B46B69E0}" destId="{0366990A-72C3-4947-B003-96263C44AA63}" srcOrd="2" destOrd="0" presId="urn:microsoft.com/office/officeart/2005/8/layout/hProcess4"/>
    <dgm:cxn modelId="{DD2E58EE-DEF5-1143-AA37-A765D0A3EA48}" type="presParOf" srcId="{0366990A-72C3-4947-B003-96263C44AA63}" destId="{AEC6355C-65D3-754C-90F1-D9F94E86F0ED}" srcOrd="0" destOrd="0" presId="urn:microsoft.com/office/officeart/2005/8/layout/hProcess4"/>
    <dgm:cxn modelId="{F78A2290-1EBD-C047-902B-253BD72CAF96}" type="presParOf" srcId="{0366990A-72C3-4947-B003-96263C44AA63}" destId="{065D2CB0-EAF2-314E-A04B-72C0AEC9B945}" srcOrd="1" destOrd="0" presId="urn:microsoft.com/office/officeart/2005/8/layout/hProcess4"/>
    <dgm:cxn modelId="{49FB6AA4-2EBA-074B-85C8-A398858E7874}" type="presParOf" srcId="{0366990A-72C3-4947-B003-96263C44AA63}" destId="{C37496F7-A9AF-8C40-8C7E-E1B6EEBF3C8B}" srcOrd="2" destOrd="0" presId="urn:microsoft.com/office/officeart/2005/8/layout/hProcess4"/>
    <dgm:cxn modelId="{5CC61672-EA0E-EA4B-B71A-7ECD67C38620}" type="presParOf" srcId="{0366990A-72C3-4947-B003-96263C44AA63}" destId="{78FD43EF-C483-E54E-81C7-A47219120BCC}" srcOrd="3" destOrd="0" presId="urn:microsoft.com/office/officeart/2005/8/layout/hProcess4"/>
    <dgm:cxn modelId="{D541CB40-4423-E448-87C1-765612754F84}" type="presParOf" srcId="{0366990A-72C3-4947-B003-96263C44AA63}" destId="{2D4F8E7F-404C-434A-8540-CB5091C48CCD}" srcOrd="4" destOrd="0" presId="urn:microsoft.com/office/officeart/2005/8/layout/hProcess4"/>
    <dgm:cxn modelId="{03452CEB-1640-154B-8142-CCF467AA7680}" type="presParOf" srcId="{F04ECCA1-0126-AF41-A3A5-7160B46B69E0}" destId="{658D32B0-5513-864F-B873-43F9A6259ADF}" srcOrd="3" destOrd="0" presId="urn:microsoft.com/office/officeart/2005/8/layout/hProcess4"/>
    <dgm:cxn modelId="{3A60549A-A1A8-7944-9FB8-E2F842A2A510}" type="presParOf" srcId="{F04ECCA1-0126-AF41-A3A5-7160B46B69E0}" destId="{7FBE120D-FC52-EE49-A392-8873A415DBE5}" srcOrd="4" destOrd="0" presId="urn:microsoft.com/office/officeart/2005/8/layout/hProcess4"/>
    <dgm:cxn modelId="{6A7F4828-186C-4945-9CB1-F0EE87EA33B0}" type="presParOf" srcId="{7FBE120D-FC52-EE49-A392-8873A415DBE5}" destId="{B22F58AD-A7F0-384F-BB21-E3539E5AA0A0}" srcOrd="0" destOrd="0" presId="urn:microsoft.com/office/officeart/2005/8/layout/hProcess4"/>
    <dgm:cxn modelId="{E968E033-8875-EC48-9FF4-BDEFFBB013BE}" type="presParOf" srcId="{7FBE120D-FC52-EE49-A392-8873A415DBE5}" destId="{64C5375C-FF7C-3F47-B108-D76BC3E356C3}" srcOrd="1" destOrd="0" presId="urn:microsoft.com/office/officeart/2005/8/layout/hProcess4"/>
    <dgm:cxn modelId="{95D99F2F-ECBA-1C42-B5B1-C4C0F6B041B2}" type="presParOf" srcId="{7FBE120D-FC52-EE49-A392-8873A415DBE5}" destId="{B8E64560-75BC-6048-B2EA-5A276F31F40F}" srcOrd="2" destOrd="0" presId="urn:microsoft.com/office/officeart/2005/8/layout/hProcess4"/>
    <dgm:cxn modelId="{D196A7CF-B304-A744-9CCC-07F2AA2CAB59}" type="presParOf" srcId="{7FBE120D-FC52-EE49-A392-8873A415DBE5}" destId="{6192B86A-72A9-FF40-9314-E2283591A8DB}" srcOrd="3" destOrd="0" presId="urn:microsoft.com/office/officeart/2005/8/layout/hProcess4"/>
    <dgm:cxn modelId="{04F3E3B9-A445-9240-97F0-B8C75DB77825}" type="presParOf" srcId="{7FBE120D-FC52-EE49-A392-8873A415DBE5}" destId="{81EDCE7C-ECFF-3244-A0C9-4AA32FE15458}" srcOrd="4" destOrd="0" presId="urn:microsoft.com/office/officeart/2005/8/layout/hProcess4"/>
    <dgm:cxn modelId="{70F90733-25F9-114A-9FFE-293E9C5FA643}" type="presParOf" srcId="{F04ECCA1-0126-AF41-A3A5-7160B46B69E0}" destId="{1176B6EC-4984-4948-8758-7262F21F0438}" srcOrd="5" destOrd="0" presId="urn:microsoft.com/office/officeart/2005/8/layout/hProcess4"/>
    <dgm:cxn modelId="{84C70293-CDEA-DF4A-A2A1-61D2C81758AD}" type="presParOf" srcId="{F04ECCA1-0126-AF41-A3A5-7160B46B69E0}" destId="{4AC45D5B-A68E-754A-A3F0-1E24452D28B6}" srcOrd="6" destOrd="0" presId="urn:microsoft.com/office/officeart/2005/8/layout/hProcess4"/>
    <dgm:cxn modelId="{3BAC6030-A603-CF4F-8F15-158F84A698A6}" type="presParOf" srcId="{4AC45D5B-A68E-754A-A3F0-1E24452D28B6}" destId="{3C09D391-3F0E-944A-8543-87C3090BF3AB}" srcOrd="0" destOrd="0" presId="urn:microsoft.com/office/officeart/2005/8/layout/hProcess4"/>
    <dgm:cxn modelId="{D71FCB0D-B3A3-7640-A3C9-32DD5E61BB5B}" type="presParOf" srcId="{4AC45D5B-A68E-754A-A3F0-1E24452D28B6}" destId="{1263B6EE-3FD9-3147-8159-2E5A8EF5811D}" srcOrd="1" destOrd="0" presId="urn:microsoft.com/office/officeart/2005/8/layout/hProcess4"/>
    <dgm:cxn modelId="{80D59BCC-7ADD-D149-9E54-135B7CC197DE}" type="presParOf" srcId="{4AC45D5B-A68E-754A-A3F0-1E24452D28B6}" destId="{024E15AF-89A6-634D-B18D-78D12DBF58F7}" srcOrd="2" destOrd="0" presId="urn:microsoft.com/office/officeart/2005/8/layout/hProcess4"/>
    <dgm:cxn modelId="{29223BBB-39BD-CE49-8941-637E1DF1089B}" type="presParOf" srcId="{4AC45D5B-A68E-754A-A3F0-1E24452D28B6}" destId="{CEEEE847-E0A0-904E-81DB-F3ABF43A00B2}" srcOrd="3" destOrd="0" presId="urn:microsoft.com/office/officeart/2005/8/layout/hProcess4"/>
    <dgm:cxn modelId="{DD44DC6E-A566-894B-904D-68E9E004DC36}" type="presParOf" srcId="{4AC45D5B-A68E-754A-A3F0-1E24452D28B6}" destId="{73E1D6BC-96A4-E04B-BFB5-5758BF3F422E}"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6ADE9-B856-7F46-9258-08AA4F7E299F}">
      <dsp:nvSpPr>
        <dsp:cNvPr id="0" name=""/>
        <dsp:cNvSpPr/>
      </dsp:nvSpPr>
      <dsp:spPr>
        <a:xfrm>
          <a:off x="56696" y="1901122"/>
          <a:ext cx="1532638" cy="518106"/>
        </a:xfrm>
        <a:prstGeom prst="roundRect">
          <a:avLst>
            <a:gd name="adj" fmla="val 10000"/>
          </a:avLst>
        </a:prstGeom>
        <a:solidFill>
          <a:schemeClr val="lt1">
            <a:alpha val="90000"/>
            <a:hueOff val="0"/>
            <a:satOff val="0"/>
            <a:lumOff val="0"/>
            <a:alphaOff val="0"/>
          </a:schemeClr>
        </a:solidFill>
        <a:ln w="12700" cap="flat" cmpd="sng" algn="ctr">
          <a:solidFill>
            <a:srgbClr val="00689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114300" lvl="1" indent="-114300" algn="l" defTabSz="533400">
            <a:lnSpc>
              <a:spcPct val="90000"/>
            </a:lnSpc>
            <a:spcBef>
              <a:spcPct val="0"/>
            </a:spcBef>
            <a:spcAft>
              <a:spcPct val="15000"/>
            </a:spcAft>
            <a:buNone/>
          </a:pPr>
          <a:r>
            <a:rPr lang="en-US" sz="1200" kern="1200" dirty="0">
              <a:latin typeface="Fira Sans" panose="020B0503050000020004" pitchFamily="34" charset="0"/>
              <a:ea typeface="Fira Sans" panose="020B0503050000020004" pitchFamily="34" charset="0"/>
            </a:rPr>
            <a:t>Grant Promotion</a:t>
          </a:r>
        </a:p>
      </dsp:txBody>
      <dsp:txXfrm>
        <a:off x="68619" y="1913045"/>
        <a:ext cx="1508792" cy="383237"/>
      </dsp:txXfrm>
    </dsp:sp>
    <dsp:sp modelId="{C6C2FC3E-528B-CE4B-920D-9429BAC6FFFD}">
      <dsp:nvSpPr>
        <dsp:cNvPr id="0" name=""/>
        <dsp:cNvSpPr/>
      </dsp:nvSpPr>
      <dsp:spPr>
        <a:xfrm rot="941293">
          <a:off x="945548" y="1450586"/>
          <a:ext cx="1832392" cy="1832392"/>
        </a:xfrm>
        <a:prstGeom prst="leftCircularArrow">
          <a:avLst>
            <a:gd name="adj1" fmla="val 3344"/>
            <a:gd name="adj2" fmla="val 413428"/>
            <a:gd name="adj3" fmla="val 1741844"/>
            <a:gd name="adj4" fmla="val 8577394"/>
            <a:gd name="adj5" fmla="val 3902"/>
          </a:avLst>
        </a:prstGeom>
        <a:solidFill>
          <a:srgbClr val="006893"/>
        </a:solidFill>
        <a:ln>
          <a:noFill/>
        </a:ln>
        <a:effectLst/>
      </dsp:spPr>
      <dsp:style>
        <a:lnRef idx="0">
          <a:scrgbClr r="0" g="0" b="0"/>
        </a:lnRef>
        <a:fillRef idx="1">
          <a:scrgbClr r="0" g="0" b="0"/>
        </a:fillRef>
        <a:effectRef idx="0">
          <a:scrgbClr r="0" g="0" b="0"/>
        </a:effectRef>
        <a:fontRef idx="minor">
          <a:schemeClr val="lt1"/>
        </a:fontRef>
      </dsp:style>
    </dsp:sp>
    <dsp:sp modelId="{C34958D5-395A-7647-AEC8-E8660709399B}">
      <dsp:nvSpPr>
        <dsp:cNvPr id="0" name=""/>
        <dsp:cNvSpPr/>
      </dsp:nvSpPr>
      <dsp:spPr>
        <a:xfrm>
          <a:off x="344559" y="2297530"/>
          <a:ext cx="1362345" cy="541759"/>
        </a:xfrm>
        <a:prstGeom prst="roundRect">
          <a:avLst>
            <a:gd name="adj" fmla="val 10000"/>
          </a:avLst>
        </a:prstGeom>
        <a:solidFill>
          <a:srgbClr val="006893"/>
        </a:solidFill>
        <a:ln w="12700" cap="flat" cmpd="sng" algn="ctr">
          <a:solidFill>
            <a:srgbClr val="00689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July - August</a:t>
          </a:r>
        </a:p>
      </dsp:txBody>
      <dsp:txXfrm>
        <a:off x="360427" y="2313398"/>
        <a:ext cx="1330609" cy="510023"/>
      </dsp:txXfrm>
    </dsp:sp>
    <dsp:sp modelId="{065D2CB0-EAF2-314E-A04B-72C0AEC9B945}">
      <dsp:nvSpPr>
        <dsp:cNvPr id="0" name=""/>
        <dsp:cNvSpPr/>
      </dsp:nvSpPr>
      <dsp:spPr>
        <a:xfrm>
          <a:off x="1998726" y="681993"/>
          <a:ext cx="1649042" cy="2113257"/>
        </a:xfrm>
        <a:prstGeom prst="roundRect">
          <a:avLst>
            <a:gd name="adj" fmla="val 10000"/>
          </a:avLst>
        </a:prstGeom>
        <a:solidFill>
          <a:schemeClr val="lt1">
            <a:alpha val="90000"/>
            <a:hueOff val="0"/>
            <a:satOff val="0"/>
            <a:lumOff val="0"/>
            <a:alphaOff val="0"/>
          </a:schemeClr>
        </a:solidFill>
        <a:ln w="12700" cap="flat" cmpd="sng" algn="ctr">
          <a:solidFill>
            <a:srgbClr val="00689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114300" lvl="1" indent="-114300" algn="l" defTabSz="533400">
            <a:lnSpc>
              <a:spcPct val="90000"/>
            </a:lnSpc>
            <a:spcBef>
              <a:spcPct val="0"/>
            </a:spcBef>
            <a:spcAft>
              <a:spcPts val="600"/>
            </a:spcAft>
            <a:buChar char="•"/>
          </a:pPr>
          <a:r>
            <a:rPr lang="en-US" sz="1200" kern="1200" dirty="0">
              <a:latin typeface="Fira Sans" panose="020B0503050000020004" pitchFamily="34" charset="0"/>
              <a:ea typeface="Fira Sans" panose="020B0503050000020004" pitchFamily="34" charset="0"/>
            </a:rPr>
            <a:t>Workshops / Training (may be virtual)</a:t>
          </a:r>
        </a:p>
        <a:p>
          <a:pPr marL="114300" lvl="1" indent="-114300" algn="l" defTabSz="533400">
            <a:lnSpc>
              <a:spcPct val="90000"/>
            </a:lnSpc>
            <a:spcBef>
              <a:spcPct val="0"/>
            </a:spcBef>
            <a:spcAft>
              <a:spcPts val="600"/>
            </a:spcAft>
            <a:buChar char="•"/>
          </a:pPr>
          <a:r>
            <a:rPr lang="en-US" sz="1200" kern="1200" dirty="0">
              <a:latin typeface="Fira Sans" panose="020B0503050000020004" pitchFamily="34" charset="0"/>
              <a:ea typeface="Fira Sans" panose="020B0503050000020004" pitchFamily="34" charset="0"/>
            </a:rPr>
            <a:t>Panel Meetings to determine awardees</a:t>
          </a:r>
        </a:p>
      </dsp:txBody>
      <dsp:txXfrm>
        <a:off x="2047025" y="1183133"/>
        <a:ext cx="1552444" cy="1563818"/>
      </dsp:txXfrm>
    </dsp:sp>
    <dsp:sp modelId="{658D32B0-5513-864F-B873-43F9A6259ADF}">
      <dsp:nvSpPr>
        <dsp:cNvPr id="0" name=""/>
        <dsp:cNvSpPr/>
      </dsp:nvSpPr>
      <dsp:spPr>
        <a:xfrm rot="21049286">
          <a:off x="2818940" y="33022"/>
          <a:ext cx="2070673" cy="2070673"/>
        </a:xfrm>
        <a:prstGeom prst="circularArrow">
          <a:avLst>
            <a:gd name="adj1" fmla="val 2960"/>
            <a:gd name="adj2" fmla="val 362543"/>
            <a:gd name="adj3" fmla="val 20129969"/>
            <a:gd name="adj4" fmla="val 13243534"/>
            <a:gd name="adj5" fmla="val 3453"/>
          </a:avLst>
        </a:prstGeom>
        <a:solidFill>
          <a:srgbClr val="006893"/>
        </a:solidFill>
        <a:ln>
          <a:noFill/>
        </a:ln>
        <a:effectLst/>
      </dsp:spPr>
      <dsp:style>
        <a:lnRef idx="0">
          <a:scrgbClr r="0" g="0" b="0"/>
        </a:lnRef>
        <a:fillRef idx="1">
          <a:scrgbClr r="0" g="0" b="0"/>
        </a:fillRef>
        <a:effectRef idx="0">
          <a:scrgbClr r="0" g="0" b="0"/>
        </a:effectRef>
        <a:fontRef idx="minor">
          <a:schemeClr val="lt1"/>
        </a:fontRef>
      </dsp:style>
    </dsp:sp>
    <dsp:sp modelId="{78FD43EF-C483-E54E-81C7-A47219120BCC}">
      <dsp:nvSpPr>
        <dsp:cNvPr id="0" name=""/>
        <dsp:cNvSpPr/>
      </dsp:nvSpPr>
      <dsp:spPr>
        <a:xfrm>
          <a:off x="2438793" y="436182"/>
          <a:ext cx="1362345" cy="541759"/>
        </a:xfrm>
        <a:prstGeom prst="roundRect">
          <a:avLst>
            <a:gd name="adj" fmla="val 10000"/>
          </a:avLst>
        </a:prstGeom>
        <a:solidFill>
          <a:srgbClr val="0068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September - November</a:t>
          </a:r>
        </a:p>
      </dsp:txBody>
      <dsp:txXfrm>
        <a:off x="2454661" y="452050"/>
        <a:ext cx="1330609" cy="510023"/>
      </dsp:txXfrm>
    </dsp:sp>
    <dsp:sp modelId="{64C5375C-FF7C-3F47-B108-D76BC3E356C3}">
      <dsp:nvSpPr>
        <dsp:cNvPr id="0" name=""/>
        <dsp:cNvSpPr/>
      </dsp:nvSpPr>
      <dsp:spPr>
        <a:xfrm>
          <a:off x="4168836" y="659485"/>
          <a:ext cx="1532638" cy="2020863"/>
        </a:xfrm>
        <a:prstGeom prst="roundRect">
          <a:avLst>
            <a:gd name="adj" fmla="val 10000"/>
          </a:avLst>
        </a:prstGeom>
        <a:solidFill>
          <a:schemeClr val="lt1">
            <a:alpha val="90000"/>
            <a:hueOff val="0"/>
            <a:satOff val="0"/>
            <a:lumOff val="0"/>
            <a:alphaOff val="0"/>
          </a:schemeClr>
        </a:solidFill>
        <a:ln w="12700" cap="flat" cmpd="sng" algn="ctr">
          <a:solidFill>
            <a:srgbClr val="00689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114300" lvl="1" indent="-114300" algn="l" defTabSz="533400">
            <a:lnSpc>
              <a:spcPct val="90000"/>
            </a:lnSpc>
            <a:spcBef>
              <a:spcPct val="0"/>
            </a:spcBef>
            <a:spcAft>
              <a:spcPts val="600"/>
            </a:spcAft>
            <a:buChar char="•"/>
          </a:pPr>
          <a:endParaRPr lang="en-US" sz="1200" kern="1200" dirty="0">
            <a:latin typeface="Fira Sans" panose="020B0503050000020004" pitchFamily="34" charset="0"/>
            <a:ea typeface="Fira Sans" panose="020B0503050000020004" pitchFamily="34" charset="0"/>
          </a:endParaRPr>
        </a:p>
        <a:p>
          <a:pPr marL="114300" lvl="1" indent="-114300" algn="l" defTabSz="533400">
            <a:lnSpc>
              <a:spcPct val="90000"/>
            </a:lnSpc>
            <a:spcBef>
              <a:spcPct val="0"/>
            </a:spcBef>
            <a:spcAft>
              <a:spcPts val="600"/>
            </a:spcAft>
            <a:buChar char="•"/>
          </a:pPr>
          <a:r>
            <a:rPr lang="en-US" sz="1200" kern="1200" dirty="0">
              <a:latin typeface="Fira Sans" panose="020B0503050000020004" pitchFamily="34" charset="0"/>
              <a:ea typeface="Fira Sans" panose="020B0503050000020004" pitchFamily="34" charset="0"/>
            </a:rPr>
            <a:t>Regional awardees reported to NC Arts Council</a:t>
          </a:r>
        </a:p>
        <a:p>
          <a:pPr marL="114300" lvl="1" indent="-114300" algn="l" defTabSz="533400">
            <a:lnSpc>
              <a:spcPct val="90000"/>
            </a:lnSpc>
            <a:spcBef>
              <a:spcPct val="0"/>
            </a:spcBef>
            <a:spcAft>
              <a:spcPts val="600"/>
            </a:spcAft>
            <a:buChar char="•"/>
          </a:pPr>
          <a:r>
            <a:rPr lang="en-US" sz="1200" kern="1200" dirty="0">
              <a:latin typeface="Fira Sans" panose="020B0503050000020004" pitchFamily="34" charset="0"/>
              <a:ea typeface="Fira Sans" panose="020B0503050000020004" pitchFamily="34" charset="0"/>
            </a:rPr>
            <a:t>Applicants notified of panel decisions </a:t>
          </a:r>
        </a:p>
      </dsp:txBody>
      <dsp:txXfrm>
        <a:off x="4213725" y="704374"/>
        <a:ext cx="1442860" cy="1498043"/>
      </dsp:txXfrm>
    </dsp:sp>
    <dsp:sp modelId="{1176B6EC-4984-4948-8758-7262F21F0438}">
      <dsp:nvSpPr>
        <dsp:cNvPr id="0" name=""/>
        <dsp:cNvSpPr/>
      </dsp:nvSpPr>
      <dsp:spPr>
        <a:xfrm rot="356643">
          <a:off x="5064411" y="916223"/>
          <a:ext cx="2113851" cy="2113851"/>
        </a:xfrm>
        <a:prstGeom prst="leftCircularArrow">
          <a:avLst>
            <a:gd name="adj1" fmla="val 2899"/>
            <a:gd name="adj2" fmla="val 354634"/>
            <a:gd name="adj3" fmla="val 735700"/>
            <a:gd name="adj4" fmla="val 7630044"/>
            <a:gd name="adj5" fmla="val 3382"/>
          </a:avLst>
        </a:prstGeom>
        <a:solidFill>
          <a:srgbClr val="006893"/>
        </a:solidFill>
        <a:ln>
          <a:noFill/>
        </a:ln>
        <a:effectLst/>
      </dsp:spPr>
      <dsp:style>
        <a:lnRef idx="0">
          <a:scrgbClr r="0" g="0" b="0"/>
        </a:lnRef>
        <a:fillRef idx="1">
          <a:scrgbClr r="0" g="0" b="0"/>
        </a:fillRef>
        <a:effectRef idx="0">
          <a:scrgbClr r="0" g="0" b="0"/>
        </a:effectRef>
        <a:fontRef idx="minor">
          <a:schemeClr val="lt1"/>
        </a:fontRef>
      </dsp:style>
    </dsp:sp>
    <dsp:sp modelId="{6192B86A-72A9-FF40-9314-E2283591A8DB}">
      <dsp:nvSpPr>
        <dsp:cNvPr id="0" name=""/>
        <dsp:cNvSpPr/>
      </dsp:nvSpPr>
      <dsp:spPr>
        <a:xfrm>
          <a:off x="4392267" y="2537990"/>
          <a:ext cx="1362345" cy="541759"/>
        </a:xfrm>
        <a:prstGeom prst="roundRect">
          <a:avLst>
            <a:gd name="adj" fmla="val 10000"/>
          </a:avLst>
        </a:prstGeom>
        <a:solidFill>
          <a:srgbClr val="0068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December</a:t>
          </a:r>
        </a:p>
      </dsp:txBody>
      <dsp:txXfrm>
        <a:off x="4408135" y="2553858"/>
        <a:ext cx="1330609" cy="510023"/>
      </dsp:txXfrm>
    </dsp:sp>
    <dsp:sp modelId="{1263B6EE-3FD9-3147-8159-2E5A8EF5811D}">
      <dsp:nvSpPr>
        <dsp:cNvPr id="0" name=""/>
        <dsp:cNvSpPr/>
      </dsp:nvSpPr>
      <dsp:spPr>
        <a:xfrm>
          <a:off x="6050407" y="858607"/>
          <a:ext cx="1875980" cy="1276722"/>
        </a:xfrm>
        <a:prstGeom prst="roundRect">
          <a:avLst>
            <a:gd name="adj" fmla="val 10000"/>
          </a:avLst>
        </a:prstGeom>
        <a:solidFill>
          <a:schemeClr val="lt1">
            <a:alpha val="90000"/>
            <a:hueOff val="0"/>
            <a:satOff val="0"/>
            <a:lumOff val="0"/>
            <a:alphaOff val="0"/>
          </a:schemeClr>
        </a:solidFill>
        <a:ln w="12700" cap="flat" cmpd="sng" algn="ctr">
          <a:solidFill>
            <a:srgbClr val="00689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17463" lvl="1" indent="-17463" algn="l" defTabSz="533400">
            <a:lnSpc>
              <a:spcPct val="90000"/>
            </a:lnSpc>
            <a:spcBef>
              <a:spcPct val="0"/>
            </a:spcBef>
            <a:spcAft>
              <a:spcPct val="15000"/>
            </a:spcAft>
            <a:buFont typeface="Arial" panose="020B0604020202020204" pitchFamily="34" charset="0"/>
            <a:buNone/>
            <a:tabLst/>
          </a:pPr>
          <a:r>
            <a:rPr lang="en-US" sz="1200" kern="1200" dirty="0">
              <a:latin typeface="Fira Sans" panose="020B0503050000020004" pitchFamily="34" charset="0"/>
              <a:ea typeface="Fira Sans" panose="020B0503050000020004" pitchFamily="34" charset="0"/>
            </a:rPr>
            <a:t>NC Arts Council and regional consortiums announce the awardees statewide</a:t>
          </a:r>
        </a:p>
      </dsp:txBody>
      <dsp:txXfrm>
        <a:off x="6079788" y="1161571"/>
        <a:ext cx="1817218" cy="944376"/>
      </dsp:txXfrm>
    </dsp:sp>
    <dsp:sp modelId="{CEEEE847-E0A0-904E-81DB-F3ABF43A00B2}">
      <dsp:nvSpPr>
        <dsp:cNvPr id="0" name=""/>
        <dsp:cNvSpPr/>
      </dsp:nvSpPr>
      <dsp:spPr>
        <a:xfrm>
          <a:off x="6397621" y="503488"/>
          <a:ext cx="1362345" cy="541759"/>
        </a:xfrm>
        <a:prstGeom prst="roundRect">
          <a:avLst>
            <a:gd name="adj" fmla="val 10000"/>
          </a:avLst>
        </a:prstGeom>
        <a:solidFill>
          <a:srgbClr val="0068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March - June</a:t>
          </a:r>
        </a:p>
      </dsp:txBody>
      <dsp:txXfrm>
        <a:off x="6413489" y="519356"/>
        <a:ext cx="1330609" cy="51002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327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2F387-6005-6960-35DB-2DF752D96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62765-6D70-5FC9-BE78-DF204736DC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60199-4519-548D-9F6E-665D93C12A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C1DBAF-8E23-31D5-02DC-732DC174E709}"/>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2060867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3A4B1-35AB-A675-AC16-51C0F6B4A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ACB30-1234-0D01-02C3-3447D0CB62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CB12A-58B6-C2DD-6824-4D43F48325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E504D6-1477-CC6C-5C4F-11DA56837E08}"/>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3682658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DF724-BFA2-E495-6F7D-7A316DFE3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FECCA-427D-661D-E725-41072750B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83893-CFE2-CBC3-E0CB-928A8892F6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9F6999-7CB8-9114-4ED4-7D4251DAEA98}"/>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228388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6E81D-B073-166E-C163-009EA1EB6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A2248-33B7-8780-A1B4-DB5F09A92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3FD1C-4E68-C587-D09B-0C0F948829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F91A63-B420-40B4-3078-816F1E734A13}"/>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081403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02E39-ECB6-B0D0-3D50-4972C0EE7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5307F-B470-E419-7408-D1F57E750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DE14A-3A86-666A-7ACC-FF2FA7894C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B3383A-5ADD-2EDD-4E98-7DB787DB49FC}"/>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963268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7EBCB-7167-0CB2-730D-DE67CDA9C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B808F-D9AF-647D-4F89-479F97A923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A29C0-DFA3-AA4D-338F-EC9470F50A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EF51C9-6259-CF5E-3D23-83BCD11C02F9}"/>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365203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B112D-323C-AF47-1930-97AB89708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D3727-7134-0B3E-DE96-E76B74FC1C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C2514-B0FA-E433-0D7A-DCEB405D3A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5036C4-1C9C-1F76-E0FA-3BD928D69E96}"/>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4262167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9F0CD-259E-AD68-118F-8B2D69D7E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75478-3E9C-85F9-99D0-18E14F8A6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C9372-5386-C2DE-E353-46499B1B66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A01BEE-FE6B-D8C4-BBCF-AE89795622D2}"/>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116132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6BB65-A9AB-07BF-0BAD-919343BD4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01173-CDAC-791B-AF67-7F2FF9B17A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E71493-B256-09D4-C86F-319433068F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E53E04-0D0B-184D-CB03-FF1C264AA3D7}"/>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144707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5D423-3928-C3ED-7D7B-08E4498D3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0CC84-B8F4-23D1-37C7-02D7B8337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8CE05-C499-B412-1FD7-8EF36465D7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C0A2E5-B1BE-0224-3898-0BDAD6EDBDE0}"/>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27847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B25E9-4CA5-0EE4-3E2D-34F38E78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0F825-59E2-2E81-DC28-54775A7E47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8F2DD-F251-644F-BD66-6237F7F5E9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3F4B02-767A-E641-8EEF-A04E4ADC65D1}"/>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272860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7B44-18B8-723C-7CAC-C7C84401B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DEF92-A229-8CE7-BF14-EDF04A818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22273-F3CB-B957-7814-7157C7690B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C0FF81-D3EE-397D-61C8-BBCDD57A3460}"/>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77766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328FD-5374-B895-5626-6E65D710F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68F89-9BB1-B6C3-477D-805F8A66DA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ED112-0DE1-D01C-5DB7-D3C5AF03B2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5247B3-D0E3-EA48-6925-7D043093371B}"/>
              </a:ext>
            </a:extLst>
          </p:cNvPr>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305416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E96CF-0270-5896-608C-DFF42C22E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0DCEE-7B2A-FF93-1A6E-5912DCA91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3754F-EE0D-7B99-5B88-CEA8B714FE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64D6FD-14F6-6C0D-56AA-065001D352CF}"/>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2061197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B2A3B-8820-EA50-5098-3A90FB8DE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248EB-A58D-3237-6FF5-3D644CB21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DBDBA6-1CB4-895A-E850-FAA8DCABD5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49CA40-69FB-6BC9-76DA-1CCF0EAC4A79}"/>
              </a:ext>
            </a:extLst>
          </p:cNvPr>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2219655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31440-E590-1AC7-C5EA-DFEC57F96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B0243-94E9-B879-1A6E-DECCA4D3E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899B70-62C8-62DE-F158-838FF92685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39879C-7CCD-A759-466B-00210E716878}"/>
              </a:ext>
            </a:extLst>
          </p:cNvPr>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3497940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298AB-BB4E-0732-5CF3-8216DC73FD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F7FD6-5E79-8DBF-5BDB-CB527A687F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8B4DD-D724-168C-CE30-8F10652BAA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28C322-D28F-3D4A-BB7D-D7C20A66E6E9}"/>
              </a:ext>
            </a:extLst>
          </p:cNvPr>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3635079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5BAC4-60EE-8B7E-4958-3775643D9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A7275-2FE6-8FFE-2D66-FB975EDDE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36927-609F-2A21-0639-6364B97D42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D94730-B26B-2474-51B6-ADDC7EA018BB}"/>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51519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592D4-0F84-D7BF-F3B8-EC14CAA85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D0B65-27D5-DC2A-E4A3-4771A024B1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53E79-F8A3-11F1-EA9F-570A91FBA1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CB03CD-90C2-DC1F-826F-1DF13677B1DF}"/>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738780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F0E61-ED1F-E94E-ED04-C3805B977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8D3FF-5587-78D4-A0DE-41961F780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8735E3-DC20-80B7-5804-3A7A549462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698B49-3336-D113-456A-129327B922D9}"/>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744862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6C767-6F90-0623-0019-F52EB1EE1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1EF6F-6EDA-EB1F-2A6D-7E1F7708E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5BD2F-F435-C66C-1874-A7A2C0DBD7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B69C13-14F8-42CB-6933-F79F5D4DE2AB}"/>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43820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0C20E-907A-0E51-1D3F-698BC5BA6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53322-4FF7-FFCE-8565-1C00507C78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2C612-F7B2-4B10-8D22-F45A3F97B6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6AC6CF-0C57-7491-7E98-D413CE0E2295}"/>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773614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2CB73-B17B-D1E5-6793-19EFC470B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D1968-2AE9-4B80-041F-30943FC3F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A46C7-4F38-5D7D-D593-4A8FA99F6F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1F6779-5030-8C60-EE30-002C5FBF1D44}"/>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374259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3A5BB-41B9-BD29-CC99-39F0CC34A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F861D-D29D-F637-1638-5B2E55053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90C650-671D-3DC8-FEE3-797CC1B043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C094FC-F74D-CE8B-C01F-4C2CC33F685D}"/>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2226272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0678-4483-60E1-7158-091B56FFF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89D4D-3F4E-CA30-911D-95BFDD37C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04139A-2B47-8D01-1688-BAB938A47D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17E801-9026-3636-EB54-74AB76C1E8F7}"/>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642416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1B850-AC63-1334-4CD6-2774BAB91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1F72D-200C-369C-202C-087D83CBA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5546B1-0631-583C-2586-BD4CFF43A8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AC2121-C5E0-3F1D-DB8B-8D120264FFB6}"/>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369732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2">
    <p:bg>
      <p:bgPr>
        <a:solidFill>
          <a:srgbClr val="006893"/>
        </a:solidFill>
        <a:effectLst/>
      </p:bgPr>
    </p:bg>
    <p:spTree>
      <p:nvGrpSpPr>
        <p:cNvPr id="1" name=""/>
        <p:cNvGrpSpPr/>
        <p:nvPr/>
      </p:nvGrpSpPr>
      <p:grpSpPr>
        <a:xfrm>
          <a:off x="0" y="0"/>
          <a:ext cx="0" cy="0"/>
          <a:chOff x="0" y="0"/>
          <a:chExt cx="0" cy="0"/>
        </a:xfrm>
      </p:grpSpPr>
      <p:pic>
        <p:nvPicPr>
          <p:cNvPr id="13" name="Picture 12" descr="NCAC and DNCR logos">
            <a:extLst>
              <a:ext uri="{FF2B5EF4-FFF2-40B4-BE49-F238E27FC236}">
                <a16:creationId xmlns:a16="http://schemas.microsoft.com/office/drawing/2014/main" id="{C2523CE1-79F7-79AF-5F1D-8887C0C6C568}"/>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5160433" y="1360450"/>
            <a:ext cx="3051133" cy="1192250"/>
          </a:xfrm>
          <a:prstGeom prst="rect">
            <a:avLst/>
          </a:prstGeom>
        </p:spPr>
      </p:pic>
      <p:sp>
        <p:nvSpPr>
          <p:cNvPr id="5" name="Text 2"/>
          <p:cNvSpPr>
            <a:spLocks noGrp="1"/>
          </p:cNvSpPr>
          <p:nvPr>
            <p:ph type="title" idx="4294967295"/>
          </p:nvPr>
        </p:nvSpPr>
        <p:spPr>
          <a:xfrm>
            <a:off x="5184027" y="2799801"/>
            <a:ext cx="3725082" cy="68580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3200" b="0" i="0" u="none" strike="noStrike" kern="0" cap="none" spc="-24" normalizeH="0" baseline="0" noProof="0" dirty="0">
                <a:ln>
                  <a:noFill/>
                </a:ln>
                <a:solidFill>
                  <a:srgbClr val="FFFFFF"/>
                </a:solidFill>
                <a:effectLst/>
                <a:uLnTx/>
                <a:uFillTx/>
                <a:latin typeface="Arial" panose="020B0604020202020204" pitchFamily="34" charset="0"/>
                <a:ea typeface="Space Grotesk" pitchFamily="34" charset="-122"/>
                <a:cs typeface="Arial" panose="020B0604020202020204" pitchFamily="34" charset="0"/>
              </a:rPr>
              <a:t>Artist Support Grant</a:t>
            </a:r>
            <a:endPar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Text 1"/>
          <p:cNvSpPr/>
          <p:nvPr/>
        </p:nvSpPr>
        <p:spPr>
          <a:xfrm>
            <a:off x="5184026" y="3521116"/>
            <a:ext cx="3493806" cy="251259"/>
          </a:xfrm>
          <a:prstGeom prst="rect">
            <a:avLst/>
          </a:prstGeom>
          <a:noFill/>
          <a:ln/>
        </p:spPr>
        <p:txBody>
          <a:bodyPr wrap="square" lIns="0" tIns="0" rIns="0" bIns="0" rtlCol="0" anchor="b"/>
          <a:lstStyle/>
          <a:p>
            <a:pPr>
              <a:lnSpc>
                <a:spcPts val="1979"/>
              </a:lnSpc>
            </a:pPr>
            <a:r>
              <a:rPr lang="en-US" sz="1600" kern="0" spc="12" dirty="0">
                <a:solidFill>
                  <a:schemeClr val="bg1"/>
                </a:solidFill>
                <a:latin typeface="Arial" panose="020B0604020202020204" pitchFamily="34" charset="0"/>
                <a:ea typeface="Space Grotesk" pitchFamily="34" charset="-122"/>
                <a:cs typeface="Arial" panose="020B0604020202020204" pitchFamily="34" charset="0"/>
              </a:rPr>
              <a:t>Regional Partners Orientation</a:t>
            </a:r>
            <a:endParaRPr lang="en-US" sz="16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622BFC4-3008-F9AA-DA94-723C0D5C6D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rcRect t="4007" b="4007"/>
          <a:stretch/>
        </p:blipFill>
        <p:spPr>
          <a:xfrm>
            <a:off x="0" y="-1"/>
            <a:ext cx="4311129" cy="51435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021214-367A-E5F6-46CB-C26E8B1FB589}"/>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53105D0-5ED4-1BDC-3A42-8408EA6DFCF8}"/>
              </a:ext>
            </a:extLst>
          </p:cNvPr>
          <p:cNvSpPr>
            <a:spLocks noGrp="1"/>
          </p:cNvSpPr>
          <p:nvPr>
            <p:ph type="title" idx="4294967295"/>
          </p:nvPr>
        </p:nvSpPr>
        <p:spPr>
          <a:xfrm>
            <a:off x="1191853" y="1354096"/>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NC Arts Council </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2FE6F152-1E13-3C76-5D5D-EEB47CEB5CBC}"/>
              </a:ext>
            </a:extLst>
          </p:cNvPr>
          <p:cNvSpPr/>
          <p:nvPr/>
        </p:nvSpPr>
        <p:spPr>
          <a:xfrm>
            <a:off x="1192225" y="1962315"/>
            <a:ext cx="6786563" cy="1661392"/>
          </a:xfrm>
          <a:prstGeom prst="rect">
            <a:avLst/>
          </a:prstGeom>
          <a:noFill/>
          <a:ln/>
        </p:spPr>
        <p:txBody>
          <a:bodyPr wrap="square" lIns="0" tIns="0" rIns="0" bIns="0" rtlCol="0" anchor="ctr"/>
          <a:lstStyle/>
          <a:p>
            <a:pPr marL="171450" indent="-171450">
              <a:lnSpc>
                <a:spcPct val="130000"/>
              </a:lnSpc>
              <a:buFont typeface="Arial" panose="020B0604020202020204" pitchFamily="34" charset="0"/>
              <a:buChar char="•"/>
            </a:pPr>
            <a:r>
              <a:rPr lang="en-US" sz="1200" dirty="0"/>
              <a:t>Providing guidance to regional partners in completing Artists Support grant application and final report to the NC Arts Council </a:t>
            </a:r>
          </a:p>
          <a:p>
            <a:pPr marL="171450" indent="-171450">
              <a:lnSpc>
                <a:spcPct val="130000"/>
              </a:lnSpc>
              <a:buFont typeface="Arial" panose="020B0604020202020204" pitchFamily="34" charset="0"/>
              <a:buChar char="•"/>
            </a:pPr>
            <a:r>
              <a:rPr lang="en-US" sz="1200" dirty="0"/>
              <a:t>Providing online Resources and Tools to support partner implementation of the Artist Support grant </a:t>
            </a:r>
          </a:p>
          <a:p>
            <a:pPr marL="171450" indent="-171450">
              <a:lnSpc>
                <a:spcPct val="130000"/>
              </a:lnSpc>
              <a:buFont typeface="Arial" panose="020B0604020202020204" pitchFamily="34" charset="0"/>
              <a:buChar char="•"/>
            </a:pPr>
            <a:r>
              <a:rPr lang="en-US" sz="1200" dirty="0"/>
              <a:t>Providing grant orientation and training, as requested</a:t>
            </a:r>
          </a:p>
          <a:p>
            <a:pPr marL="171450" indent="-171450">
              <a:lnSpc>
                <a:spcPct val="130000"/>
              </a:lnSpc>
              <a:buFont typeface="Arial" panose="020B0604020202020204" pitchFamily="34" charset="0"/>
              <a:buChar char="•"/>
            </a:pPr>
            <a:r>
              <a:rPr lang="en-US" sz="1200" dirty="0"/>
              <a:t>Assisting with grant panel recruitment, as requested </a:t>
            </a:r>
          </a:p>
          <a:p>
            <a:pPr marL="171450" indent="-171450">
              <a:lnSpc>
                <a:spcPct val="130000"/>
              </a:lnSpc>
              <a:buFont typeface="Arial" panose="020B0604020202020204" pitchFamily="34" charset="0"/>
              <a:buChar char="•"/>
            </a:pPr>
            <a:r>
              <a:rPr lang="en-US" sz="1200" dirty="0"/>
              <a:t>Observing grant panel meetings, as needed</a:t>
            </a:r>
          </a:p>
          <a:p>
            <a:pPr marL="171450" indent="-171450">
              <a:lnSpc>
                <a:spcPct val="130000"/>
              </a:lnSpc>
              <a:buFont typeface="Arial" panose="020B0604020202020204" pitchFamily="34" charset="0"/>
              <a:buChar char="•"/>
            </a:pPr>
            <a:r>
              <a:rPr lang="en-US" sz="1200" dirty="0"/>
              <a:t>Maintaining communication with regional partners</a:t>
            </a:r>
          </a:p>
        </p:txBody>
      </p:sp>
      <p:sp>
        <p:nvSpPr>
          <p:cNvPr id="6" name="Shape 2">
            <a:extLst>
              <a:ext uri="{FF2B5EF4-FFF2-40B4-BE49-F238E27FC236}">
                <a16:creationId xmlns:a16="http://schemas.microsoft.com/office/drawing/2014/main" id="{90D365FD-55A1-FF23-C5F2-E3403BD93CDB}"/>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648BBE66-DBE9-2218-6B68-243F048914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910094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672B6E-9C0A-DFA8-9988-552A1CC41436}"/>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245BE9A8-0421-F4AB-AAFA-D654CD5BAE88}"/>
              </a:ext>
            </a:extLst>
          </p:cNvPr>
          <p:cNvSpPr>
            <a:spLocks noGrp="1"/>
          </p:cNvSpPr>
          <p:nvPr>
            <p:ph type="title" idx="4294967295"/>
          </p:nvPr>
        </p:nvSpPr>
        <p:spPr>
          <a:xfrm>
            <a:off x="1178346" y="1765994"/>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Grant Requirements for FY 2026-27</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59BB34F4-D21F-C4FA-607D-265804C81A11}"/>
              </a:ext>
            </a:extLst>
          </p:cNvPr>
          <p:cNvSpPr/>
          <p:nvPr/>
        </p:nvSpPr>
        <p:spPr>
          <a:xfrm>
            <a:off x="1178718" y="2329944"/>
            <a:ext cx="6786563" cy="1307408"/>
          </a:xfrm>
          <a:prstGeom prst="rect">
            <a:avLst/>
          </a:prstGeom>
          <a:noFill/>
          <a:ln/>
        </p:spPr>
        <p:txBody>
          <a:bodyPr wrap="square" lIns="0" tIns="0" rIns="0" bIns="0" rtlCol="0" anchor="ctr"/>
          <a:lstStyle/>
          <a:p>
            <a:pPr marL="171450" indent="-171450">
              <a:lnSpc>
                <a:spcPct val="130000"/>
              </a:lnSpc>
              <a:buFont typeface="Arial" panose="020B0604020202020204" pitchFamily="34" charset="0"/>
              <a:buChar char="•"/>
            </a:pPr>
            <a:r>
              <a:rPr lang="en-US" sz="1200" dirty="0"/>
              <a:t>Regional partners are </a:t>
            </a:r>
            <a:r>
              <a:rPr lang="en-US" sz="1200" b="1" i="1" dirty="0"/>
              <a:t>not</a:t>
            </a:r>
            <a:r>
              <a:rPr lang="en-US" sz="1200" dirty="0"/>
              <a:t> required to match NC Arts Council investment in FY 2026-2027</a:t>
            </a:r>
          </a:p>
          <a:p>
            <a:pPr marL="171450" indent="-171450">
              <a:lnSpc>
                <a:spcPct val="130000"/>
              </a:lnSpc>
              <a:buFont typeface="Arial" panose="020B0604020202020204" pitchFamily="34" charset="0"/>
              <a:buChar char="•"/>
            </a:pPr>
            <a:r>
              <a:rPr lang="en-US" sz="1200" dirty="0"/>
              <a:t>Up to 50 percent of grant award can be applied to artist fees </a:t>
            </a:r>
          </a:p>
          <a:p>
            <a:pPr marL="171450" indent="-171450">
              <a:lnSpc>
                <a:spcPct val="130000"/>
              </a:lnSpc>
              <a:buFont typeface="Arial" panose="020B0604020202020204" pitchFamily="34" charset="0"/>
              <a:buChar char="•"/>
            </a:pPr>
            <a:r>
              <a:rPr lang="en-US" sz="1200" dirty="0"/>
              <a:t>Funds must be spent by June 30, 2027</a:t>
            </a:r>
          </a:p>
          <a:p>
            <a:pPr marL="171450" indent="-171450">
              <a:lnSpc>
                <a:spcPct val="130000"/>
              </a:lnSpc>
              <a:buFont typeface="Arial" panose="020B0604020202020204" pitchFamily="34" charset="0"/>
              <a:buChar char="•"/>
            </a:pPr>
            <a:r>
              <a:rPr lang="en-US" sz="1200" dirty="0"/>
              <a:t>Projects must be completed by December 31, 2027</a:t>
            </a:r>
          </a:p>
          <a:p>
            <a:pPr marL="171450" indent="-171450">
              <a:lnSpc>
                <a:spcPct val="130000"/>
              </a:lnSpc>
              <a:buFont typeface="Arial" panose="020B0604020202020204" pitchFamily="34" charset="0"/>
              <a:buChar char="•"/>
            </a:pPr>
            <a:r>
              <a:rPr lang="en-US" sz="1200" dirty="0"/>
              <a:t>100% of the award must be provided to the artist upfront </a:t>
            </a:r>
          </a:p>
        </p:txBody>
      </p:sp>
      <p:sp>
        <p:nvSpPr>
          <p:cNvPr id="6" name="Shape 2">
            <a:extLst>
              <a:ext uri="{FF2B5EF4-FFF2-40B4-BE49-F238E27FC236}">
                <a16:creationId xmlns:a16="http://schemas.microsoft.com/office/drawing/2014/main" id="{7FAFFF5A-4A0E-238B-1015-16980B352C43}"/>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7F74175D-07C6-D617-BBFF-A5631CD777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1909321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1B198-E3BA-0D98-AA3B-707A6C1B9CB3}"/>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B6CAE9B4-7412-044D-43C8-20C20E8FCF5F}"/>
              </a:ext>
            </a:extLst>
          </p:cNvPr>
          <p:cNvSpPr>
            <a:spLocks noGrp="1"/>
          </p:cNvSpPr>
          <p:nvPr>
            <p:ph type="title" idx="4294967295"/>
          </p:nvPr>
        </p:nvSpPr>
        <p:spPr>
          <a:xfrm>
            <a:off x="473367" y="3180946"/>
            <a:ext cx="8190756" cy="113646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400" rtl="0" eaLnBrk="1" fontAlgn="auto" latinLnBrk="0" hangingPunct="1">
              <a:lnSpc>
                <a:spcPts val="3957"/>
              </a:lnSpc>
              <a:spcBef>
                <a:spcPts val="0"/>
              </a:spcBef>
              <a:spcAft>
                <a:spcPts val="0"/>
              </a:spcAft>
              <a:buClrTx/>
              <a:buSzTx/>
              <a:buFontTx/>
              <a:buNone/>
              <a:tabLst/>
              <a:defRPr/>
            </a:pPr>
            <a: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Eligibility for </a:t>
            </a:r>
            <a:b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br>
            <a: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application</a:t>
            </a:r>
            <a:endParaRPr kumimoji="0" lang="en-US" sz="3298"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1878660A-1078-18B8-C444-68128E99558D}"/>
              </a:ext>
              <a:ext uri="{C183D7F6-B498-43B3-948B-1728B52AA6E4}">
                <adec:decorative xmlns:adec="http://schemas.microsoft.com/office/drawing/2017/decorative" val="1"/>
              </a:ext>
            </a:extLst>
          </p:cNvPr>
          <p:cNvGrpSpPr/>
          <p:nvPr/>
        </p:nvGrpSpPr>
        <p:grpSpPr>
          <a:xfrm>
            <a:off x="5197475" y="-20170"/>
            <a:ext cx="3946525" cy="5163671"/>
            <a:chOff x="5197475" y="-20170"/>
            <a:chExt cx="3946525" cy="5163671"/>
          </a:xfrm>
        </p:grpSpPr>
        <p:sp>
          <p:nvSpPr>
            <p:cNvPr id="6" name="Rectangle 5">
              <a:extLst>
                <a:ext uri="{FF2B5EF4-FFF2-40B4-BE49-F238E27FC236}">
                  <a16:creationId xmlns:a16="http://schemas.microsoft.com/office/drawing/2014/main" id="{D76A6347-34E7-5B7F-1223-1894CBD5444A}"/>
                </a:ext>
              </a:extLst>
            </p:cNvPr>
            <p:cNvSpPr>
              <a:spLocks/>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D2547C7-0B8C-3F47-C1FE-D3E0675475E2}"/>
                </a:ext>
              </a:extLst>
            </p:cNvPr>
            <p:cNvSpPr>
              <a:spLocks/>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D006B1A-66E9-577A-531B-2182F4ACEAEA}"/>
                </a:ext>
              </a:extLst>
            </p:cNvPr>
            <p:cNvSpPr>
              <a:spLocks/>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87976B-6FE6-3E75-E6EB-7B0F788E1192}"/>
                </a:ext>
              </a:extLst>
            </p:cNvPr>
            <p:cNvSpPr>
              <a:spLocks/>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A0C3E87-B832-77AB-E9F0-C0C800D51DB8}"/>
                </a:ext>
              </a:extLst>
            </p:cNvPr>
            <p:cNvSpPr>
              <a:spLocks/>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0568737-7E1F-FE38-B750-C09466A93138}"/>
                </a:ext>
              </a:extLst>
            </p:cNvPr>
            <p:cNvSpPr>
              <a:spLocks/>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A169EEE7-565A-F5BB-3FBD-6EE21623CEAD}"/>
              </a:ext>
              <a:ext uri="{C183D7F6-B498-43B3-948B-1728B52AA6E4}">
                <adec:decorative xmlns:adec="http://schemas.microsoft.com/office/drawing/2017/decorative" val="1"/>
              </a:ext>
            </a:extLst>
          </p:cNvPr>
          <p:cNvGrpSpPr>
            <a:grpSpLocks noGrp="1" noUngrp="1" noRot="1" noMove="1" noResize="1"/>
          </p:cNvGrpSpPr>
          <p:nvPr/>
        </p:nvGrpSpPr>
        <p:grpSpPr>
          <a:xfrm>
            <a:off x="5197475" y="-20171"/>
            <a:ext cx="3946525" cy="5163671"/>
            <a:chOff x="5197475" y="-20170"/>
            <a:chExt cx="3946525" cy="5163671"/>
          </a:xfrm>
        </p:grpSpPr>
        <p:sp>
          <p:nvSpPr>
            <p:cNvPr id="20" name="Rectangle 19">
              <a:extLst>
                <a:ext uri="{FF2B5EF4-FFF2-40B4-BE49-F238E27FC236}">
                  <a16:creationId xmlns:a16="http://schemas.microsoft.com/office/drawing/2014/main" id="{2F2D66B4-3666-A2F6-12DB-5A249F69A75D}"/>
                </a:ext>
              </a:extLst>
            </p:cNvPr>
            <p:cNvSpPr>
              <a:spLocks noGrp="1" noRot="1" noMove="1" noResize="1" noEditPoints="1" noAdjustHandles="1" noChangeArrowheads="1" noChangeShapeType="1"/>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36188C3-64CD-9426-9E33-7C9918EBD60A}"/>
                </a:ext>
              </a:extLst>
            </p:cNvPr>
            <p:cNvSpPr>
              <a:spLocks noGrp="1" noRot="1" noMove="1" noResize="1" noEditPoints="1" noAdjustHandles="1" noChangeArrowheads="1" noChangeShapeType="1"/>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2605C72-9FA8-5A86-3872-2244C8059D1F}"/>
                </a:ext>
              </a:extLst>
            </p:cNvPr>
            <p:cNvSpPr>
              <a:spLocks noGrp="1" noRot="1" noMove="1" noResize="1" noEditPoints="1" noAdjustHandles="1" noChangeArrowheads="1" noChangeShapeType="1"/>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5DAFA1A-56AE-CE64-E0A5-10BE4AED1A43}"/>
                </a:ext>
              </a:extLst>
            </p:cNvPr>
            <p:cNvSpPr>
              <a:spLocks noGrp="1" noRot="1" noMove="1" noResize="1" noEditPoints="1" noAdjustHandles="1" noChangeArrowheads="1" noChangeShapeType="1"/>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B2C1A5A-E42A-F636-CBEA-CBDB3144E984}"/>
                </a:ext>
              </a:extLst>
            </p:cNvPr>
            <p:cNvSpPr>
              <a:spLocks noGrp="1" noRot="1" noMove="1" noResize="1" noEditPoints="1" noAdjustHandles="1" noChangeArrowheads="1" noChangeShapeType="1"/>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1CF40D1-BA25-04BE-D60D-B5C7EF2C494E}"/>
                </a:ext>
              </a:extLst>
            </p:cNvPr>
            <p:cNvSpPr>
              <a:spLocks noGrp="1" noRot="1" noMove="1" noResize="1" noEditPoints="1" noAdjustHandles="1" noChangeArrowheads="1" noChangeShapeType="1"/>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18458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32F69C-81B6-7752-4D26-6D05C88A08A0}"/>
            </a:ext>
          </a:extLst>
        </p:cNvPr>
        <p:cNvGrpSpPr/>
        <p:nvPr/>
      </p:nvGrpSpPr>
      <p:grpSpPr>
        <a:xfrm>
          <a:off x="0" y="0"/>
          <a:ext cx="0" cy="0"/>
          <a:chOff x="0" y="0"/>
          <a:chExt cx="0" cy="0"/>
        </a:xfrm>
      </p:grpSpPr>
      <p:pic>
        <p:nvPicPr>
          <p:cNvPr id="2" name="Picture 1" descr="Checkmark in a circle">
            <a:extLst>
              <a:ext uri="{FF2B5EF4-FFF2-40B4-BE49-F238E27FC236}">
                <a16:creationId xmlns:a16="http://schemas.microsoft.com/office/drawing/2014/main" id="{E7F095B1-CFA4-EE3F-6305-3825DFF152F1}"/>
              </a:ext>
            </a:extLst>
          </p:cNvPr>
          <p:cNvPicPr>
            <a:picLocks noChangeAspect="1"/>
          </p:cNvPicPr>
          <p:nvPr/>
        </p:nvPicPr>
        <p:blipFill rotWithShape="1">
          <a:blip r:embed="rId3">
            <a:extLst>
              <a:ext uri="{28A0092B-C50C-407E-A947-70E740481C1C}">
                <a14:useLocalDpi xmlns:a14="http://schemas.microsoft.com/office/drawing/2010/main" val="0"/>
              </a:ext>
            </a:extLst>
          </a:blip>
          <a:srcRect l="38355" t="29074" r="38541" b="28889"/>
          <a:stretch/>
        </p:blipFill>
        <p:spPr>
          <a:xfrm>
            <a:off x="1178346" y="1779370"/>
            <a:ext cx="1243841" cy="1273018"/>
          </a:xfrm>
          <a:prstGeom prst="rect">
            <a:avLst/>
          </a:prstGeom>
        </p:spPr>
      </p:pic>
      <p:sp>
        <p:nvSpPr>
          <p:cNvPr id="3" name="Text 0">
            <a:extLst>
              <a:ext uri="{FF2B5EF4-FFF2-40B4-BE49-F238E27FC236}">
                <a16:creationId xmlns:a16="http://schemas.microsoft.com/office/drawing/2014/main" id="{2683C357-694D-EB99-9689-4A1B9A15A41E}"/>
              </a:ext>
            </a:extLst>
          </p:cNvPr>
          <p:cNvSpPr>
            <a:spLocks noGrp="1"/>
          </p:cNvSpPr>
          <p:nvPr>
            <p:ph type="title" idx="4294967295"/>
          </p:nvPr>
        </p:nvSpPr>
        <p:spPr>
          <a:xfrm>
            <a:off x="2976664" y="1765994"/>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Emerging and established artists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BB72C913-77A1-F220-80A9-F68EF7D43C99}"/>
              </a:ext>
            </a:extLst>
          </p:cNvPr>
          <p:cNvSpPr/>
          <p:nvPr/>
        </p:nvSpPr>
        <p:spPr>
          <a:xfrm>
            <a:off x="2976664" y="2262981"/>
            <a:ext cx="4988617" cy="713683"/>
          </a:xfrm>
          <a:prstGeom prst="rect">
            <a:avLst/>
          </a:prstGeom>
          <a:noFill/>
          <a:ln/>
        </p:spPr>
        <p:txBody>
          <a:bodyPr wrap="square" lIns="0" tIns="0" rIns="0" bIns="0" rtlCol="0" anchor="ctr"/>
          <a:lstStyle/>
          <a:p>
            <a:pPr>
              <a:lnSpc>
                <a:spcPct val="130000"/>
              </a:lnSpc>
            </a:pPr>
            <a:r>
              <a:rPr lang="en-US" sz="1200" dirty="0"/>
              <a:t>Eligible candidates may be either emerging or established artists. Applicants should demonstrate a commitment to spending a significant portion of their time on their work as artists. </a:t>
            </a:r>
          </a:p>
        </p:txBody>
      </p:sp>
      <p:sp>
        <p:nvSpPr>
          <p:cNvPr id="6" name="Shape 2">
            <a:extLst>
              <a:ext uri="{FF2B5EF4-FFF2-40B4-BE49-F238E27FC236}">
                <a16:creationId xmlns:a16="http://schemas.microsoft.com/office/drawing/2014/main" id="{F3022BCC-750C-5528-9825-CF7698645D7A}"/>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C90588C0-DA83-DF15-D6D5-D920A67FD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510790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27D725-9D9E-D49D-F55F-88BF81902A88}"/>
            </a:ext>
          </a:extLst>
        </p:cNvPr>
        <p:cNvGrpSpPr/>
        <p:nvPr/>
      </p:nvGrpSpPr>
      <p:grpSpPr>
        <a:xfrm>
          <a:off x="0" y="0"/>
          <a:ext cx="0" cy="0"/>
          <a:chOff x="0" y="0"/>
          <a:chExt cx="0" cy="0"/>
        </a:xfrm>
      </p:grpSpPr>
      <p:pic>
        <p:nvPicPr>
          <p:cNvPr id="2" name="Picture 1" descr="Checkmark in a circle">
            <a:extLst>
              <a:ext uri="{FF2B5EF4-FFF2-40B4-BE49-F238E27FC236}">
                <a16:creationId xmlns:a16="http://schemas.microsoft.com/office/drawing/2014/main" id="{59A3BA12-3FEB-DAAE-5FB7-3B1C1BF2192C}"/>
              </a:ext>
            </a:extLst>
          </p:cNvPr>
          <p:cNvPicPr>
            <a:picLocks noChangeAspect="1"/>
          </p:cNvPicPr>
          <p:nvPr/>
        </p:nvPicPr>
        <p:blipFill rotWithShape="1">
          <a:blip r:embed="rId3">
            <a:extLst>
              <a:ext uri="{28A0092B-C50C-407E-A947-70E740481C1C}">
                <a14:useLocalDpi xmlns:a14="http://schemas.microsoft.com/office/drawing/2010/main" val="0"/>
              </a:ext>
            </a:extLst>
          </a:blip>
          <a:srcRect l="38355" t="29074" r="38541" b="28889"/>
          <a:stretch/>
        </p:blipFill>
        <p:spPr>
          <a:xfrm>
            <a:off x="1178346" y="1577242"/>
            <a:ext cx="1243841" cy="1273018"/>
          </a:xfrm>
          <a:prstGeom prst="rect">
            <a:avLst/>
          </a:prstGeom>
        </p:spPr>
      </p:pic>
      <p:sp>
        <p:nvSpPr>
          <p:cNvPr id="3" name="Text 0">
            <a:extLst>
              <a:ext uri="{FF2B5EF4-FFF2-40B4-BE49-F238E27FC236}">
                <a16:creationId xmlns:a16="http://schemas.microsoft.com/office/drawing/2014/main" id="{0566C9EC-25A4-1AE6-3CD4-468EAA675D12}"/>
              </a:ext>
            </a:extLst>
          </p:cNvPr>
          <p:cNvSpPr>
            <a:spLocks noGrp="1"/>
          </p:cNvSpPr>
          <p:nvPr>
            <p:ph type="title" idx="4294967295"/>
          </p:nvPr>
        </p:nvSpPr>
        <p:spPr>
          <a:xfrm>
            <a:off x="2976664" y="1468821"/>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Individuals and groups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737355C5-86B0-5E69-6C7A-87499EFA5E8D}"/>
              </a:ext>
            </a:extLst>
          </p:cNvPr>
          <p:cNvSpPr/>
          <p:nvPr/>
        </p:nvSpPr>
        <p:spPr>
          <a:xfrm>
            <a:off x="2976664" y="2032771"/>
            <a:ext cx="4988617" cy="1755673"/>
          </a:xfrm>
          <a:prstGeom prst="rect">
            <a:avLst/>
          </a:prstGeom>
          <a:noFill/>
          <a:ln/>
        </p:spPr>
        <p:txBody>
          <a:bodyPr wrap="square" lIns="0" tIns="0" rIns="0" bIns="0" rtlCol="0" anchor="ctr"/>
          <a:lstStyle/>
          <a:p>
            <a:pPr>
              <a:lnSpc>
                <a:spcPct val="130000"/>
              </a:lnSpc>
            </a:pPr>
            <a:r>
              <a:rPr lang="en-US" sz="1200" b="1" dirty="0"/>
              <a:t>Individuals and Artist Collectives</a:t>
            </a:r>
            <a:br>
              <a:rPr lang="en-US" sz="1200" dirty="0"/>
            </a:br>
            <a:r>
              <a:rPr lang="en-US" sz="1200" dirty="0"/>
              <a:t>Both individual artists and small, unincorporated groups of collaborating artists are eligible to apply.</a:t>
            </a:r>
          </a:p>
          <a:p>
            <a:pPr>
              <a:lnSpc>
                <a:spcPct val="130000"/>
              </a:lnSpc>
            </a:pPr>
            <a:endParaRPr lang="en-US" sz="1200" dirty="0"/>
          </a:p>
          <a:p>
            <a:pPr>
              <a:lnSpc>
                <a:spcPct val="130000"/>
              </a:lnSpc>
            </a:pPr>
            <a:r>
              <a:rPr lang="en-US" sz="1200" dirty="0"/>
              <a:t>All members of a collaborating team must be North Carolina residents, live in the region where they are applying, and meet the other eligibility requirements. Résumés documenting residence from all team members should be included with the application.</a:t>
            </a:r>
          </a:p>
        </p:txBody>
      </p:sp>
      <p:sp>
        <p:nvSpPr>
          <p:cNvPr id="6" name="Shape 2">
            <a:extLst>
              <a:ext uri="{FF2B5EF4-FFF2-40B4-BE49-F238E27FC236}">
                <a16:creationId xmlns:a16="http://schemas.microsoft.com/office/drawing/2014/main" id="{BED8E045-3336-98AF-FA8E-66D5F86D3871}"/>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AD64245C-2308-8F6B-6A88-12AFA40583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3553427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BA07DD-B105-BF27-7D27-EB8D39E044C6}"/>
            </a:ext>
          </a:extLst>
        </p:cNvPr>
        <p:cNvGrpSpPr/>
        <p:nvPr/>
      </p:nvGrpSpPr>
      <p:grpSpPr>
        <a:xfrm>
          <a:off x="0" y="0"/>
          <a:ext cx="0" cy="0"/>
          <a:chOff x="0" y="0"/>
          <a:chExt cx="0" cy="0"/>
        </a:xfrm>
      </p:grpSpPr>
      <p:pic>
        <p:nvPicPr>
          <p:cNvPr id="2" name="Picture 1" descr="Checkmark in a circle">
            <a:extLst>
              <a:ext uri="{FF2B5EF4-FFF2-40B4-BE49-F238E27FC236}">
                <a16:creationId xmlns:a16="http://schemas.microsoft.com/office/drawing/2014/main" id="{AC8FB06B-ED04-0125-AC5C-1EDE871C2BDC}"/>
              </a:ext>
            </a:extLst>
          </p:cNvPr>
          <p:cNvPicPr>
            <a:picLocks noChangeAspect="1"/>
          </p:cNvPicPr>
          <p:nvPr/>
        </p:nvPicPr>
        <p:blipFill rotWithShape="1">
          <a:blip r:embed="rId3">
            <a:extLst>
              <a:ext uri="{28A0092B-C50C-407E-A947-70E740481C1C}">
                <a14:useLocalDpi xmlns:a14="http://schemas.microsoft.com/office/drawing/2010/main" val="0"/>
              </a:ext>
            </a:extLst>
          </a:blip>
          <a:srcRect l="38355" t="29074" r="38541" b="28889"/>
          <a:stretch/>
        </p:blipFill>
        <p:spPr>
          <a:xfrm>
            <a:off x="1178346" y="1479197"/>
            <a:ext cx="1243841" cy="1273018"/>
          </a:xfrm>
          <a:prstGeom prst="rect">
            <a:avLst/>
          </a:prstGeom>
        </p:spPr>
      </p:pic>
      <p:sp>
        <p:nvSpPr>
          <p:cNvPr id="3" name="Text 0">
            <a:extLst>
              <a:ext uri="{FF2B5EF4-FFF2-40B4-BE49-F238E27FC236}">
                <a16:creationId xmlns:a16="http://schemas.microsoft.com/office/drawing/2014/main" id="{53CFF1B0-A8C6-0343-29CE-B560516F5FC8}"/>
              </a:ext>
            </a:extLst>
          </p:cNvPr>
          <p:cNvSpPr>
            <a:spLocks noGrp="1"/>
          </p:cNvSpPr>
          <p:nvPr>
            <p:ph type="title" idx="4294967295"/>
          </p:nvPr>
        </p:nvSpPr>
        <p:spPr>
          <a:xfrm>
            <a:off x="2976664" y="1468821"/>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Residency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A410DA21-7A61-1064-874C-C27BE0807232}"/>
              </a:ext>
            </a:extLst>
          </p:cNvPr>
          <p:cNvSpPr/>
          <p:nvPr/>
        </p:nvSpPr>
        <p:spPr>
          <a:xfrm>
            <a:off x="2976664" y="2032772"/>
            <a:ext cx="4988617" cy="1344736"/>
          </a:xfrm>
          <a:prstGeom prst="rect">
            <a:avLst/>
          </a:prstGeom>
          <a:noFill/>
          <a:ln/>
        </p:spPr>
        <p:txBody>
          <a:bodyPr wrap="square" lIns="0" tIns="0" rIns="0" bIns="0" rtlCol="0" anchor="ctr"/>
          <a:lstStyle/>
          <a:p>
            <a:pPr>
              <a:lnSpc>
                <a:spcPct val="130000"/>
              </a:lnSpc>
            </a:pPr>
            <a:r>
              <a:rPr lang="en-US" sz="1200" dirty="0"/>
              <a:t>Artists should have lived in the region where they are applying continuously for at least one year prior to the consortium’s application deadline. An applicant must be at least 18 years old and either a U.S. citizen or a lawful permanent resident. Proof of residence and status may be required by the consortium. Artists who live in more than one region should apply only where they spend the majority of the year.</a:t>
            </a:r>
          </a:p>
        </p:txBody>
      </p:sp>
      <p:sp>
        <p:nvSpPr>
          <p:cNvPr id="6" name="Shape 2">
            <a:extLst>
              <a:ext uri="{FF2B5EF4-FFF2-40B4-BE49-F238E27FC236}">
                <a16:creationId xmlns:a16="http://schemas.microsoft.com/office/drawing/2014/main" id="{076E1857-54DE-F94B-4C7D-939059D58291}"/>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F4624CEC-1594-BF82-AF78-7AB2FEAC7B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639816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03B440-FAFC-FDD0-A16C-928A418A9E52}"/>
            </a:ext>
          </a:extLst>
        </p:cNvPr>
        <p:cNvGrpSpPr/>
        <p:nvPr/>
      </p:nvGrpSpPr>
      <p:grpSpPr>
        <a:xfrm>
          <a:off x="0" y="0"/>
          <a:ext cx="0" cy="0"/>
          <a:chOff x="0" y="0"/>
          <a:chExt cx="0" cy="0"/>
        </a:xfrm>
      </p:grpSpPr>
      <p:pic>
        <p:nvPicPr>
          <p:cNvPr id="8" name="Picture 7" descr="A red circle icon with a large X in it">
            <a:extLst>
              <a:ext uri="{FF2B5EF4-FFF2-40B4-BE49-F238E27FC236}">
                <a16:creationId xmlns:a16="http://schemas.microsoft.com/office/drawing/2014/main" id="{BA8CFB40-BDE9-50A1-6BCC-98473CB43446}"/>
              </a:ext>
            </a:extLst>
          </p:cNvPr>
          <p:cNvPicPr>
            <a:picLocks noChangeAspect="1"/>
          </p:cNvPicPr>
          <p:nvPr/>
        </p:nvPicPr>
        <p:blipFill rotWithShape="1">
          <a:blip r:embed="rId3">
            <a:extLst>
              <a:ext uri="{28A0092B-C50C-407E-A947-70E740481C1C}">
                <a14:useLocalDpi xmlns:a14="http://schemas.microsoft.com/office/drawing/2010/main" val="0"/>
              </a:ext>
            </a:extLst>
          </a:blip>
          <a:srcRect l="-1269" t="-2197" r="-997" b="-2469"/>
          <a:stretch/>
        </p:blipFill>
        <p:spPr>
          <a:xfrm>
            <a:off x="1178347" y="1021348"/>
            <a:ext cx="1243841" cy="1273018"/>
          </a:xfrm>
          <a:prstGeom prst="rect">
            <a:avLst/>
          </a:prstGeom>
        </p:spPr>
      </p:pic>
      <p:sp>
        <p:nvSpPr>
          <p:cNvPr id="3" name="Text 0">
            <a:extLst>
              <a:ext uri="{FF2B5EF4-FFF2-40B4-BE49-F238E27FC236}">
                <a16:creationId xmlns:a16="http://schemas.microsoft.com/office/drawing/2014/main" id="{96E2F403-3271-8541-AA10-DADA9B6AEE20}"/>
              </a:ext>
            </a:extLst>
          </p:cNvPr>
          <p:cNvSpPr>
            <a:spLocks noGrp="1"/>
          </p:cNvSpPr>
          <p:nvPr>
            <p:ph type="title" idx="4294967295"/>
          </p:nvPr>
        </p:nvSpPr>
        <p:spPr>
          <a:xfrm>
            <a:off x="2976664" y="1021348"/>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Who are NOT eligible</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B6330728-DF95-B4B4-75E1-1854B2F504C4}"/>
              </a:ext>
            </a:extLst>
          </p:cNvPr>
          <p:cNvSpPr/>
          <p:nvPr/>
        </p:nvSpPr>
        <p:spPr>
          <a:xfrm>
            <a:off x="2976664" y="1585299"/>
            <a:ext cx="4988617" cy="2879418"/>
          </a:xfrm>
          <a:prstGeom prst="rect">
            <a:avLst/>
          </a:prstGeom>
          <a:noFill/>
          <a:ln/>
        </p:spPr>
        <p:txBody>
          <a:bodyPr wrap="square" lIns="0" tIns="0" rIns="0" bIns="0" rtlCol="0" anchor="ctr"/>
          <a:lstStyle/>
          <a:p>
            <a:pPr>
              <a:lnSpc>
                <a:spcPct val="130000"/>
              </a:lnSpc>
            </a:pPr>
            <a:r>
              <a:rPr lang="en-US" sz="1200" b="1" dirty="0"/>
              <a:t>Multiple awards</a:t>
            </a:r>
            <a:br>
              <a:rPr lang="en-US" sz="1200" dirty="0"/>
            </a:br>
            <a:r>
              <a:rPr lang="en-US" sz="1200" dirty="0"/>
              <a:t>Artists who are sole proprietors of organizations that have already received funding for FY 2026-27 from the NC Arts Council are ineligible to apply.</a:t>
            </a:r>
          </a:p>
          <a:p>
            <a:pPr>
              <a:lnSpc>
                <a:spcPct val="130000"/>
              </a:lnSpc>
            </a:pPr>
            <a:endParaRPr lang="en-US" sz="1200" dirty="0"/>
          </a:p>
          <a:p>
            <a:pPr>
              <a:lnSpc>
                <a:spcPct val="130000"/>
              </a:lnSpc>
            </a:pPr>
            <a:r>
              <a:rPr lang="en-US" sz="1200" b="1" dirty="0"/>
              <a:t>Conflict of interest</a:t>
            </a:r>
            <a:br>
              <a:rPr lang="en-US" sz="1200" dirty="0"/>
            </a:br>
            <a:r>
              <a:rPr lang="en-US" sz="1200" dirty="0"/>
              <a:t>Current board and staff members of the participating partner organizations and their family members are not eligible to apply for the award.</a:t>
            </a:r>
          </a:p>
          <a:p>
            <a:pPr>
              <a:lnSpc>
                <a:spcPct val="130000"/>
              </a:lnSpc>
            </a:pPr>
            <a:endParaRPr lang="en-US" sz="1200" dirty="0"/>
          </a:p>
          <a:p>
            <a:pPr>
              <a:lnSpc>
                <a:spcPct val="130000"/>
              </a:lnSpc>
            </a:pPr>
            <a:r>
              <a:rPr lang="en-US" sz="1200" b="1" dirty="0"/>
              <a:t>Students</a:t>
            </a:r>
            <a:br>
              <a:rPr lang="en-US" sz="1200" dirty="0"/>
            </a:br>
            <a:r>
              <a:rPr lang="en-US" sz="1200" dirty="0"/>
              <a:t>The Artist Support Grant is intended for adult, non-student artists. Artists enrolled full-time in undergraduate or associate degree-granting programs may not apply for the grant. </a:t>
            </a:r>
          </a:p>
          <a:p>
            <a:pPr>
              <a:lnSpc>
                <a:spcPct val="130000"/>
              </a:lnSpc>
            </a:pPr>
            <a:endParaRPr lang="en-US" sz="1200" dirty="0"/>
          </a:p>
        </p:txBody>
      </p:sp>
      <p:sp>
        <p:nvSpPr>
          <p:cNvPr id="6" name="Shape 2">
            <a:extLst>
              <a:ext uri="{FF2B5EF4-FFF2-40B4-BE49-F238E27FC236}">
                <a16:creationId xmlns:a16="http://schemas.microsoft.com/office/drawing/2014/main" id="{B732F5AD-37FC-6AD4-3B60-D4466CBC5EA6}"/>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BCACF7C3-4950-CCCE-3144-C8B2A978E2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2654549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24AB1-822A-D418-97CE-7FB7DB7B2EA1}"/>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7F2B16D1-4590-44C0-7E36-96A2E63201BA}"/>
              </a:ext>
            </a:extLst>
          </p:cNvPr>
          <p:cNvSpPr>
            <a:spLocks noGrp="1"/>
          </p:cNvSpPr>
          <p:nvPr>
            <p:ph type="title" idx="4294967295"/>
          </p:nvPr>
        </p:nvSpPr>
        <p:spPr>
          <a:xfrm>
            <a:off x="473367" y="3180946"/>
            <a:ext cx="8190756" cy="113646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400" rtl="0" eaLnBrk="1" fontAlgn="auto" latinLnBrk="0" hangingPunct="1">
              <a:lnSpc>
                <a:spcPts val="3957"/>
              </a:lnSpc>
              <a:spcBef>
                <a:spcPts val="0"/>
              </a:spcBef>
              <a:spcAft>
                <a:spcPts val="0"/>
              </a:spcAft>
              <a:buClrTx/>
              <a:buSzTx/>
              <a:buFontTx/>
              <a:buNone/>
              <a:tabLst/>
              <a:defRPr/>
            </a:pPr>
            <a: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Scope of funding</a:t>
            </a:r>
            <a:endParaRPr kumimoji="0" lang="en-US" sz="3298"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ext 0">
            <a:extLst>
              <a:ext uri="{FF2B5EF4-FFF2-40B4-BE49-F238E27FC236}">
                <a16:creationId xmlns:a16="http://schemas.microsoft.com/office/drawing/2014/main" id="{680233FC-8CFA-C61D-54FB-DE10064D725E}"/>
              </a:ext>
            </a:extLst>
          </p:cNvPr>
          <p:cNvSpPr/>
          <p:nvPr/>
        </p:nvSpPr>
        <p:spPr>
          <a:xfrm>
            <a:off x="475931" y="4413685"/>
            <a:ext cx="8191500" cy="251259"/>
          </a:xfrm>
          <a:prstGeom prst="rect">
            <a:avLst/>
          </a:prstGeom>
          <a:noFill/>
          <a:ln/>
        </p:spPr>
        <p:txBody>
          <a:bodyPr wrap="square" lIns="0" tIns="0" rIns="0" bIns="0" rtlCol="0" anchor="b"/>
          <a:lstStyle/>
          <a:p>
            <a:pPr algn="l">
              <a:lnSpc>
                <a:spcPts val="1979"/>
              </a:lnSpc>
            </a:pPr>
            <a:r>
              <a:rPr lang="en-US" sz="1200" kern="0" spc="12" dirty="0">
                <a:solidFill>
                  <a:srgbClr val="006893"/>
                </a:solidFill>
                <a:latin typeface="Arial" panose="020B0604020202020204" pitchFamily="34" charset="0"/>
                <a:ea typeface="Space Grotesk" pitchFamily="34" charset="-122"/>
                <a:cs typeface="Arial" panose="020B0604020202020204" pitchFamily="34" charset="0"/>
              </a:rPr>
              <a:t>What the grant will fund</a:t>
            </a:r>
          </a:p>
        </p:txBody>
      </p:sp>
      <p:grpSp>
        <p:nvGrpSpPr>
          <p:cNvPr id="18" name="Group 17">
            <a:extLst>
              <a:ext uri="{FF2B5EF4-FFF2-40B4-BE49-F238E27FC236}">
                <a16:creationId xmlns:a16="http://schemas.microsoft.com/office/drawing/2014/main" id="{4460C80C-C787-4CF7-948C-B5F5219F10CB}"/>
              </a:ext>
              <a:ext uri="{C183D7F6-B498-43B3-948B-1728B52AA6E4}">
                <adec:decorative xmlns:adec="http://schemas.microsoft.com/office/drawing/2017/decorative" val="1"/>
              </a:ext>
            </a:extLst>
          </p:cNvPr>
          <p:cNvGrpSpPr/>
          <p:nvPr/>
        </p:nvGrpSpPr>
        <p:grpSpPr>
          <a:xfrm>
            <a:off x="5197475" y="-20170"/>
            <a:ext cx="3946525" cy="5163671"/>
            <a:chOff x="5197475" y="-20170"/>
            <a:chExt cx="3946525" cy="5163671"/>
          </a:xfrm>
        </p:grpSpPr>
        <p:sp>
          <p:nvSpPr>
            <p:cNvPr id="6" name="Rectangle 5">
              <a:extLst>
                <a:ext uri="{FF2B5EF4-FFF2-40B4-BE49-F238E27FC236}">
                  <a16:creationId xmlns:a16="http://schemas.microsoft.com/office/drawing/2014/main" id="{3BAEA4EF-E7C0-C159-868F-88623B9A2B9C}"/>
                </a:ext>
              </a:extLst>
            </p:cNvPr>
            <p:cNvSpPr>
              <a:spLocks/>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C834DF4-29D3-B377-4B18-4AE991EAC373}"/>
                </a:ext>
              </a:extLst>
            </p:cNvPr>
            <p:cNvSpPr>
              <a:spLocks/>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951C04D-6325-47FE-60D3-65C763EB86D5}"/>
                </a:ext>
              </a:extLst>
            </p:cNvPr>
            <p:cNvSpPr>
              <a:spLocks/>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2FC700B-323A-98ED-59D9-21F2F8315097}"/>
                </a:ext>
              </a:extLst>
            </p:cNvPr>
            <p:cNvSpPr>
              <a:spLocks/>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4C0AA52-97A0-3A84-A17E-D13178CD5884}"/>
                </a:ext>
              </a:extLst>
            </p:cNvPr>
            <p:cNvSpPr>
              <a:spLocks/>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B9B868B-18B6-6443-B1DC-2E1C748D70ED}"/>
                </a:ext>
              </a:extLst>
            </p:cNvPr>
            <p:cNvSpPr>
              <a:spLocks/>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23B7D1F2-E4F2-83E1-DF25-2E497070BBA2}"/>
              </a:ext>
              <a:ext uri="{C183D7F6-B498-43B3-948B-1728B52AA6E4}">
                <adec:decorative xmlns:adec="http://schemas.microsoft.com/office/drawing/2017/decorative" val="1"/>
              </a:ext>
            </a:extLst>
          </p:cNvPr>
          <p:cNvGrpSpPr>
            <a:grpSpLocks noGrp="1" noUngrp="1" noRot="1" noMove="1" noResize="1"/>
          </p:cNvGrpSpPr>
          <p:nvPr/>
        </p:nvGrpSpPr>
        <p:grpSpPr>
          <a:xfrm>
            <a:off x="5197475" y="-20171"/>
            <a:ext cx="3946525" cy="5163671"/>
            <a:chOff x="5197475" y="-20170"/>
            <a:chExt cx="3946525" cy="5163671"/>
          </a:xfrm>
        </p:grpSpPr>
        <p:sp>
          <p:nvSpPr>
            <p:cNvPr id="20" name="Rectangle 19">
              <a:extLst>
                <a:ext uri="{FF2B5EF4-FFF2-40B4-BE49-F238E27FC236}">
                  <a16:creationId xmlns:a16="http://schemas.microsoft.com/office/drawing/2014/main" id="{7D847EEE-0742-0A65-FDA9-86F5D355BF27}"/>
                </a:ext>
              </a:extLst>
            </p:cNvPr>
            <p:cNvSpPr>
              <a:spLocks noGrp="1" noRot="1" noMove="1" noResize="1" noEditPoints="1" noAdjustHandles="1" noChangeArrowheads="1" noChangeShapeType="1"/>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17BA9B1-3EF5-9B7A-D76B-8F33B9655B42}"/>
                </a:ext>
              </a:extLst>
            </p:cNvPr>
            <p:cNvSpPr>
              <a:spLocks noGrp="1" noRot="1" noMove="1" noResize="1" noEditPoints="1" noAdjustHandles="1" noChangeArrowheads="1" noChangeShapeType="1"/>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86F106D-21C5-8F75-D0BA-27DD600FFDF9}"/>
                </a:ext>
              </a:extLst>
            </p:cNvPr>
            <p:cNvSpPr>
              <a:spLocks noGrp="1" noRot="1" noMove="1" noResize="1" noEditPoints="1" noAdjustHandles="1" noChangeArrowheads="1" noChangeShapeType="1"/>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E575306-487A-682E-6EDE-2D2BB9063106}"/>
                </a:ext>
              </a:extLst>
            </p:cNvPr>
            <p:cNvSpPr>
              <a:spLocks noGrp="1" noRot="1" noMove="1" noResize="1" noEditPoints="1" noAdjustHandles="1" noChangeArrowheads="1" noChangeShapeType="1"/>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741DEB1-112B-5942-874C-3CAD3E37C345}"/>
                </a:ext>
              </a:extLst>
            </p:cNvPr>
            <p:cNvSpPr>
              <a:spLocks noGrp="1" noRot="1" noMove="1" noResize="1" noEditPoints="1" noAdjustHandles="1" noChangeArrowheads="1" noChangeShapeType="1"/>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98DB458-E727-8678-3E7D-CD90D9CD78E4}"/>
                </a:ext>
              </a:extLst>
            </p:cNvPr>
            <p:cNvSpPr>
              <a:spLocks noGrp="1" noRot="1" noMove="1" noResize="1" noEditPoints="1" noAdjustHandles="1" noChangeArrowheads="1" noChangeShapeType="1"/>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68065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EC59D-837D-FF9D-E468-BC32FB8CAD59}"/>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154597E-FA9A-A638-A2BB-B73DDFE012C2}"/>
              </a:ext>
            </a:extLst>
          </p:cNvPr>
          <p:cNvSpPr>
            <a:spLocks noGrp="1"/>
          </p:cNvSpPr>
          <p:nvPr>
            <p:ph type="title" idx="4294967295"/>
          </p:nvPr>
        </p:nvSpPr>
        <p:spPr>
          <a:xfrm>
            <a:off x="2976664" y="1783188"/>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Completion or presentation of a new work</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6DFE2F9C-0231-E50E-1586-B06600BFEEE7}"/>
              </a:ext>
            </a:extLst>
          </p:cNvPr>
          <p:cNvSpPr/>
          <p:nvPr/>
        </p:nvSpPr>
        <p:spPr>
          <a:xfrm>
            <a:off x="2976664" y="2347139"/>
            <a:ext cx="4988617" cy="1273018"/>
          </a:xfrm>
          <a:prstGeom prst="rect">
            <a:avLst/>
          </a:prstGeom>
          <a:noFill/>
          <a:ln/>
        </p:spPr>
        <p:txBody>
          <a:bodyPr wrap="square" lIns="0" tIns="0" rIns="0" bIns="0" rtlCol="0" anchor="ctr"/>
          <a:lstStyle/>
          <a:p>
            <a:pPr>
              <a:lnSpc>
                <a:spcPct val="130000"/>
              </a:lnSpc>
            </a:pPr>
            <a:r>
              <a:rPr lang="en-US" sz="1200" dirty="0"/>
              <a:t>Cost of resources necessary to complete or present a significant new work. </a:t>
            </a:r>
          </a:p>
          <a:p>
            <a:pPr>
              <a:lnSpc>
                <a:spcPct val="130000"/>
              </a:lnSpc>
            </a:pPr>
            <a:endParaRPr lang="en-US" sz="1200" dirty="0"/>
          </a:p>
          <a:p>
            <a:pPr>
              <a:lnSpc>
                <a:spcPct val="130000"/>
              </a:lnSpc>
            </a:pPr>
            <a:r>
              <a:rPr lang="en-US" sz="1200" dirty="0"/>
              <a:t>Examples include: </a:t>
            </a:r>
          </a:p>
          <a:p>
            <a:pPr marL="171450" indent="-171450">
              <a:lnSpc>
                <a:spcPct val="130000"/>
              </a:lnSpc>
              <a:buFont typeface="Arial" panose="020B0604020202020204" pitchFamily="34" charset="0"/>
              <a:buChar char="•"/>
            </a:pPr>
            <a:r>
              <a:rPr lang="en-US" sz="1200" dirty="0"/>
              <a:t>Purchasing art supplies</a:t>
            </a:r>
          </a:p>
          <a:p>
            <a:pPr marL="171450" indent="-171450">
              <a:lnSpc>
                <a:spcPct val="130000"/>
              </a:lnSpc>
              <a:buFont typeface="Arial" panose="020B0604020202020204" pitchFamily="34" charset="0"/>
              <a:buChar char="•"/>
            </a:pPr>
            <a:r>
              <a:rPr lang="en-US" sz="1200" dirty="0"/>
              <a:t>Equipment</a:t>
            </a:r>
          </a:p>
          <a:p>
            <a:pPr marL="171450" indent="-171450">
              <a:lnSpc>
                <a:spcPct val="130000"/>
              </a:lnSpc>
              <a:buFont typeface="Arial" panose="020B0604020202020204" pitchFamily="34" charset="0"/>
              <a:buChar char="•"/>
            </a:pPr>
            <a:r>
              <a:rPr lang="en-US" sz="1200" dirty="0"/>
              <a:t>Space rental</a:t>
            </a:r>
          </a:p>
        </p:txBody>
      </p:sp>
      <p:sp>
        <p:nvSpPr>
          <p:cNvPr id="6" name="Shape 2">
            <a:extLst>
              <a:ext uri="{FF2B5EF4-FFF2-40B4-BE49-F238E27FC236}">
                <a16:creationId xmlns:a16="http://schemas.microsoft.com/office/drawing/2014/main" id="{95D49DEB-C336-08F9-CA8E-1C70504E4C1D}"/>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descr="North Carolina Arts Council and DNCR logos">
            <a:extLst>
              <a:ext uri="{FF2B5EF4-FFF2-40B4-BE49-F238E27FC236}">
                <a16:creationId xmlns:a16="http://schemas.microsoft.com/office/drawing/2014/main" id="{13936A8C-68D3-5D9C-C5B5-37A805B520C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pic>
        <p:nvPicPr>
          <p:cNvPr id="2" name="Picture 1" descr="Checkmark in a circle">
            <a:extLst>
              <a:ext uri="{FF2B5EF4-FFF2-40B4-BE49-F238E27FC236}">
                <a16:creationId xmlns:a16="http://schemas.microsoft.com/office/drawing/2014/main" id="{F0F8B588-12D1-532A-CE23-1B77988438AC}"/>
              </a:ext>
            </a:extLst>
          </p:cNvPr>
          <p:cNvPicPr>
            <a:picLocks noChangeAspect="1"/>
          </p:cNvPicPr>
          <p:nvPr/>
        </p:nvPicPr>
        <p:blipFill rotWithShape="1">
          <a:blip r:embed="rId4">
            <a:extLst>
              <a:ext uri="{28A0092B-C50C-407E-A947-70E740481C1C}">
                <a14:useLocalDpi xmlns:a14="http://schemas.microsoft.com/office/drawing/2010/main" val="0"/>
              </a:ext>
            </a:extLst>
          </a:blip>
          <a:srcRect l="38355" t="29074" r="38541" b="28889"/>
          <a:stretch/>
        </p:blipFill>
        <p:spPr>
          <a:xfrm>
            <a:off x="1178346" y="1793564"/>
            <a:ext cx="1243841" cy="1273018"/>
          </a:xfrm>
          <a:prstGeom prst="rect">
            <a:avLst/>
          </a:prstGeom>
        </p:spPr>
      </p:pic>
    </p:spTree>
    <p:extLst>
      <p:ext uri="{BB962C8B-B14F-4D97-AF65-F5344CB8AC3E}">
        <p14:creationId xmlns:p14="http://schemas.microsoft.com/office/powerpoint/2010/main" val="2050583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67D0B-E57C-EFF3-D866-E9BAF0A1481C}"/>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A4981F3-8614-E7C3-ADF2-B53079CB64CB}"/>
              </a:ext>
            </a:extLst>
          </p:cNvPr>
          <p:cNvSpPr>
            <a:spLocks noGrp="1"/>
          </p:cNvSpPr>
          <p:nvPr>
            <p:ph type="title" idx="4294967295"/>
          </p:nvPr>
        </p:nvSpPr>
        <p:spPr>
          <a:xfrm>
            <a:off x="2976664" y="1646194"/>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Career promotion	</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B0792D0E-611B-B70C-B056-187938F55515}"/>
              </a:ext>
            </a:extLst>
          </p:cNvPr>
          <p:cNvSpPr/>
          <p:nvPr/>
        </p:nvSpPr>
        <p:spPr>
          <a:xfrm>
            <a:off x="2976664" y="2210144"/>
            <a:ext cx="4988617" cy="1547007"/>
          </a:xfrm>
          <a:prstGeom prst="rect">
            <a:avLst/>
          </a:prstGeom>
          <a:noFill/>
          <a:ln/>
        </p:spPr>
        <p:txBody>
          <a:bodyPr wrap="square" lIns="0" tIns="0" rIns="0" bIns="0" rtlCol="0" anchor="ctr"/>
          <a:lstStyle/>
          <a:p>
            <a:pPr>
              <a:lnSpc>
                <a:spcPct val="130000"/>
              </a:lnSpc>
            </a:pPr>
            <a:r>
              <a:rPr lang="en-US" sz="1200" dirty="0"/>
              <a:t>Projects aimed at advertising artists’ work and/or demonstrating their skill level. </a:t>
            </a:r>
          </a:p>
          <a:p>
            <a:pPr>
              <a:lnSpc>
                <a:spcPct val="130000"/>
              </a:lnSpc>
            </a:pPr>
            <a:endParaRPr lang="en-US" sz="1200" dirty="0"/>
          </a:p>
          <a:p>
            <a:pPr>
              <a:lnSpc>
                <a:spcPct val="130000"/>
              </a:lnSpc>
            </a:pPr>
            <a:r>
              <a:rPr lang="en-US" sz="1200" dirty="0"/>
              <a:t>Examples include: </a:t>
            </a:r>
          </a:p>
          <a:p>
            <a:pPr marL="171450" indent="-171450">
              <a:lnSpc>
                <a:spcPct val="130000"/>
              </a:lnSpc>
              <a:buFont typeface="Arial" panose="020B0604020202020204" pitchFamily="34" charset="0"/>
              <a:buChar char="•"/>
            </a:pPr>
            <a:r>
              <a:rPr lang="en-US" sz="1200" dirty="0"/>
              <a:t>Websites</a:t>
            </a:r>
          </a:p>
          <a:p>
            <a:pPr marL="171450" indent="-171450">
              <a:lnSpc>
                <a:spcPct val="130000"/>
              </a:lnSpc>
              <a:buFont typeface="Arial" panose="020B0604020202020204" pitchFamily="34" charset="0"/>
              <a:buChar char="•"/>
            </a:pPr>
            <a:r>
              <a:rPr lang="en-US" sz="1200" dirty="0"/>
              <a:t>Portfolios</a:t>
            </a:r>
          </a:p>
          <a:p>
            <a:pPr marL="171450" indent="-171450">
              <a:lnSpc>
                <a:spcPct val="130000"/>
              </a:lnSpc>
              <a:buFont typeface="Arial" panose="020B0604020202020204" pitchFamily="34" charset="0"/>
              <a:buChar char="•"/>
            </a:pPr>
            <a:r>
              <a:rPr lang="en-US" sz="1200" dirty="0"/>
              <a:t>Audio-visual documentation</a:t>
            </a:r>
          </a:p>
          <a:p>
            <a:pPr marL="171450" indent="-171450">
              <a:lnSpc>
                <a:spcPct val="130000"/>
              </a:lnSpc>
              <a:buFont typeface="Arial" panose="020B0604020202020204" pitchFamily="34" charset="0"/>
              <a:buChar char="•"/>
            </a:pPr>
            <a:r>
              <a:rPr lang="en-US" sz="1200" dirty="0"/>
              <a:t>Online presentation</a:t>
            </a:r>
          </a:p>
        </p:txBody>
      </p:sp>
      <p:sp>
        <p:nvSpPr>
          <p:cNvPr id="6" name="Shape 2">
            <a:extLst>
              <a:ext uri="{FF2B5EF4-FFF2-40B4-BE49-F238E27FC236}">
                <a16:creationId xmlns:a16="http://schemas.microsoft.com/office/drawing/2014/main" id="{29A636A4-1F7D-723A-137B-C342C732FB06}"/>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descr="North Carolina Arts Council and DNCR logos">
            <a:extLst>
              <a:ext uri="{FF2B5EF4-FFF2-40B4-BE49-F238E27FC236}">
                <a16:creationId xmlns:a16="http://schemas.microsoft.com/office/drawing/2014/main" id="{04D5D625-4C24-2D18-3544-30C6F0AC773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pic>
        <p:nvPicPr>
          <p:cNvPr id="2" name="Picture 1" descr="Checkmark in a circle">
            <a:extLst>
              <a:ext uri="{FF2B5EF4-FFF2-40B4-BE49-F238E27FC236}">
                <a16:creationId xmlns:a16="http://schemas.microsoft.com/office/drawing/2014/main" id="{48144E4E-3F97-B546-4970-3967084B807D}"/>
              </a:ext>
            </a:extLst>
          </p:cNvPr>
          <p:cNvPicPr>
            <a:picLocks noChangeAspect="1"/>
          </p:cNvPicPr>
          <p:nvPr/>
        </p:nvPicPr>
        <p:blipFill rotWithShape="1">
          <a:blip r:embed="rId4">
            <a:extLst>
              <a:ext uri="{28A0092B-C50C-407E-A947-70E740481C1C}">
                <a14:useLocalDpi xmlns:a14="http://schemas.microsoft.com/office/drawing/2010/main" val="0"/>
              </a:ext>
            </a:extLst>
          </a:blip>
          <a:srcRect l="38355" t="29074" r="38541" b="28889"/>
          <a:stretch/>
        </p:blipFill>
        <p:spPr>
          <a:xfrm>
            <a:off x="1178346" y="1656570"/>
            <a:ext cx="1243841" cy="1273018"/>
          </a:xfrm>
          <a:prstGeom prst="rect">
            <a:avLst/>
          </a:prstGeom>
        </p:spPr>
      </p:pic>
    </p:spTree>
    <p:extLst>
      <p:ext uri="{BB962C8B-B14F-4D97-AF65-F5344CB8AC3E}">
        <p14:creationId xmlns:p14="http://schemas.microsoft.com/office/powerpoint/2010/main" val="3041402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9">
    <p:bg>
      <p:bgPr>
        <a:solidFill>
          <a:schemeClr val="bg1"/>
        </a:solidFill>
        <a:effectLst/>
      </p:bgPr>
    </p:bg>
    <p:spTree>
      <p:nvGrpSpPr>
        <p:cNvPr id="1" name=""/>
        <p:cNvGrpSpPr/>
        <p:nvPr/>
      </p:nvGrpSpPr>
      <p:grpSpPr>
        <a:xfrm>
          <a:off x="0" y="0"/>
          <a:ext cx="0" cy="0"/>
          <a:chOff x="0" y="0"/>
          <a:chExt cx="0" cy="0"/>
        </a:xfrm>
      </p:grpSpPr>
      <p:sp>
        <p:nvSpPr>
          <p:cNvPr id="3" name="Text 0"/>
          <p:cNvSpPr>
            <a:spLocks noGrp="1"/>
          </p:cNvSpPr>
          <p:nvPr>
            <p:ph type="title" idx="4294967295"/>
          </p:nvPr>
        </p:nvSpPr>
        <p:spPr>
          <a:xfrm>
            <a:off x="4859337" y="811352"/>
            <a:ext cx="3810000" cy="6396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North Carolina Arts Council’s </a:t>
            </a:r>
            <a:b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b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Artist Support Grant</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 2"/>
          <p:cNvSpPr/>
          <p:nvPr/>
        </p:nvSpPr>
        <p:spPr>
          <a:xfrm>
            <a:off x="4857124" y="3427012"/>
            <a:ext cx="3809926" cy="1240749"/>
          </a:xfrm>
          <a:prstGeom prst="rect">
            <a:avLst/>
          </a:prstGeom>
          <a:noFill/>
          <a:ln/>
        </p:spPr>
        <p:txBody>
          <a:bodyPr wrap="square" lIns="0" tIns="0" rIns="0" bIns="0" rtlCol="0" anchor="b"/>
          <a:lstStyle/>
          <a:p>
            <a:pPr algn="l">
              <a:lnSpc>
                <a:spcPts val="1920"/>
              </a:lnSpc>
            </a:pPr>
            <a:r>
              <a:rPr lang="en-US" sz="1200" kern="0" spc="-12" dirty="0">
                <a:solidFill>
                  <a:srgbClr val="006893"/>
                </a:solidFill>
                <a:latin typeface="Arial" panose="020B0604020202020204" pitchFamily="34" charset="0"/>
                <a:ea typeface="Lato" pitchFamily="34" charset="-122"/>
                <a:cs typeface="Arial" panose="020B0604020202020204" pitchFamily="34" charset="0"/>
              </a:rPr>
              <a:t>The Artist Support Grant provides direct support to individual artists for professional and artistic development, either to enhance their skills and abilities to create work, or to improve their business operations and capacity to bring the work to audiences. </a:t>
            </a:r>
          </a:p>
        </p:txBody>
      </p:sp>
      <p:pic>
        <p:nvPicPr>
          <p:cNvPr id="2" name="Picture Placeholder 5" descr="Apply now for artist support grant">
            <a:extLst>
              <a:ext uri="{FF2B5EF4-FFF2-40B4-BE49-F238E27FC236}">
                <a16:creationId xmlns:a16="http://schemas.microsoft.com/office/drawing/2014/main" id="{1C40BB1A-6104-AC61-8AF8-6CBF4046C612}"/>
              </a:ext>
            </a:extLst>
          </p:cNvPr>
          <p:cNvPicPr>
            <a:picLocks noChangeAspect="1"/>
          </p:cNvPicPr>
          <p:nvPr/>
        </p:nvPicPr>
        <p:blipFill>
          <a:blip r:embed="rId3">
            <a:extLst>
              <a:ext uri="{28A0092B-C50C-407E-A947-70E740481C1C}">
                <a14:useLocalDpi xmlns:a14="http://schemas.microsoft.com/office/drawing/2010/main" val="0"/>
              </a:ext>
            </a:extLst>
          </a:blip>
          <a:srcRect l="4529" r="4567"/>
          <a:stretch>
            <a:fillRect/>
          </a:stretch>
        </p:blipFill>
        <p:spPr>
          <a:xfrm>
            <a:off x="-1959" y="0"/>
            <a:ext cx="4555578" cy="5011454"/>
          </a:xfrm>
          <a:prstGeom prst="rect">
            <a:avLst/>
          </a:prstGeom>
          <a:noFill/>
        </p:spPr>
      </p:pic>
      <p:sp>
        <p:nvSpPr>
          <p:cNvPr id="8" name="Shape 3">
            <a:extLs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7" name="Picture 6">
            <a:extLst>
              <a:ext uri="{FF2B5EF4-FFF2-40B4-BE49-F238E27FC236}">
                <a16:creationId xmlns:a16="http://schemas.microsoft.com/office/drawing/2014/main" id="{C8AA7559-A8D1-F775-7B6A-8842FBC1B5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B0566-BDA3-2A9B-D5D3-45817D46C709}"/>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5188CB0E-EFF6-6BEB-42DA-ABC0F88DBB4C}"/>
              </a:ext>
            </a:extLst>
          </p:cNvPr>
          <p:cNvSpPr>
            <a:spLocks noGrp="1"/>
          </p:cNvSpPr>
          <p:nvPr>
            <p:ph type="title" idx="4294967295"/>
          </p:nvPr>
        </p:nvSpPr>
        <p:spPr>
          <a:xfrm>
            <a:off x="2976664" y="1884185"/>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Training</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4242B5D1-55FD-51F8-9F0D-FB91BD405801}"/>
              </a:ext>
            </a:extLst>
          </p:cNvPr>
          <p:cNvSpPr/>
          <p:nvPr/>
        </p:nvSpPr>
        <p:spPr>
          <a:xfrm>
            <a:off x="2976664" y="2448136"/>
            <a:ext cx="4988617" cy="915534"/>
          </a:xfrm>
          <a:prstGeom prst="rect">
            <a:avLst/>
          </a:prstGeom>
          <a:noFill/>
          <a:ln/>
        </p:spPr>
        <p:txBody>
          <a:bodyPr wrap="square" lIns="0" tIns="0" rIns="0" bIns="0" rtlCol="0" anchor="ctr"/>
          <a:lstStyle/>
          <a:p>
            <a:pPr>
              <a:lnSpc>
                <a:spcPct val="130000"/>
              </a:lnSpc>
            </a:pPr>
            <a:r>
              <a:rPr lang="en-US" sz="1200" dirty="0"/>
              <a:t>Costs to attend a class or workshop (in-person or virtual) aimed at either enhancing the artists’ skill level or professional development. </a:t>
            </a:r>
          </a:p>
          <a:p>
            <a:pPr marL="171450" indent="-171450">
              <a:lnSpc>
                <a:spcPct val="130000"/>
              </a:lnSpc>
              <a:buFont typeface="Arial" panose="020B0604020202020204" pitchFamily="34" charset="0"/>
              <a:buChar char="•"/>
            </a:pPr>
            <a:r>
              <a:rPr lang="en-US" sz="1200" dirty="0"/>
              <a:t>Such as attending a master class or workshop taught by acknowledged authorities in their medium.</a:t>
            </a:r>
          </a:p>
        </p:txBody>
      </p:sp>
      <p:sp>
        <p:nvSpPr>
          <p:cNvPr id="6" name="Shape 2">
            <a:extLst>
              <a:ext uri="{FF2B5EF4-FFF2-40B4-BE49-F238E27FC236}">
                <a16:creationId xmlns:a16="http://schemas.microsoft.com/office/drawing/2014/main" id="{7CBB582B-53E8-DC79-E3F5-90B9BA0D4F3A}"/>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descr="North Carolina Arts Council and DNCR logos">
            <a:extLst>
              <a:ext uri="{FF2B5EF4-FFF2-40B4-BE49-F238E27FC236}">
                <a16:creationId xmlns:a16="http://schemas.microsoft.com/office/drawing/2014/main" id="{AD2FD0B2-B2E4-64A6-2AF7-197367BAB815}"/>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pic>
        <p:nvPicPr>
          <p:cNvPr id="2" name="Picture 1" descr="Checkmark in a circle">
            <a:extLst>
              <a:ext uri="{FF2B5EF4-FFF2-40B4-BE49-F238E27FC236}">
                <a16:creationId xmlns:a16="http://schemas.microsoft.com/office/drawing/2014/main" id="{011A4480-682B-3B48-D6C8-A29EDB9DC177}"/>
              </a:ext>
            </a:extLst>
          </p:cNvPr>
          <p:cNvPicPr>
            <a:picLocks noChangeAspect="1"/>
          </p:cNvPicPr>
          <p:nvPr/>
        </p:nvPicPr>
        <p:blipFill rotWithShape="1">
          <a:blip r:embed="rId4">
            <a:extLst>
              <a:ext uri="{28A0092B-C50C-407E-A947-70E740481C1C}">
                <a14:useLocalDpi xmlns:a14="http://schemas.microsoft.com/office/drawing/2010/main" val="0"/>
              </a:ext>
            </a:extLst>
          </a:blip>
          <a:srcRect l="38355" t="29074" r="38541" b="28889"/>
          <a:stretch/>
        </p:blipFill>
        <p:spPr>
          <a:xfrm>
            <a:off x="1178346" y="1894561"/>
            <a:ext cx="1243841" cy="1273018"/>
          </a:xfrm>
          <a:prstGeom prst="rect">
            <a:avLst/>
          </a:prstGeom>
        </p:spPr>
      </p:pic>
    </p:spTree>
    <p:extLst>
      <p:ext uri="{BB962C8B-B14F-4D97-AF65-F5344CB8AC3E}">
        <p14:creationId xmlns:p14="http://schemas.microsoft.com/office/powerpoint/2010/main" val="1835529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CB1A7-2637-2C2A-D12A-BC88AB25AA29}"/>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FEE4F7F4-DBF8-9524-E4F0-16CA9F44C37C}"/>
              </a:ext>
            </a:extLst>
          </p:cNvPr>
          <p:cNvSpPr>
            <a:spLocks noGrp="1"/>
          </p:cNvSpPr>
          <p:nvPr>
            <p:ph type="title" idx="4294967295"/>
          </p:nvPr>
        </p:nvSpPr>
        <p:spPr>
          <a:xfrm>
            <a:off x="2976664" y="1884185"/>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Travel</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1B2BFB10-B442-F085-7AD5-075D2FA0FF43}"/>
              </a:ext>
            </a:extLst>
          </p:cNvPr>
          <p:cNvSpPr/>
          <p:nvPr/>
        </p:nvSpPr>
        <p:spPr>
          <a:xfrm>
            <a:off x="2976664" y="2448136"/>
            <a:ext cx="4988617" cy="408871"/>
          </a:xfrm>
          <a:prstGeom prst="rect">
            <a:avLst/>
          </a:prstGeom>
          <a:noFill/>
          <a:ln/>
        </p:spPr>
        <p:txBody>
          <a:bodyPr wrap="square" lIns="0" tIns="0" rIns="0" bIns="0" rtlCol="0" anchor="ctr"/>
          <a:lstStyle/>
          <a:p>
            <a:pPr>
              <a:lnSpc>
                <a:spcPct val="130000"/>
              </a:lnSpc>
            </a:pPr>
            <a:r>
              <a:rPr lang="en-US" sz="1200" dirty="0"/>
              <a:t>Costs of transportation, lodging, and food for training, professional conferences, or research.</a:t>
            </a:r>
          </a:p>
        </p:txBody>
      </p:sp>
      <p:sp>
        <p:nvSpPr>
          <p:cNvPr id="6" name="Shape 2">
            <a:extLst>
              <a:ext uri="{FF2B5EF4-FFF2-40B4-BE49-F238E27FC236}">
                <a16:creationId xmlns:a16="http://schemas.microsoft.com/office/drawing/2014/main" id="{31A47306-4E84-BCA2-C819-677DB62EEC92}"/>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descr="North Carolina Arts Council and DNCR logos">
            <a:extLst>
              <a:ext uri="{FF2B5EF4-FFF2-40B4-BE49-F238E27FC236}">
                <a16:creationId xmlns:a16="http://schemas.microsoft.com/office/drawing/2014/main" id="{4E83C6C1-B0D3-C585-8E8B-C2F775D3601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pic>
        <p:nvPicPr>
          <p:cNvPr id="2" name="Picture 1" descr="Checkmark in a circle">
            <a:extLst>
              <a:ext uri="{FF2B5EF4-FFF2-40B4-BE49-F238E27FC236}">
                <a16:creationId xmlns:a16="http://schemas.microsoft.com/office/drawing/2014/main" id="{F21D2CDA-C68A-BBC4-B7F2-15AB47CF8085}"/>
              </a:ext>
            </a:extLst>
          </p:cNvPr>
          <p:cNvPicPr>
            <a:picLocks noChangeAspect="1"/>
          </p:cNvPicPr>
          <p:nvPr/>
        </p:nvPicPr>
        <p:blipFill rotWithShape="1">
          <a:blip r:embed="rId4">
            <a:extLst>
              <a:ext uri="{28A0092B-C50C-407E-A947-70E740481C1C}">
                <a14:useLocalDpi xmlns:a14="http://schemas.microsoft.com/office/drawing/2010/main" val="0"/>
              </a:ext>
            </a:extLst>
          </a:blip>
          <a:srcRect l="38355" t="29074" r="38541" b="28889"/>
          <a:stretch/>
        </p:blipFill>
        <p:spPr>
          <a:xfrm>
            <a:off x="1178346" y="1894561"/>
            <a:ext cx="1243841" cy="1273018"/>
          </a:xfrm>
          <a:prstGeom prst="rect">
            <a:avLst/>
          </a:prstGeom>
        </p:spPr>
      </p:pic>
    </p:spTree>
    <p:extLst>
      <p:ext uri="{BB962C8B-B14F-4D97-AF65-F5344CB8AC3E}">
        <p14:creationId xmlns:p14="http://schemas.microsoft.com/office/powerpoint/2010/main" val="135827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B30E6-73A4-308A-D9A4-FC15AB3514EC}"/>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FFFA0F6-C37E-E4F0-EDE6-096A217574AF}"/>
              </a:ext>
            </a:extLst>
          </p:cNvPr>
          <p:cNvSpPr>
            <a:spLocks noGrp="1"/>
          </p:cNvSpPr>
          <p:nvPr>
            <p:ph type="title" idx="4294967295"/>
          </p:nvPr>
        </p:nvSpPr>
        <p:spPr>
          <a:xfrm>
            <a:off x="2976664" y="2014538"/>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Artists fees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18EBCB97-93A6-180A-7FCF-739B6E60A3DD}"/>
              </a:ext>
            </a:extLst>
          </p:cNvPr>
          <p:cNvSpPr/>
          <p:nvPr/>
        </p:nvSpPr>
        <p:spPr>
          <a:xfrm>
            <a:off x="2976664" y="2578490"/>
            <a:ext cx="4988617" cy="130352"/>
          </a:xfrm>
          <a:prstGeom prst="rect">
            <a:avLst/>
          </a:prstGeom>
          <a:noFill/>
          <a:ln/>
        </p:spPr>
        <p:txBody>
          <a:bodyPr wrap="square" lIns="0" tIns="0" rIns="0" bIns="0" rtlCol="0" anchor="ctr"/>
          <a:lstStyle/>
          <a:p>
            <a:pPr>
              <a:lnSpc>
                <a:spcPct val="130000"/>
              </a:lnSpc>
            </a:pPr>
            <a:r>
              <a:rPr lang="en-US" sz="1200" dirty="0"/>
              <a:t>Up to </a:t>
            </a:r>
            <a:r>
              <a:rPr lang="en-US" sz="1200" b="1" dirty="0"/>
              <a:t>50% of grant amount </a:t>
            </a:r>
            <a:r>
              <a:rPr lang="en-US" sz="1200" dirty="0"/>
              <a:t>may be used towards artist fees!</a:t>
            </a:r>
          </a:p>
        </p:txBody>
      </p:sp>
      <p:sp>
        <p:nvSpPr>
          <p:cNvPr id="6" name="Shape 2">
            <a:extLst>
              <a:ext uri="{FF2B5EF4-FFF2-40B4-BE49-F238E27FC236}">
                <a16:creationId xmlns:a16="http://schemas.microsoft.com/office/drawing/2014/main" id="{683A6234-28BE-8B5C-C1C2-896FA3E9E33D}"/>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descr="North Carolina Arts Council and DNCR logos">
            <a:extLst>
              <a:ext uri="{FF2B5EF4-FFF2-40B4-BE49-F238E27FC236}">
                <a16:creationId xmlns:a16="http://schemas.microsoft.com/office/drawing/2014/main" id="{7617F42E-629F-188D-7F37-224EE5D903E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pic>
        <p:nvPicPr>
          <p:cNvPr id="2" name="Picture 1" descr="Checkmark in a circle">
            <a:extLst>
              <a:ext uri="{FF2B5EF4-FFF2-40B4-BE49-F238E27FC236}">
                <a16:creationId xmlns:a16="http://schemas.microsoft.com/office/drawing/2014/main" id="{0D0525F4-E5C8-1CEF-0E84-55435C273707}"/>
              </a:ext>
            </a:extLst>
          </p:cNvPr>
          <p:cNvPicPr>
            <a:picLocks noChangeAspect="1"/>
          </p:cNvPicPr>
          <p:nvPr/>
        </p:nvPicPr>
        <p:blipFill rotWithShape="1">
          <a:blip r:embed="rId4">
            <a:extLst>
              <a:ext uri="{28A0092B-C50C-407E-A947-70E740481C1C}">
                <a14:useLocalDpi xmlns:a14="http://schemas.microsoft.com/office/drawing/2010/main" val="0"/>
              </a:ext>
            </a:extLst>
          </a:blip>
          <a:srcRect l="38355" t="29074" r="38541" b="28889"/>
          <a:stretch/>
        </p:blipFill>
        <p:spPr>
          <a:xfrm>
            <a:off x="1178346" y="2024914"/>
            <a:ext cx="1243841" cy="1273018"/>
          </a:xfrm>
          <a:prstGeom prst="rect">
            <a:avLst/>
          </a:prstGeom>
        </p:spPr>
      </p:pic>
    </p:spTree>
    <p:extLst>
      <p:ext uri="{BB962C8B-B14F-4D97-AF65-F5344CB8AC3E}">
        <p14:creationId xmlns:p14="http://schemas.microsoft.com/office/powerpoint/2010/main" val="1100464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76B9F-4504-2F09-EBAB-2292BB495D71}"/>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D21A4E7F-F9B0-200D-4121-D8CE4511B618}"/>
              </a:ext>
            </a:extLst>
          </p:cNvPr>
          <p:cNvSpPr>
            <a:spLocks noGrp="1"/>
          </p:cNvSpPr>
          <p:nvPr>
            <p:ph type="title" idx="4294967295"/>
          </p:nvPr>
        </p:nvSpPr>
        <p:spPr>
          <a:xfrm>
            <a:off x="2976664" y="1731467"/>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What the grant will NOT fund</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57AD3138-80CA-E7F2-6197-3E3E20416BFB}"/>
              </a:ext>
            </a:extLst>
          </p:cNvPr>
          <p:cNvSpPr/>
          <p:nvPr/>
        </p:nvSpPr>
        <p:spPr>
          <a:xfrm>
            <a:off x="2976664" y="2295418"/>
            <a:ext cx="4988617" cy="1391365"/>
          </a:xfrm>
          <a:prstGeom prst="rect">
            <a:avLst/>
          </a:prstGeom>
          <a:noFill/>
          <a:ln/>
        </p:spPr>
        <p:txBody>
          <a:bodyPr wrap="square" lIns="0" tIns="0" rIns="0" bIns="0" rtlCol="0" anchor="ctr"/>
          <a:lstStyle/>
          <a:p>
            <a:pPr marL="171450" indent="-171450">
              <a:lnSpc>
                <a:spcPct val="130000"/>
              </a:lnSpc>
              <a:buFont typeface="Arial" panose="020B0604020202020204" pitchFamily="34" charset="0"/>
              <a:buChar char="•"/>
            </a:pPr>
            <a:r>
              <a:rPr lang="en-US" sz="1200" dirty="0"/>
              <a:t>Scholarships for undergraduate- or graduate-level education</a:t>
            </a:r>
          </a:p>
          <a:p>
            <a:pPr marL="171450" indent="-171450">
              <a:lnSpc>
                <a:spcPct val="130000"/>
              </a:lnSpc>
              <a:buFont typeface="Arial" panose="020B0604020202020204" pitchFamily="34" charset="0"/>
              <a:buChar char="•"/>
            </a:pPr>
            <a:r>
              <a:rPr lang="en-US" sz="1200" dirty="0"/>
              <a:t>Projects that support or oppose a particular candidate for public office</a:t>
            </a:r>
          </a:p>
          <a:p>
            <a:pPr marL="171450" indent="-171450">
              <a:lnSpc>
                <a:spcPct val="130000"/>
              </a:lnSpc>
              <a:buFont typeface="Arial" panose="020B0604020202020204" pitchFamily="34" charset="0"/>
              <a:buChar char="•"/>
            </a:pPr>
            <a:r>
              <a:rPr lang="en-US" sz="1200" dirty="0"/>
              <a:t>Projects that are exclusive to members of a particular religious faith group</a:t>
            </a:r>
          </a:p>
          <a:p>
            <a:pPr marL="171450" indent="-171450">
              <a:lnSpc>
                <a:spcPct val="130000"/>
              </a:lnSpc>
              <a:buFont typeface="Arial" panose="020B0604020202020204" pitchFamily="34" charset="0"/>
              <a:buChar char="•"/>
            </a:pPr>
            <a:r>
              <a:rPr lang="en-US" sz="1200" dirty="0"/>
              <a:t>Non-profit initiatives</a:t>
            </a:r>
          </a:p>
          <a:p>
            <a:pPr marL="171450" indent="-171450">
              <a:lnSpc>
                <a:spcPct val="130000"/>
              </a:lnSpc>
              <a:buFont typeface="Arial" panose="020B0604020202020204" pitchFamily="34" charset="0"/>
              <a:buChar char="•"/>
            </a:pPr>
            <a:r>
              <a:rPr lang="en-US" sz="1200" dirty="0"/>
              <a:t>Projects that do not have a direct effect on the applicant’s growth as an artist </a:t>
            </a:r>
          </a:p>
          <a:p>
            <a:pPr marL="171450" indent="-171450">
              <a:lnSpc>
                <a:spcPct val="130000"/>
              </a:lnSpc>
              <a:buFont typeface="Arial" panose="020B0604020202020204" pitchFamily="34" charset="0"/>
              <a:buChar char="•"/>
            </a:pPr>
            <a:endParaRPr lang="en-US" sz="1200" dirty="0"/>
          </a:p>
        </p:txBody>
      </p:sp>
      <p:sp>
        <p:nvSpPr>
          <p:cNvPr id="6" name="Shape 2">
            <a:extLst>
              <a:ext uri="{FF2B5EF4-FFF2-40B4-BE49-F238E27FC236}">
                <a16:creationId xmlns:a16="http://schemas.microsoft.com/office/drawing/2014/main" id="{394CE2BD-4E1B-2ACC-BD5C-4F1B491F87F2}"/>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descr="North Carolina Arts Council and DNCR logos">
            <a:extLst>
              <a:ext uri="{FF2B5EF4-FFF2-40B4-BE49-F238E27FC236}">
                <a16:creationId xmlns:a16="http://schemas.microsoft.com/office/drawing/2014/main" id="{7B97012E-8AA1-C32A-629E-6465A2002B7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pic>
        <p:nvPicPr>
          <p:cNvPr id="8" name="Picture 7" descr="A red circle icon with a large X in it">
            <a:extLst>
              <a:ext uri="{FF2B5EF4-FFF2-40B4-BE49-F238E27FC236}">
                <a16:creationId xmlns:a16="http://schemas.microsoft.com/office/drawing/2014/main" id="{5A5C00B6-A203-4FFF-D8B2-CE8AA5DFA15F}"/>
              </a:ext>
            </a:extLst>
          </p:cNvPr>
          <p:cNvPicPr>
            <a:picLocks noChangeAspect="1"/>
          </p:cNvPicPr>
          <p:nvPr/>
        </p:nvPicPr>
        <p:blipFill rotWithShape="1">
          <a:blip r:embed="rId4">
            <a:extLst>
              <a:ext uri="{28A0092B-C50C-407E-A947-70E740481C1C}">
                <a14:useLocalDpi xmlns:a14="http://schemas.microsoft.com/office/drawing/2010/main" val="0"/>
              </a:ext>
            </a:extLst>
          </a:blip>
          <a:srcRect l="-1269" t="-2197" r="-997" b="-2469"/>
          <a:stretch/>
        </p:blipFill>
        <p:spPr>
          <a:xfrm>
            <a:off x="1178347" y="1731467"/>
            <a:ext cx="1243841" cy="1273018"/>
          </a:xfrm>
          <a:prstGeom prst="rect">
            <a:avLst/>
          </a:prstGeom>
        </p:spPr>
      </p:pic>
    </p:spTree>
    <p:extLst>
      <p:ext uri="{BB962C8B-B14F-4D97-AF65-F5344CB8AC3E}">
        <p14:creationId xmlns:p14="http://schemas.microsoft.com/office/powerpoint/2010/main" val="1619564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BE78F-D1BA-2792-1783-F09D31958875}"/>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AEE45DD9-E8C1-8731-8102-F01EA23BEDEC}"/>
              </a:ext>
            </a:extLst>
          </p:cNvPr>
          <p:cNvSpPr>
            <a:spLocks noGrp="1"/>
          </p:cNvSpPr>
          <p:nvPr>
            <p:ph type="title" idx="4294967295"/>
          </p:nvPr>
        </p:nvSpPr>
        <p:spPr>
          <a:xfrm>
            <a:off x="473367" y="3180946"/>
            <a:ext cx="8190756" cy="113646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400" rtl="0" eaLnBrk="1" fontAlgn="auto" latinLnBrk="0" hangingPunct="1">
              <a:lnSpc>
                <a:spcPts val="3957"/>
              </a:lnSpc>
              <a:spcBef>
                <a:spcPts val="0"/>
              </a:spcBef>
              <a:spcAft>
                <a:spcPts val="0"/>
              </a:spcAft>
              <a:buClrTx/>
              <a:buSzTx/>
              <a:buFontTx/>
              <a:buNone/>
              <a:tabLst/>
              <a:defRPr/>
            </a:pPr>
            <a: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Evaluation criteria</a:t>
            </a:r>
            <a:endParaRPr kumimoji="0" lang="en-US" sz="3298"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C99AAD21-8A45-4EF1-33D4-0C4A0994AD75}"/>
              </a:ext>
              <a:ext uri="{C183D7F6-B498-43B3-948B-1728B52AA6E4}">
                <adec:decorative xmlns:adec="http://schemas.microsoft.com/office/drawing/2017/decorative" val="1"/>
              </a:ext>
            </a:extLst>
          </p:cNvPr>
          <p:cNvGrpSpPr/>
          <p:nvPr/>
        </p:nvGrpSpPr>
        <p:grpSpPr>
          <a:xfrm>
            <a:off x="5197475" y="-20170"/>
            <a:ext cx="3946525" cy="5163671"/>
            <a:chOff x="5197475" y="-20170"/>
            <a:chExt cx="3946525" cy="5163671"/>
          </a:xfrm>
        </p:grpSpPr>
        <p:sp>
          <p:nvSpPr>
            <p:cNvPr id="6" name="Rectangle 5">
              <a:extLst>
                <a:ext uri="{FF2B5EF4-FFF2-40B4-BE49-F238E27FC236}">
                  <a16:creationId xmlns:a16="http://schemas.microsoft.com/office/drawing/2014/main" id="{74ECAA37-83A6-4E03-FC78-1ED2E9499044}"/>
                </a:ext>
              </a:extLst>
            </p:cNvPr>
            <p:cNvSpPr>
              <a:spLocks/>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45EEE0A-BB31-E70D-6A7A-C1EA94C25B09}"/>
                </a:ext>
              </a:extLst>
            </p:cNvPr>
            <p:cNvSpPr>
              <a:spLocks/>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10E4622-6DED-44AF-1654-61B04859BF31}"/>
                </a:ext>
              </a:extLst>
            </p:cNvPr>
            <p:cNvSpPr>
              <a:spLocks/>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0705820-6EA1-3A90-5589-7DA8EFC4F9AA}"/>
                </a:ext>
              </a:extLst>
            </p:cNvPr>
            <p:cNvSpPr>
              <a:spLocks/>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AADF106-A424-17E1-D376-F1F541D1906A}"/>
                </a:ext>
              </a:extLst>
            </p:cNvPr>
            <p:cNvSpPr>
              <a:spLocks/>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B875A71-CDF9-8B49-934D-A648FD906F2F}"/>
                </a:ext>
              </a:extLst>
            </p:cNvPr>
            <p:cNvSpPr>
              <a:spLocks/>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B6AB691C-2F25-CA88-9DF7-CAABDE043DBC}"/>
              </a:ext>
              <a:ext uri="{C183D7F6-B498-43B3-948B-1728B52AA6E4}">
                <adec:decorative xmlns:adec="http://schemas.microsoft.com/office/drawing/2017/decorative" val="1"/>
              </a:ext>
            </a:extLst>
          </p:cNvPr>
          <p:cNvGrpSpPr>
            <a:grpSpLocks noGrp="1" noUngrp="1" noRot="1" noMove="1" noResize="1"/>
          </p:cNvGrpSpPr>
          <p:nvPr/>
        </p:nvGrpSpPr>
        <p:grpSpPr>
          <a:xfrm>
            <a:off x="5197475" y="-20171"/>
            <a:ext cx="3946525" cy="5163671"/>
            <a:chOff x="5197475" y="-20170"/>
            <a:chExt cx="3946525" cy="5163671"/>
          </a:xfrm>
        </p:grpSpPr>
        <p:sp>
          <p:nvSpPr>
            <p:cNvPr id="20" name="Rectangle 19">
              <a:extLst>
                <a:ext uri="{FF2B5EF4-FFF2-40B4-BE49-F238E27FC236}">
                  <a16:creationId xmlns:a16="http://schemas.microsoft.com/office/drawing/2014/main" id="{3D9609FC-637B-34D6-C08F-6D5FEA2BBDCF}"/>
                </a:ext>
              </a:extLst>
            </p:cNvPr>
            <p:cNvSpPr>
              <a:spLocks noGrp="1" noRot="1" noMove="1" noResize="1" noEditPoints="1" noAdjustHandles="1" noChangeArrowheads="1" noChangeShapeType="1"/>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9668D3F-EFDF-C01F-FA79-8F4A3E276C71}"/>
                </a:ext>
              </a:extLst>
            </p:cNvPr>
            <p:cNvSpPr>
              <a:spLocks noGrp="1" noRot="1" noMove="1" noResize="1" noEditPoints="1" noAdjustHandles="1" noChangeArrowheads="1" noChangeShapeType="1"/>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6E8EBCC-CB3C-5818-D41B-6C4408B0468A}"/>
                </a:ext>
              </a:extLst>
            </p:cNvPr>
            <p:cNvSpPr>
              <a:spLocks noGrp="1" noRot="1" noMove="1" noResize="1" noEditPoints="1" noAdjustHandles="1" noChangeArrowheads="1" noChangeShapeType="1"/>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A69AF5B-01E4-AE0F-14C1-C19442D44BE0}"/>
                </a:ext>
              </a:extLst>
            </p:cNvPr>
            <p:cNvSpPr>
              <a:spLocks noGrp="1" noRot="1" noMove="1" noResize="1" noEditPoints="1" noAdjustHandles="1" noChangeArrowheads="1" noChangeShapeType="1"/>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876B412-FD08-E75F-10A3-1B0A04B3ECE3}"/>
                </a:ext>
              </a:extLst>
            </p:cNvPr>
            <p:cNvSpPr>
              <a:spLocks noGrp="1" noRot="1" noMove="1" noResize="1" noEditPoints="1" noAdjustHandles="1" noChangeArrowheads="1" noChangeShapeType="1"/>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185D327-24C4-3B3C-BA39-9DFB59F497F9}"/>
                </a:ext>
              </a:extLst>
            </p:cNvPr>
            <p:cNvSpPr>
              <a:spLocks noGrp="1" noRot="1" noMove="1" noResize="1" noEditPoints="1" noAdjustHandles="1" noChangeArrowheads="1" noChangeShapeType="1"/>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53047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509C8-EB4C-8E0B-01EA-27096AEE9413}"/>
            </a:ext>
          </a:extLst>
        </p:cNvPr>
        <p:cNvGrpSpPr/>
        <p:nvPr/>
      </p:nvGrpSpPr>
      <p:grpSpPr>
        <a:xfrm>
          <a:off x="0" y="0"/>
          <a:ext cx="0" cy="0"/>
          <a:chOff x="0" y="0"/>
          <a:chExt cx="0" cy="0"/>
        </a:xfrm>
      </p:grpSpPr>
      <p:pic>
        <p:nvPicPr>
          <p:cNvPr id="2" name="Picture 1" descr="A circular yellow icon depicting a ribbon with a star pinned to it">
            <a:extLst>
              <a:ext uri="{FF2B5EF4-FFF2-40B4-BE49-F238E27FC236}">
                <a16:creationId xmlns:a16="http://schemas.microsoft.com/office/drawing/2014/main" id="{5EB1F1FE-5ED8-172F-4554-73F08D321BF8}"/>
              </a:ext>
            </a:extLst>
          </p:cNvPr>
          <p:cNvPicPr>
            <a:picLocks noChangeAspect="1"/>
          </p:cNvPicPr>
          <p:nvPr/>
        </p:nvPicPr>
        <p:blipFill rotWithShape="1">
          <a:blip r:embed="rId3">
            <a:extLst>
              <a:ext uri="{28A0092B-C50C-407E-A947-70E740481C1C}">
                <a14:useLocalDpi xmlns:a14="http://schemas.microsoft.com/office/drawing/2010/main" val="0"/>
              </a:ext>
            </a:extLst>
          </a:blip>
          <a:srcRect l="-699" t="-1384" r="-200" b="-1881"/>
          <a:stretch/>
        </p:blipFill>
        <p:spPr>
          <a:xfrm>
            <a:off x="1178347" y="1731467"/>
            <a:ext cx="1243841" cy="1273018"/>
          </a:xfrm>
          <a:prstGeom prst="rect">
            <a:avLst/>
          </a:prstGeom>
        </p:spPr>
      </p:pic>
      <p:sp>
        <p:nvSpPr>
          <p:cNvPr id="3" name="Text 0">
            <a:extLst>
              <a:ext uri="{FF2B5EF4-FFF2-40B4-BE49-F238E27FC236}">
                <a16:creationId xmlns:a16="http://schemas.microsoft.com/office/drawing/2014/main" id="{277991BC-5F0E-FC6F-6076-243099909249}"/>
              </a:ext>
            </a:extLst>
          </p:cNvPr>
          <p:cNvSpPr>
            <a:spLocks noGrp="1"/>
          </p:cNvSpPr>
          <p:nvPr>
            <p:ph type="title" idx="4294967295"/>
          </p:nvPr>
        </p:nvSpPr>
        <p:spPr>
          <a:xfrm>
            <a:off x="2976664" y="1731467"/>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Artistic merit</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A3D7CAD4-E4EE-E11C-DCA5-DC5A56C4A0F9}"/>
              </a:ext>
            </a:extLst>
          </p:cNvPr>
          <p:cNvSpPr/>
          <p:nvPr/>
        </p:nvSpPr>
        <p:spPr>
          <a:xfrm>
            <a:off x="2976664" y="2295418"/>
            <a:ext cx="4988617" cy="400617"/>
          </a:xfrm>
          <a:prstGeom prst="rect">
            <a:avLst/>
          </a:prstGeom>
          <a:noFill/>
          <a:ln/>
        </p:spPr>
        <p:txBody>
          <a:bodyPr wrap="square" lIns="0" tIns="0" rIns="0" bIns="0" rtlCol="0" anchor="ctr"/>
          <a:lstStyle/>
          <a:p>
            <a:pPr marL="171450" indent="-171450">
              <a:lnSpc>
                <a:spcPct val="130000"/>
              </a:lnSpc>
              <a:buFont typeface="Arial" panose="020B0604020202020204" pitchFamily="34" charset="0"/>
              <a:buChar char="•"/>
            </a:pPr>
            <a:r>
              <a:rPr lang="en-US" sz="1200" dirty="0"/>
              <a:t>Demonstrated talent in an art form and overall excellence of the artist’s work</a:t>
            </a:r>
          </a:p>
          <a:p>
            <a:pPr marL="171450" indent="-171450">
              <a:lnSpc>
                <a:spcPct val="130000"/>
              </a:lnSpc>
              <a:buFont typeface="Arial" panose="020B0604020202020204" pitchFamily="34" charset="0"/>
              <a:buChar char="•"/>
            </a:pPr>
            <a:r>
              <a:rPr lang="en-US" sz="1200" dirty="0"/>
              <a:t>Clear commitment to a career as a practicing professional artist</a:t>
            </a:r>
          </a:p>
        </p:txBody>
      </p:sp>
      <p:sp>
        <p:nvSpPr>
          <p:cNvPr id="6" name="Shape 2">
            <a:extLst>
              <a:ext uri="{FF2B5EF4-FFF2-40B4-BE49-F238E27FC236}">
                <a16:creationId xmlns:a16="http://schemas.microsoft.com/office/drawing/2014/main" id="{FDF7F24F-5DC3-E93A-501F-B475D5032748}"/>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A5C136A4-D8CC-26F4-7DA0-C8DB4C462E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139117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32B4F-EBA8-5084-6265-B77D9B40C28E}"/>
            </a:ext>
          </a:extLst>
        </p:cNvPr>
        <p:cNvGrpSpPr/>
        <p:nvPr/>
      </p:nvGrpSpPr>
      <p:grpSpPr>
        <a:xfrm>
          <a:off x="0" y="0"/>
          <a:ext cx="0" cy="0"/>
          <a:chOff x="0" y="0"/>
          <a:chExt cx="0" cy="0"/>
        </a:xfrm>
      </p:grpSpPr>
      <p:pic>
        <p:nvPicPr>
          <p:cNvPr id="7" name="Picture 6" descr="A circular blue icon depicting a ribbon with a checkmark on it">
            <a:extLst>
              <a:ext uri="{FF2B5EF4-FFF2-40B4-BE49-F238E27FC236}">
                <a16:creationId xmlns:a16="http://schemas.microsoft.com/office/drawing/2014/main" id="{670B1099-E823-7513-A858-D81740BAEF66}"/>
              </a:ext>
            </a:extLst>
          </p:cNvPr>
          <p:cNvPicPr>
            <a:picLocks noChangeAspect="1"/>
          </p:cNvPicPr>
          <p:nvPr/>
        </p:nvPicPr>
        <p:blipFill rotWithShape="1">
          <a:blip r:embed="rId3">
            <a:extLst>
              <a:ext uri="{28A0092B-C50C-407E-A947-70E740481C1C}">
                <a14:useLocalDpi xmlns:a14="http://schemas.microsoft.com/office/drawing/2010/main" val="0"/>
              </a:ext>
            </a:extLst>
          </a:blip>
          <a:srcRect l="-1457" t="1" r="-301" b="-4146"/>
          <a:stretch/>
        </p:blipFill>
        <p:spPr>
          <a:xfrm>
            <a:off x="1178347" y="1731467"/>
            <a:ext cx="1243841" cy="1273018"/>
          </a:xfrm>
          <a:prstGeom prst="rect">
            <a:avLst/>
          </a:prstGeom>
        </p:spPr>
      </p:pic>
      <p:sp>
        <p:nvSpPr>
          <p:cNvPr id="3" name="Text 0">
            <a:extLst>
              <a:ext uri="{FF2B5EF4-FFF2-40B4-BE49-F238E27FC236}">
                <a16:creationId xmlns:a16="http://schemas.microsoft.com/office/drawing/2014/main" id="{7162DF19-4A02-85BB-373B-8CF2727AC662}"/>
              </a:ext>
            </a:extLst>
          </p:cNvPr>
          <p:cNvSpPr>
            <a:spLocks noGrp="1"/>
          </p:cNvSpPr>
          <p:nvPr>
            <p:ph type="title" idx="4294967295"/>
          </p:nvPr>
        </p:nvSpPr>
        <p:spPr>
          <a:xfrm>
            <a:off x="2976664" y="1731467"/>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Project Merit</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60A0C9A8-880E-781E-8823-FE62CC8DA102}"/>
              </a:ext>
            </a:extLst>
          </p:cNvPr>
          <p:cNvSpPr/>
          <p:nvPr/>
        </p:nvSpPr>
        <p:spPr>
          <a:xfrm>
            <a:off x="2976664" y="2295418"/>
            <a:ext cx="4988617" cy="400617"/>
          </a:xfrm>
          <a:prstGeom prst="rect">
            <a:avLst/>
          </a:prstGeom>
          <a:noFill/>
          <a:ln/>
        </p:spPr>
        <p:txBody>
          <a:bodyPr wrap="square" lIns="0" tIns="0" rIns="0" bIns="0" rtlCol="0" anchor="ctr"/>
          <a:lstStyle/>
          <a:p>
            <a:pPr marL="171450" indent="-171450">
              <a:lnSpc>
                <a:spcPct val="130000"/>
              </a:lnSpc>
              <a:buFont typeface="Arial" panose="020B0604020202020204" pitchFamily="34" charset="0"/>
              <a:buChar char="•"/>
            </a:pPr>
            <a:r>
              <a:rPr lang="en-US" sz="1200" dirty="0"/>
              <a:t>Benefit of the proposed project to the artist’s professional growth</a:t>
            </a:r>
          </a:p>
          <a:p>
            <a:pPr marL="171450" indent="-171450">
              <a:lnSpc>
                <a:spcPct val="130000"/>
              </a:lnSpc>
              <a:buFont typeface="Arial" panose="020B0604020202020204" pitchFamily="34" charset="0"/>
              <a:buChar char="•"/>
            </a:pPr>
            <a:r>
              <a:rPr lang="en-US" sz="1200" dirty="0"/>
              <a:t>Feasibility of the proposed project</a:t>
            </a:r>
          </a:p>
        </p:txBody>
      </p:sp>
      <p:sp>
        <p:nvSpPr>
          <p:cNvPr id="6" name="Shape 2">
            <a:extLst>
              <a:ext uri="{FF2B5EF4-FFF2-40B4-BE49-F238E27FC236}">
                <a16:creationId xmlns:a16="http://schemas.microsoft.com/office/drawing/2014/main" id="{DFBE9C93-98B5-76B5-5BEE-6650751AC8CC}"/>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C77CC600-9DD9-4F85-A4F2-CC0B3643AC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3488661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F1A08-4AB3-C620-400D-C1C91F541FC0}"/>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9CB11444-9691-06AC-36BB-EC2878B08DA8}"/>
              </a:ext>
            </a:extLst>
          </p:cNvPr>
          <p:cNvSpPr>
            <a:spLocks noGrp="1"/>
          </p:cNvSpPr>
          <p:nvPr>
            <p:ph type="title" idx="4294967295"/>
          </p:nvPr>
        </p:nvSpPr>
        <p:spPr>
          <a:xfrm>
            <a:off x="1178346" y="1765994"/>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Panel Process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961234F3-EE93-9BED-AF19-04ACB641345D}"/>
              </a:ext>
            </a:extLst>
          </p:cNvPr>
          <p:cNvSpPr/>
          <p:nvPr/>
        </p:nvSpPr>
        <p:spPr>
          <a:xfrm>
            <a:off x="1178718" y="2329944"/>
            <a:ext cx="6786563" cy="1307408"/>
          </a:xfrm>
          <a:prstGeom prst="rect">
            <a:avLst/>
          </a:prstGeom>
          <a:noFill/>
          <a:ln/>
        </p:spPr>
        <p:txBody>
          <a:bodyPr wrap="square" lIns="0" tIns="0" rIns="0" bIns="0" rtlCol="0" anchor="ctr"/>
          <a:lstStyle/>
          <a:p>
            <a:pPr marL="171450" indent="-171450">
              <a:lnSpc>
                <a:spcPct val="130000"/>
              </a:lnSpc>
              <a:buFont typeface="Arial" panose="020B0604020202020204" pitchFamily="34" charset="0"/>
              <a:buChar char="•"/>
            </a:pPr>
            <a:r>
              <a:rPr lang="en-US" sz="1200" dirty="0"/>
              <a:t>Lead arts council schedules the panel </a:t>
            </a:r>
          </a:p>
          <a:p>
            <a:pPr marL="171450" indent="-171450">
              <a:lnSpc>
                <a:spcPct val="130000"/>
              </a:lnSpc>
              <a:buFont typeface="Arial" panose="020B0604020202020204" pitchFamily="34" charset="0"/>
              <a:buChar char="•"/>
            </a:pPr>
            <a:r>
              <a:rPr lang="en-US" sz="1200" dirty="0"/>
              <a:t>Panelists should be recruited based on professional expertise</a:t>
            </a:r>
          </a:p>
          <a:p>
            <a:pPr marL="171450" indent="-171450">
              <a:lnSpc>
                <a:spcPct val="130000"/>
              </a:lnSpc>
              <a:buFont typeface="Arial" panose="020B0604020202020204" pitchFamily="34" charset="0"/>
              <a:buChar char="•"/>
            </a:pPr>
            <a:r>
              <a:rPr lang="en-US" sz="1200" dirty="0"/>
              <a:t>Panelists should receive an honorarium for their time</a:t>
            </a:r>
          </a:p>
          <a:p>
            <a:pPr marL="171450" indent="-171450">
              <a:lnSpc>
                <a:spcPct val="130000"/>
              </a:lnSpc>
              <a:buFont typeface="Arial" panose="020B0604020202020204" pitchFamily="34" charset="0"/>
              <a:buChar char="•"/>
            </a:pPr>
            <a:r>
              <a:rPr lang="en-US" sz="1200" dirty="0"/>
              <a:t>Consortium members may observe the panels, but should not serve as panelists</a:t>
            </a:r>
          </a:p>
          <a:p>
            <a:pPr marL="171450" indent="-171450">
              <a:lnSpc>
                <a:spcPct val="130000"/>
              </a:lnSpc>
              <a:buFont typeface="Arial" panose="020B0604020202020204" pitchFamily="34" charset="0"/>
              <a:buChar char="•"/>
            </a:pPr>
            <a:r>
              <a:rPr lang="en-US" sz="1200" dirty="0"/>
              <a:t>Scoring structure and templates are on the ASG resources site.</a:t>
            </a:r>
            <a:br>
              <a:rPr lang="en-US" sz="1200" dirty="0"/>
            </a:br>
            <a:endParaRPr lang="en-US" sz="1200" dirty="0"/>
          </a:p>
        </p:txBody>
      </p:sp>
      <p:sp>
        <p:nvSpPr>
          <p:cNvPr id="6" name="Shape 2">
            <a:extLst>
              <a:ext uri="{FF2B5EF4-FFF2-40B4-BE49-F238E27FC236}">
                <a16:creationId xmlns:a16="http://schemas.microsoft.com/office/drawing/2014/main" id="{36A4EE79-27E0-2E84-5222-D0D68ADAC15C}"/>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descr="North Carolina Arts Council and DNCR logos">
            <a:extLst>
              <a:ext uri="{FF2B5EF4-FFF2-40B4-BE49-F238E27FC236}">
                <a16:creationId xmlns:a16="http://schemas.microsoft.com/office/drawing/2014/main" id="{83398AAC-3650-C338-95F9-72B4A50E14D7}"/>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4157821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11B6D-C030-53D0-3157-A4F224AEFEE5}"/>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B8C34A48-1EEE-13F8-85C6-7721517E763C}"/>
              </a:ext>
            </a:extLst>
          </p:cNvPr>
          <p:cNvSpPr>
            <a:spLocks noGrp="1"/>
          </p:cNvSpPr>
          <p:nvPr>
            <p:ph type="title" idx="4294967295"/>
          </p:nvPr>
        </p:nvSpPr>
        <p:spPr>
          <a:xfrm>
            <a:off x="1178346" y="1765994"/>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NC Arts Council Staff can also provide panelist recommendations</a:t>
            </a:r>
          </a:p>
        </p:txBody>
      </p:sp>
      <p:sp>
        <p:nvSpPr>
          <p:cNvPr id="4" name="Text 1">
            <a:extLst>
              <a:ext uri="{FF2B5EF4-FFF2-40B4-BE49-F238E27FC236}">
                <a16:creationId xmlns:a16="http://schemas.microsoft.com/office/drawing/2014/main" id="{4FBF3933-E8D2-DDCF-102B-99DD521E9283}"/>
              </a:ext>
            </a:extLst>
          </p:cNvPr>
          <p:cNvSpPr/>
          <p:nvPr/>
        </p:nvSpPr>
        <p:spPr>
          <a:xfrm>
            <a:off x="1178718" y="2329944"/>
            <a:ext cx="6786563" cy="1307408"/>
          </a:xfrm>
          <a:prstGeom prst="rect">
            <a:avLst/>
          </a:prstGeom>
          <a:noFill/>
          <a:ln/>
        </p:spPr>
        <p:txBody>
          <a:bodyPr wrap="square" lIns="0" tIns="0" rIns="0" bIns="0" rtlCol="0" anchor="ctr"/>
          <a:lstStyle/>
          <a:p>
            <a:pPr marL="171450" indent="-171450">
              <a:lnSpc>
                <a:spcPct val="130000"/>
              </a:lnSpc>
              <a:buFont typeface="Arial" panose="020B0604020202020204" pitchFamily="34" charset="0"/>
              <a:buChar char="•"/>
            </a:pPr>
            <a:r>
              <a:rPr lang="en-US" sz="1200" b="1" dirty="0"/>
              <a:t>Leigh Ann Wilder</a:t>
            </a:r>
            <a:r>
              <a:rPr lang="en-US" sz="1200" dirty="0"/>
              <a:t>, Creative Economies Director / leighann.wilder@dncr.nc.gov </a:t>
            </a:r>
          </a:p>
          <a:p>
            <a:pPr marL="171450" indent="-171450">
              <a:lnSpc>
                <a:spcPct val="130000"/>
              </a:lnSpc>
              <a:buFont typeface="Arial" panose="020B0604020202020204" pitchFamily="34" charset="0"/>
              <a:buChar char="•"/>
            </a:pPr>
            <a:r>
              <a:rPr lang="en-US" sz="1200" b="1" dirty="0"/>
              <a:t>Zoe Van Buren</a:t>
            </a:r>
            <a:r>
              <a:rPr lang="en-US" sz="1200" dirty="0"/>
              <a:t>, Folklife Director / zoe.vanburen@dncr.nc.gov</a:t>
            </a:r>
          </a:p>
          <a:p>
            <a:pPr marL="171450" indent="-171450">
              <a:lnSpc>
                <a:spcPct val="130000"/>
              </a:lnSpc>
              <a:buFont typeface="Arial" panose="020B0604020202020204" pitchFamily="34" charset="0"/>
              <a:buChar char="•"/>
            </a:pPr>
            <a:r>
              <a:rPr lang="en-US" sz="1200" b="1" dirty="0"/>
              <a:t>Dara Silver</a:t>
            </a:r>
            <a:r>
              <a:rPr lang="en-US" sz="1200" dirty="0"/>
              <a:t>, Artists &amp; Organizations Director / dara.silver@dncr.nc.gov</a:t>
            </a:r>
          </a:p>
          <a:p>
            <a:pPr marL="171450" indent="-171450">
              <a:lnSpc>
                <a:spcPct val="130000"/>
              </a:lnSpc>
              <a:buFont typeface="Arial" panose="020B0604020202020204" pitchFamily="34" charset="0"/>
              <a:buChar char="•"/>
            </a:pPr>
            <a:r>
              <a:rPr lang="en-US" sz="1200" b="1" dirty="0"/>
              <a:t>Jamie Katz Court</a:t>
            </a:r>
            <a:r>
              <a:rPr lang="en-US" sz="1200" dirty="0"/>
              <a:t>, Music and Dance Director / jamie.katzcourt@dncr.nc.gov</a:t>
            </a:r>
          </a:p>
          <a:p>
            <a:pPr marL="171450" indent="-171450">
              <a:lnSpc>
                <a:spcPct val="130000"/>
              </a:lnSpc>
              <a:buFont typeface="Arial" panose="020B0604020202020204" pitchFamily="34" charset="0"/>
              <a:buChar char="•"/>
            </a:pPr>
            <a:r>
              <a:rPr lang="en-US" sz="1200" b="1" dirty="0"/>
              <a:t>Kara Leinfelder</a:t>
            </a:r>
            <a:r>
              <a:rPr lang="en-US" sz="1200" dirty="0"/>
              <a:t>, CHNC Music Office / kara.leinfelder@dncr.nc.gov</a:t>
            </a:r>
            <a:br>
              <a:rPr lang="en-US" sz="1200" dirty="0"/>
            </a:br>
            <a:endParaRPr lang="en-US" sz="1200" dirty="0"/>
          </a:p>
        </p:txBody>
      </p:sp>
      <p:sp>
        <p:nvSpPr>
          <p:cNvPr id="6" name="Shape 2">
            <a:extLst>
              <a:ext uri="{FF2B5EF4-FFF2-40B4-BE49-F238E27FC236}">
                <a16:creationId xmlns:a16="http://schemas.microsoft.com/office/drawing/2014/main" id="{D959B7A0-47F7-D76C-E2C7-D3FF78FB2C80}"/>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descr="North Carolina Arts Council and DNCR logos">
            <a:extLst>
              <a:ext uri="{FF2B5EF4-FFF2-40B4-BE49-F238E27FC236}">
                <a16:creationId xmlns:a16="http://schemas.microsoft.com/office/drawing/2014/main" id="{D675B5F6-054C-F10E-6136-E6CAF27F187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793085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41C235-64ED-7884-982A-8F6018B06697}"/>
            </a:ext>
          </a:extLst>
        </p:cNvPr>
        <p:cNvGrpSpPr/>
        <p:nvPr/>
      </p:nvGrpSpPr>
      <p:grpSpPr>
        <a:xfrm>
          <a:off x="0" y="0"/>
          <a:ext cx="0" cy="0"/>
          <a:chOff x="0" y="0"/>
          <a:chExt cx="0" cy="0"/>
        </a:xfrm>
      </p:grpSpPr>
      <p:pic>
        <p:nvPicPr>
          <p:cNvPr id="2" name="Picture 1" descr="Facebook logo">
            <a:extLst>
              <a:ext uri="{FF2B5EF4-FFF2-40B4-BE49-F238E27FC236}">
                <a16:creationId xmlns:a16="http://schemas.microsoft.com/office/drawing/2014/main" id="{42A8562E-866C-46D9-2E38-A6CC5DC680CC}"/>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18" y="2290236"/>
            <a:ext cx="325462" cy="325462"/>
          </a:xfrm>
          <a:prstGeom prst="rect">
            <a:avLst/>
          </a:prstGeom>
        </p:spPr>
      </p:pic>
      <p:sp>
        <p:nvSpPr>
          <p:cNvPr id="14" name="TextBox 13">
            <a:extLst>
              <a:ext uri="{FF2B5EF4-FFF2-40B4-BE49-F238E27FC236}">
                <a16:creationId xmlns:a16="http://schemas.microsoft.com/office/drawing/2014/main" id="{8313B6AD-23A3-AD08-61F1-F6BDE1CAB179}"/>
              </a:ext>
            </a:extLst>
          </p:cNvPr>
          <p:cNvSpPr txBox="1"/>
          <p:nvPr/>
        </p:nvSpPr>
        <p:spPr>
          <a:xfrm>
            <a:off x="1143252" y="2332047"/>
            <a:ext cx="1365169" cy="276999"/>
          </a:xfrm>
          <a:prstGeom prst="rect">
            <a:avLst/>
          </a:prstGeom>
          <a:noFill/>
        </p:spPr>
        <p:txBody>
          <a:bodyPr wrap="square" rtlCol="0">
            <a:spAutoFit/>
          </a:bodyPr>
          <a:lstStyle/>
          <a:p>
            <a:r>
              <a:rPr lang="en-US" sz="1200" b="1" dirty="0">
                <a:solidFill>
                  <a:srgbClr val="006893"/>
                </a:solidFill>
              </a:rPr>
              <a:t>@</a:t>
            </a:r>
            <a:r>
              <a:rPr lang="en-US" sz="1200" b="1" dirty="0" err="1">
                <a:solidFill>
                  <a:srgbClr val="006893"/>
                </a:solidFill>
              </a:rPr>
              <a:t>NCArts</a:t>
            </a:r>
            <a:endParaRPr lang="en-US" sz="1200" b="1" dirty="0">
              <a:solidFill>
                <a:srgbClr val="006893"/>
              </a:solidFill>
            </a:endParaRPr>
          </a:p>
        </p:txBody>
      </p:sp>
      <p:pic>
        <p:nvPicPr>
          <p:cNvPr id="7" name="Picture 6" descr="YouTube logo">
            <a:extLst>
              <a:ext uri="{FF2B5EF4-FFF2-40B4-BE49-F238E27FC236}">
                <a16:creationId xmlns:a16="http://schemas.microsoft.com/office/drawing/2014/main" id="{92ABA4C3-BCFD-DAD0-4A0B-274C69838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010" y="2821371"/>
            <a:ext cx="391458" cy="275800"/>
          </a:xfrm>
          <a:prstGeom prst="rect">
            <a:avLst/>
          </a:prstGeom>
        </p:spPr>
      </p:pic>
      <p:sp>
        <p:nvSpPr>
          <p:cNvPr id="15" name="TextBox 14">
            <a:extLst>
              <a:ext uri="{FF2B5EF4-FFF2-40B4-BE49-F238E27FC236}">
                <a16:creationId xmlns:a16="http://schemas.microsoft.com/office/drawing/2014/main" id="{7EF27B35-87E7-021B-33F2-07DA57611BFA}"/>
              </a:ext>
            </a:extLst>
          </p:cNvPr>
          <p:cNvSpPr txBox="1"/>
          <p:nvPr/>
        </p:nvSpPr>
        <p:spPr>
          <a:xfrm>
            <a:off x="1143083" y="2804957"/>
            <a:ext cx="1073509" cy="276999"/>
          </a:xfrm>
          <a:prstGeom prst="rect">
            <a:avLst/>
          </a:prstGeom>
          <a:noFill/>
        </p:spPr>
        <p:txBody>
          <a:bodyPr wrap="square" rtlCol="0">
            <a:spAutoFit/>
          </a:bodyPr>
          <a:lstStyle/>
          <a:p>
            <a:r>
              <a:rPr lang="en-US" sz="1200" b="1" dirty="0">
                <a:solidFill>
                  <a:srgbClr val="006893"/>
                </a:solidFill>
              </a:rPr>
              <a:t>@</a:t>
            </a:r>
            <a:r>
              <a:rPr lang="en-US" sz="1200" b="1" dirty="0" err="1">
                <a:solidFill>
                  <a:srgbClr val="006893"/>
                </a:solidFill>
              </a:rPr>
              <a:t>NCArts</a:t>
            </a:r>
            <a:endParaRPr lang="en-US" sz="1200" b="1" dirty="0">
              <a:solidFill>
                <a:srgbClr val="006893"/>
              </a:solidFill>
            </a:endParaRPr>
          </a:p>
        </p:txBody>
      </p:sp>
      <p:pic>
        <p:nvPicPr>
          <p:cNvPr id="9" name="Picture 8" descr="Instagram logo">
            <a:extLst>
              <a:ext uri="{FF2B5EF4-FFF2-40B4-BE49-F238E27FC236}">
                <a16:creationId xmlns:a16="http://schemas.microsoft.com/office/drawing/2014/main" id="{12DA9596-5FE9-72C9-B1A8-5C78523FA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4466" y="2225718"/>
            <a:ext cx="491528" cy="491528"/>
          </a:xfrm>
          <a:prstGeom prst="rect">
            <a:avLst/>
          </a:prstGeom>
        </p:spPr>
      </p:pic>
      <p:sp>
        <p:nvSpPr>
          <p:cNvPr id="16" name="TextBox 15">
            <a:extLst>
              <a:ext uri="{FF2B5EF4-FFF2-40B4-BE49-F238E27FC236}">
                <a16:creationId xmlns:a16="http://schemas.microsoft.com/office/drawing/2014/main" id="{127250F4-CCD9-7391-2E86-974B0B903CD8}"/>
              </a:ext>
            </a:extLst>
          </p:cNvPr>
          <p:cNvSpPr txBox="1"/>
          <p:nvPr/>
        </p:nvSpPr>
        <p:spPr>
          <a:xfrm>
            <a:off x="3021479" y="2332901"/>
            <a:ext cx="1303385" cy="276999"/>
          </a:xfrm>
          <a:prstGeom prst="rect">
            <a:avLst/>
          </a:prstGeom>
          <a:noFill/>
        </p:spPr>
        <p:txBody>
          <a:bodyPr wrap="square" rtlCol="0">
            <a:spAutoFit/>
          </a:bodyPr>
          <a:lstStyle/>
          <a:p>
            <a:r>
              <a:rPr lang="en-US" sz="1200" b="1" dirty="0">
                <a:solidFill>
                  <a:srgbClr val="006893"/>
                </a:solidFill>
              </a:rPr>
              <a:t>@</a:t>
            </a:r>
            <a:r>
              <a:rPr lang="en-US" sz="1200" b="1" dirty="0" err="1">
                <a:solidFill>
                  <a:srgbClr val="006893"/>
                </a:solidFill>
              </a:rPr>
              <a:t>NCArtsCouncil</a:t>
            </a:r>
            <a:endParaRPr lang="en-US" sz="1200" b="1" dirty="0">
              <a:solidFill>
                <a:srgbClr val="006893"/>
              </a:solidFill>
            </a:endParaRPr>
          </a:p>
        </p:txBody>
      </p:sp>
      <p:sp>
        <p:nvSpPr>
          <p:cNvPr id="4" name="Text 1">
            <a:extLst>
              <a:ext uri="{FF2B5EF4-FFF2-40B4-BE49-F238E27FC236}">
                <a16:creationId xmlns:a16="http://schemas.microsoft.com/office/drawing/2014/main" id="{0C6622B2-5F61-AB48-E786-5B8E86C05361}"/>
              </a:ext>
            </a:extLst>
          </p:cNvPr>
          <p:cNvSpPr>
            <a:spLocks noGrp="1"/>
          </p:cNvSpPr>
          <p:nvPr>
            <p:ph type="title" idx="4294967295"/>
          </p:nvPr>
        </p:nvSpPr>
        <p:spPr>
          <a:xfrm>
            <a:off x="473367" y="3814856"/>
            <a:ext cx="8190756" cy="50255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400" rtl="0" eaLnBrk="1" fontAlgn="auto" latinLnBrk="0" hangingPunct="1">
              <a:lnSpc>
                <a:spcPts val="3957"/>
              </a:lnSpc>
              <a:spcBef>
                <a:spcPts val="0"/>
              </a:spcBef>
              <a:spcAft>
                <a:spcPts val="0"/>
              </a:spcAft>
              <a:buClrTx/>
              <a:buSzTx/>
              <a:buFontTx/>
              <a:buNone/>
              <a:tabLst/>
              <a:defRPr/>
            </a:pPr>
            <a: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Thank you</a:t>
            </a:r>
            <a:endParaRPr kumimoji="0" lang="en-US" sz="3298"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D8B7EAD-D03E-62D8-3F18-3269E37351A5}"/>
              </a:ext>
              <a:ext uri="{C183D7F6-B498-43B3-948B-1728B52AA6E4}">
                <adec:decorative xmlns:adec="http://schemas.microsoft.com/office/drawing/2017/decorative" val="1"/>
              </a:ext>
            </a:extLst>
          </p:cNvPr>
          <p:cNvGrpSpPr/>
          <p:nvPr/>
        </p:nvGrpSpPr>
        <p:grpSpPr>
          <a:xfrm>
            <a:off x="5197475" y="-20170"/>
            <a:ext cx="3946525" cy="5163671"/>
            <a:chOff x="5197475" y="-20170"/>
            <a:chExt cx="3946525" cy="5163671"/>
          </a:xfrm>
        </p:grpSpPr>
        <p:sp>
          <p:nvSpPr>
            <p:cNvPr id="6" name="Rectangle 5">
              <a:extLst>
                <a:ext uri="{FF2B5EF4-FFF2-40B4-BE49-F238E27FC236}">
                  <a16:creationId xmlns:a16="http://schemas.microsoft.com/office/drawing/2014/main" id="{A1676961-71ED-61F2-26B9-4FF9EEB832D2}"/>
                </a:ext>
              </a:extLst>
            </p:cNvPr>
            <p:cNvSpPr>
              <a:spLocks/>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54D38B8-D686-FBDB-D70B-0C5B47653C4D}"/>
                </a:ext>
              </a:extLst>
            </p:cNvPr>
            <p:cNvSpPr>
              <a:spLocks/>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73234DF-754C-4110-4B1A-557C5B510442}"/>
                </a:ext>
              </a:extLst>
            </p:cNvPr>
            <p:cNvSpPr>
              <a:spLocks/>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AB264EB-158F-B3A3-CB58-35C9C7383B8B}"/>
                </a:ext>
              </a:extLst>
            </p:cNvPr>
            <p:cNvSpPr>
              <a:spLocks/>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D854073-86C1-3B2C-F8F8-E9E2B5EE20FA}"/>
                </a:ext>
              </a:extLst>
            </p:cNvPr>
            <p:cNvSpPr>
              <a:spLocks/>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1EB92F2-2DD0-E710-A0BB-224B61D91A63}"/>
                </a:ext>
              </a:extLst>
            </p:cNvPr>
            <p:cNvSpPr>
              <a:spLocks/>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CAC4E16E-2B7A-D2F8-CD59-F53E895C58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stretch>
            <a:fillRect/>
          </a:stretch>
        </p:blipFill>
        <p:spPr>
          <a:xfrm>
            <a:off x="473223" y="420028"/>
            <a:ext cx="3462764" cy="1353097"/>
          </a:xfrm>
          <a:prstGeom prst="rect">
            <a:avLst/>
          </a:prstGeom>
        </p:spPr>
      </p:pic>
      <p:grpSp>
        <p:nvGrpSpPr>
          <p:cNvPr id="19" name="Group 18">
            <a:extLst>
              <a:ext uri="{FF2B5EF4-FFF2-40B4-BE49-F238E27FC236}">
                <a16:creationId xmlns:a16="http://schemas.microsoft.com/office/drawing/2014/main" id="{657861BF-CC9E-6C8D-8915-E39A1AA09301}"/>
              </a:ext>
              <a:ext uri="{C183D7F6-B498-43B3-948B-1728B52AA6E4}">
                <adec:decorative xmlns:adec="http://schemas.microsoft.com/office/drawing/2017/decorative" val="1"/>
              </a:ext>
            </a:extLst>
          </p:cNvPr>
          <p:cNvGrpSpPr>
            <a:grpSpLocks noGrp="1" noUngrp="1" noRot="1" noMove="1" noResize="1"/>
          </p:cNvGrpSpPr>
          <p:nvPr/>
        </p:nvGrpSpPr>
        <p:grpSpPr>
          <a:xfrm>
            <a:off x="5197475" y="-20171"/>
            <a:ext cx="3946525" cy="5163671"/>
            <a:chOff x="5197475" y="-20170"/>
            <a:chExt cx="3946525" cy="5163671"/>
          </a:xfrm>
        </p:grpSpPr>
        <p:sp>
          <p:nvSpPr>
            <p:cNvPr id="20" name="Rectangle 19">
              <a:extLst>
                <a:ext uri="{FF2B5EF4-FFF2-40B4-BE49-F238E27FC236}">
                  <a16:creationId xmlns:a16="http://schemas.microsoft.com/office/drawing/2014/main" id="{070486D5-957B-A8FA-6EFA-784706BA84D7}"/>
                </a:ext>
              </a:extLst>
            </p:cNvPr>
            <p:cNvSpPr>
              <a:spLocks noGrp="1" noRot="1" noMove="1" noResize="1" noEditPoints="1" noAdjustHandles="1" noChangeArrowheads="1" noChangeShapeType="1"/>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DC1D51D-E4EA-CAFD-001E-16BCC4BA4E62}"/>
                </a:ext>
              </a:extLst>
            </p:cNvPr>
            <p:cNvSpPr>
              <a:spLocks noGrp="1" noRot="1" noMove="1" noResize="1" noEditPoints="1" noAdjustHandles="1" noChangeArrowheads="1" noChangeShapeType="1"/>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A4A5E45-18BD-7AAA-7999-1582B1649AD9}"/>
                </a:ext>
              </a:extLst>
            </p:cNvPr>
            <p:cNvSpPr>
              <a:spLocks noGrp="1" noRot="1" noMove="1" noResize="1" noEditPoints="1" noAdjustHandles="1" noChangeArrowheads="1" noChangeShapeType="1"/>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37D0888-091E-4F8E-A4D0-B076D4D962A2}"/>
                </a:ext>
              </a:extLst>
            </p:cNvPr>
            <p:cNvSpPr>
              <a:spLocks noGrp="1" noRot="1" noMove="1" noResize="1" noEditPoints="1" noAdjustHandles="1" noChangeArrowheads="1" noChangeShapeType="1"/>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2070FF9-72EF-89B8-143D-EB83A987D145}"/>
                </a:ext>
              </a:extLst>
            </p:cNvPr>
            <p:cNvSpPr>
              <a:spLocks noGrp="1" noRot="1" noMove="1" noResize="1" noEditPoints="1" noAdjustHandles="1" noChangeArrowheads="1" noChangeShapeType="1"/>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B2FB8F9-83D7-D5EC-1845-731932287487}"/>
                </a:ext>
              </a:extLst>
            </p:cNvPr>
            <p:cNvSpPr>
              <a:spLocks noGrp="1" noRot="1" noMove="1" noResize="1" noEditPoints="1" noAdjustHandles="1" noChangeArrowheads="1" noChangeShapeType="1"/>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74476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5">
    <p:bg>
      <p:bgPr>
        <a:solidFill>
          <a:schemeClr val="bg1"/>
        </a:solidFill>
        <a:effectLst/>
      </p:bgPr>
    </p:bg>
    <p:spTree>
      <p:nvGrpSpPr>
        <p:cNvPr id="1" name=""/>
        <p:cNvGrpSpPr/>
        <p:nvPr/>
      </p:nvGrpSpPr>
      <p:grpSpPr>
        <a:xfrm>
          <a:off x="0" y="0"/>
          <a:ext cx="0" cy="0"/>
          <a:chOff x="0" y="0"/>
          <a:chExt cx="0" cy="0"/>
        </a:xfrm>
      </p:grpSpPr>
      <p:sp>
        <p:nvSpPr>
          <p:cNvPr id="3" name="Text 0"/>
          <p:cNvSpPr>
            <a:spLocks noGrp="1"/>
          </p:cNvSpPr>
          <p:nvPr>
            <p:ph type="title" idx="4294967295"/>
          </p:nvPr>
        </p:nvSpPr>
        <p:spPr>
          <a:xfrm>
            <a:off x="1191481" y="1130596"/>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Disciplines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p:cNvSpPr/>
          <p:nvPr/>
        </p:nvSpPr>
        <p:spPr>
          <a:xfrm>
            <a:off x="1191853" y="3263797"/>
            <a:ext cx="6786563" cy="837903"/>
          </a:xfrm>
          <a:prstGeom prst="rect">
            <a:avLst/>
          </a:prstGeom>
          <a:noFill/>
          <a:ln/>
        </p:spPr>
        <p:txBody>
          <a:bodyPr wrap="square" lIns="0" tIns="0" rIns="0" bIns="0" rtlCol="0" anchor="t"/>
          <a:lstStyle/>
          <a:p>
            <a:pPr>
              <a:lnSpc>
                <a:spcPct val="130000"/>
              </a:lnSpc>
            </a:pPr>
            <a:r>
              <a:rPr lang="en-US" sz="1200" dirty="0"/>
              <a:t>The Artist Support Grant is intended to support a broad range of talented visual, performing, literary, and interdisciplinary artists. </a:t>
            </a:r>
          </a:p>
          <a:p>
            <a:pPr>
              <a:lnSpc>
                <a:spcPct val="130000"/>
              </a:lnSpc>
            </a:pPr>
            <a:endParaRPr lang="en-US" sz="1200" u="sng" dirty="0"/>
          </a:p>
        </p:txBody>
      </p:sp>
      <p:pic>
        <p:nvPicPr>
          <p:cNvPr id="2" name="Picture 1" descr="Colorful icons of a turntable, a paint palette with brush, abstract brush strokes, a pen writing in a notebook, a camera, a pair of ballet slippers, theater masks, and music notes">
            <a:extLst>
              <a:ext uri="{FF2B5EF4-FFF2-40B4-BE49-F238E27FC236}">
                <a16:creationId xmlns:a16="http://schemas.microsoft.com/office/drawing/2014/main" id="{3E329286-F041-C273-7941-7148E1AFF268}"/>
              </a:ext>
            </a:extLst>
          </p:cNvPr>
          <p:cNvPicPr>
            <a:picLocks noChangeAspect="1"/>
          </p:cNvPicPr>
          <p:nvPr/>
        </p:nvPicPr>
        <p:blipFill rotWithShape="1">
          <a:blip r:embed="rId3">
            <a:extLst>
              <a:ext uri="{28A0092B-C50C-407E-A947-70E740481C1C}">
                <a14:useLocalDpi xmlns:a14="http://schemas.microsoft.com/office/drawing/2010/main" val="0"/>
              </a:ext>
            </a:extLst>
          </a:blip>
          <a:srcRect l="7804" t="8288" r="7399" b="52252"/>
          <a:stretch/>
        </p:blipFill>
        <p:spPr>
          <a:xfrm>
            <a:off x="1857331" y="1643476"/>
            <a:ext cx="5429337" cy="1421133"/>
          </a:xfrm>
          <a:prstGeom prst="rect">
            <a:avLst/>
          </a:prstGeom>
        </p:spPr>
      </p:pic>
      <p:sp>
        <p:nvSpPr>
          <p:cNvPr id="6" name="Shape 2">
            <a:extLs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DA28BBA2-2D27-09EF-43D1-A27CCA2DE8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3091CC-2CD2-DD61-E0F2-EE73FBFD987C}"/>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C78C59F8-2AE0-CEA1-C6F2-41A92920989C}"/>
              </a:ext>
            </a:extLst>
          </p:cNvPr>
          <p:cNvSpPr>
            <a:spLocks noGrp="1"/>
          </p:cNvSpPr>
          <p:nvPr>
            <p:ph type="title" idx="4294967295"/>
          </p:nvPr>
        </p:nvSpPr>
        <p:spPr>
          <a:xfrm>
            <a:off x="1191481" y="819605"/>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18 Regions Award Artist Support Grants </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Content Placeholder 4" descr="Map of the 18 regional arts council consortiums that award Artist Support Grants">
            <a:extLst>
              <a:ext uri="{FF2B5EF4-FFF2-40B4-BE49-F238E27FC236}">
                <a16:creationId xmlns:a16="http://schemas.microsoft.com/office/drawing/2014/main" id="{01C05428-9181-FA13-BBB3-D6F8CD4A9ED7}"/>
              </a:ext>
            </a:extLst>
          </p:cNvPr>
          <p:cNvPicPr>
            <a:picLocks noChangeAspect="1"/>
          </p:cNvPicPr>
          <p:nvPr/>
        </p:nvPicPr>
        <p:blipFill>
          <a:blip r:embed="rId3"/>
          <a:stretch>
            <a:fillRect/>
          </a:stretch>
        </p:blipFill>
        <p:spPr>
          <a:xfrm>
            <a:off x="742578" y="1362114"/>
            <a:ext cx="7393282" cy="3166760"/>
          </a:xfrm>
          <a:prstGeom prst="rect">
            <a:avLst/>
          </a:prstGeom>
        </p:spPr>
      </p:pic>
      <p:sp>
        <p:nvSpPr>
          <p:cNvPr id="6" name="Shape 2">
            <a:extLst>
              <a:ext uri="{FF2B5EF4-FFF2-40B4-BE49-F238E27FC236}">
                <a16:creationId xmlns:a16="http://schemas.microsoft.com/office/drawing/2014/main" id="{EAF2434E-6AC1-2543-A694-92B4D557C33A}"/>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A6465E94-C781-F429-3174-5DA7930ECA0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3712097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02C6C2-7682-3D92-204C-DF7CA3C8267B}"/>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D7E5D251-08BA-E93A-2F3C-BA828F6179DD}"/>
              </a:ext>
            </a:extLst>
          </p:cNvPr>
          <p:cNvSpPr>
            <a:spLocks noGrp="1"/>
          </p:cNvSpPr>
          <p:nvPr>
            <p:ph type="title" idx="4294967295"/>
          </p:nvPr>
        </p:nvSpPr>
        <p:spPr>
          <a:xfrm>
            <a:off x="473367" y="3814856"/>
            <a:ext cx="8190756" cy="50255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400" rtl="0" eaLnBrk="1" fontAlgn="auto" latinLnBrk="0" hangingPunct="1">
              <a:lnSpc>
                <a:spcPts val="3957"/>
              </a:lnSpc>
              <a:spcBef>
                <a:spcPts val="0"/>
              </a:spcBef>
              <a:spcAft>
                <a:spcPts val="0"/>
              </a:spcAft>
              <a:buClrTx/>
              <a:buSzTx/>
              <a:buFontTx/>
              <a:buNone/>
              <a:tabLst/>
              <a:defRPr/>
            </a:pPr>
            <a: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Grant Timeline</a:t>
            </a:r>
            <a:endParaRPr kumimoji="0" lang="en-US" sz="3298"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00FE14E2-05B1-9799-205C-0A08837609EB}"/>
              </a:ext>
              <a:ext uri="{C183D7F6-B498-43B3-948B-1728B52AA6E4}">
                <adec:decorative xmlns:adec="http://schemas.microsoft.com/office/drawing/2017/decorative" val="1"/>
              </a:ext>
            </a:extLst>
          </p:cNvPr>
          <p:cNvGrpSpPr/>
          <p:nvPr/>
        </p:nvGrpSpPr>
        <p:grpSpPr>
          <a:xfrm>
            <a:off x="5197475" y="-20170"/>
            <a:ext cx="3946525" cy="5163671"/>
            <a:chOff x="5197475" y="-20170"/>
            <a:chExt cx="3946525" cy="5163671"/>
          </a:xfrm>
        </p:grpSpPr>
        <p:sp>
          <p:nvSpPr>
            <p:cNvPr id="6" name="Rectangle 5">
              <a:extLst>
                <a:ext uri="{FF2B5EF4-FFF2-40B4-BE49-F238E27FC236}">
                  <a16:creationId xmlns:a16="http://schemas.microsoft.com/office/drawing/2014/main" id="{4724B5A7-852E-E3D9-3EB7-485A5B6183A9}"/>
                </a:ext>
              </a:extLst>
            </p:cNvPr>
            <p:cNvSpPr>
              <a:spLocks/>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3EAD100-3DF5-83F7-D577-98EEAF0B793A}"/>
                </a:ext>
              </a:extLst>
            </p:cNvPr>
            <p:cNvSpPr>
              <a:spLocks/>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E1A945E-64EE-9B40-29B5-684A610DFE51}"/>
                </a:ext>
              </a:extLst>
            </p:cNvPr>
            <p:cNvSpPr>
              <a:spLocks/>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8F82947-E80A-B32A-EBBB-CFE598B6AB67}"/>
                </a:ext>
              </a:extLst>
            </p:cNvPr>
            <p:cNvSpPr>
              <a:spLocks/>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5DE2595-99D9-D229-96D1-EF089972283E}"/>
                </a:ext>
              </a:extLst>
            </p:cNvPr>
            <p:cNvSpPr>
              <a:spLocks/>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DAA9BF0-B68A-66B6-0571-378A46F05D38}"/>
                </a:ext>
              </a:extLst>
            </p:cNvPr>
            <p:cNvSpPr>
              <a:spLocks/>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63EB7440-A24A-579B-B040-3F0E0DB233D1}"/>
              </a:ext>
              <a:ext uri="{C183D7F6-B498-43B3-948B-1728B52AA6E4}">
                <adec:decorative xmlns:adec="http://schemas.microsoft.com/office/drawing/2017/decorative" val="1"/>
              </a:ext>
            </a:extLst>
          </p:cNvPr>
          <p:cNvGrpSpPr>
            <a:grpSpLocks noGrp="1" noUngrp="1" noRot="1" noMove="1" noResize="1"/>
          </p:cNvGrpSpPr>
          <p:nvPr/>
        </p:nvGrpSpPr>
        <p:grpSpPr>
          <a:xfrm>
            <a:off x="5197475" y="-20171"/>
            <a:ext cx="3946525" cy="5163671"/>
            <a:chOff x="5197475" y="-20170"/>
            <a:chExt cx="3946525" cy="5163671"/>
          </a:xfrm>
        </p:grpSpPr>
        <p:sp>
          <p:nvSpPr>
            <p:cNvPr id="20" name="Rectangle 19">
              <a:extLst>
                <a:ext uri="{FF2B5EF4-FFF2-40B4-BE49-F238E27FC236}">
                  <a16:creationId xmlns:a16="http://schemas.microsoft.com/office/drawing/2014/main" id="{8CBE2C79-FF4A-A9F1-ED0C-DF7215CC3820}"/>
                </a:ext>
              </a:extLst>
            </p:cNvPr>
            <p:cNvSpPr>
              <a:spLocks noGrp="1" noRot="1" noMove="1" noResize="1" noEditPoints="1" noAdjustHandles="1" noChangeArrowheads="1" noChangeShapeType="1"/>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A5A372A-F805-309A-D562-B7B7FA95737F}"/>
                </a:ext>
              </a:extLst>
            </p:cNvPr>
            <p:cNvSpPr>
              <a:spLocks noGrp="1" noRot="1" noMove="1" noResize="1" noEditPoints="1" noAdjustHandles="1" noChangeArrowheads="1" noChangeShapeType="1"/>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592D6AD-8DF1-B458-DDAC-BEDCF8C2FED8}"/>
                </a:ext>
              </a:extLst>
            </p:cNvPr>
            <p:cNvSpPr>
              <a:spLocks noGrp="1" noRot="1" noMove="1" noResize="1" noEditPoints="1" noAdjustHandles="1" noChangeArrowheads="1" noChangeShapeType="1"/>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F54948A-EE05-15B7-FFDA-B98F05290350}"/>
                </a:ext>
              </a:extLst>
            </p:cNvPr>
            <p:cNvSpPr>
              <a:spLocks noGrp="1" noRot="1" noMove="1" noResize="1" noEditPoints="1" noAdjustHandles="1" noChangeArrowheads="1" noChangeShapeType="1"/>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76877EC-A0A4-C532-DDBD-E3A32E80334B}"/>
                </a:ext>
              </a:extLst>
            </p:cNvPr>
            <p:cNvSpPr>
              <a:spLocks noGrp="1" noRot="1" noMove="1" noResize="1" noEditPoints="1" noAdjustHandles="1" noChangeArrowheads="1" noChangeShapeType="1"/>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F4E35AA-2CFE-4775-1B76-34478921772B}"/>
                </a:ext>
              </a:extLst>
            </p:cNvPr>
            <p:cNvSpPr>
              <a:spLocks noGrp="1" noRot="1" noMove="1" noResize="1" noEditPoints="1" noAdjustHandles="1" noChangeArrowheads="1" noChangeShapeType="1"/>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10643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D8A636-9860-7C28-D45D-223B13EFE8F7}"/>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57FEE0BF-A5E1-CDD0-B054-79B65D9248B9}"/>
              </a:ext>
            </a:extLst>
          </p:cNvPr>
          <p:cNvSpPr>
            <a:spLocks noGrp="1"/>
          </p:cNvSpPr>
          <p:nvPr>
            <p:ph type="title" idx="4294967295"/>
          </p:nvPr>
        </p:nvSpPr>
        <p:spPr>
          <a:xfrm>
            <a:off x="1191481" y="819605"/>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Grant Cycle Timeline</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9" name="Content Placeholder 7" descr="Grant timeline workflow">
            <a:extLst>
              <a:ext uri="{FF2B5EF4-FFF2-40B4-BE49-F238E27FC236}">
                <a16:creationId xmlns:a16="http://schemas.microsoft.com/office/drawing/2014/main" id="{2DEF994A-D1CE-5971-EB2B-9ABF923210D6}"/>
              </a:ext>
            </a:extLst>
          </p:cNvPr>
          <p:cNvGraphicFramePr>
            <a:graphicFrameLocks/>
          </p:cNvGraphicFramePr>
          <p:nvPr>
            <p:extLst>
              <p:ext uri="{D42A27DB-BD31-4B8C-83A1-F6EECF244321}">
                <p14:modId xmlns:p14="http://schemas.microsoft.com/office/powerpoint/2010/main" val="1349889478"/>
              </p:ext>
            </p:extLst>
          </p:nvPr>
        </p:nvGraphicFramePr>
        <p:xfrm>
          <a:off x="525780" y="1300879"/>
          <a:ext cx="7926388" cy="3503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hape 2">
            <a:extLst>
              <a:ext uri="{FF2B5EF4-FFF2-40B4-BE49-F238E27FC236}">
                <a16:creationId xmlns:a16="http://schemas.microsoft.com/office/drawing/2014/main" id="{B08EEF0E-9BEF-848C-D901-EA06324873B0}"/>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58EF9608-DACB-ED04-20B5-62130C8612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8"/>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3781030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1F4D0-1A99-6B00-B71E-114615BAEE37}"/>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8A4EEA35-0969-25E3-F9B0-335F36A0BB18}"/>
              </a:ext>
            </a:extLst>
          </p:cNvPr>
          <p:cNvSpPr>
            <a:spLocks noGrp="1"/>
          </p:cNvSpPr>
          <p:nvPr>
            <p:ph type="title" idx="4294967295"/>
          </p:nvPr>
        </p:nvSpPr>
        <p:spPr>
          <a:xfrm>
            <a:off x="473367" y="3180946"/>
            <a:ext cx="8190756" cy="113646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400" rtl="0" eaLnBrk="1" fontAlgn="auto" latinLnBrk="0" hangingPunct="1">
              <a:lnSpc>
                <a:spcPts val="3957"/>
              </a:lnSpc>
              <a:spcBef>
                <a:spcPts val="0"/>
              </a:spcBef>
              <a:spcAft>
                <a:spcPts val="0"/>
              </a:spcAft>
              <a:buClrTx/>
              <a:buSzTx/>
              <a:buFontTx/>
              <a:buNone/>
              <a:tabLst/>
              <a:defRPr/>
            </a:pPr>
            <a: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Roles and </a:t>
            </a:r>
            <a:b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br>
            <a: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Responsibilities</a:t>
            </a:r>
            <a:endParaRPr kumimoji="0" lang="en-US" sz="3298"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ext 0">
            <a:extLst>
              <a:ext uri="{FF2B5EF4-FFF2-40B4-BE49-F238E27FC236}">
                <a16:creationId xmlns:a16="http://schemas.microsoft.com/office/drawing/2014/main" id="{BDF6C225-E890-B2E0-AC63-323BF8E2AE43}"/>
              </a:ext>
            </a:extLst>
          </p:cNvPr>
          <p:cNvSpPr/>
          <p:nvPr/>
        </p:nvSpPr>
        <p:spPr>
          <a:xfrm>
            <a:off x="475931" y="4413685"/>
            <a:ext cx="8191500" cy="251259"/>
          </a:xfrm>
          <a:prstGeom prst="rect">
            <a:avLst/>
          </a:prstGeom>
          <a:noFill/>
          <a:ln/>
        </p:spPr>
        <p:txBody>
          <a:bodyPr wrap="square" lIns="0" tIns="0" rIns="0" bIns="0" rtlCol="0" anchor="b"/>
          <a:lstStyle/>
          <a:p>
            <a:pPr algn="l">
              <a:lnSpc>
                <a:spcPts val="1979"/>
              </a:lnSpc>
            </a:pPr>
            <a:r>
              <a:rPr lang="en-US" sz="1200" kern="0" spc="12" dirty="0">
                <a:solidFill>
                  <a:srgbClr val="006893"/>
                </a:solidFill>
                <a:latin typeface="Arial" panose="020B0604020202020204" pitchFamily="34" charset="0"/>
                <a:ea typeface="Space Grotesk" pitchFamily="34" charset="-122"/>
                <a:cs typeface="Arial" panose="020B0604020202020204" pitchFamily="34" charset="0"/>
              </a:rPr>
              <a:t>For Lead Partners, Consortium Members and NC Arts Council</a:t>
            </a:r>
          </a:p>
        </p:txBody>
      </p:sp>
      <p:grpSp>
        <p:nvGrpSpPr>
          <p:cNvPr id="18" name="Group 17">
            <a:extLst>
              <a:ext uri="{FF2B5EF4-FFF2-40B4-BE49-F238E27FC236}">
                <a16:creationId xmlns:a16="http://schemas.microsoft.com/office/drawing/2014/main" id="{0D7104AB-B81A-D1BB-A189-736F65D991E1}"/>
              </a:ext>
              <a:ext uri="{C183D7F6-B498-43B3-948B-1728B52AA6E4}">
                <adec:decorative xmlns:adec="http://schemas.microsoft.com/office/drawing/2017/decorative" val="1"/>
              </a:ext>
            </a:extLst>
          </p:cNvPr>
          <p:cNvGrpSpPr/>
          <p:nvPr/>
        </p:nvGrpSpPr>
        <p:grpSpPr>
          <a:xfrm>
            <a:off x="5197475" y="-20170"/>
            <a:ext cx="3946525" cy="5163671"/>
            <a:chOff x="5197475" y="-20170"/>
            <a:chExt cx="3946525" cy="5163671"/>
          </a:xfrm>
        </p:grpSpPr>
        <p:sp>
          <p:nvSpPr>
            <p:cNvPr id="6" name="Rectangle 5">
              <a:extLst>
                <a:ext uri="{FF2B5EF4-FFF2-40B4-BE49-F238E27FC236}">
                  <a16:creationId xmlns:a16="http://schemas.microsoft.com/office/drawing/2014/main" id="{EEF86309-4A05-F77A-A1C8-A174C613F1B0}"/>
                </a:ext>
              </a:extLst>
            </p:cNvPr>
            <p:cNvSpPr>
              <a:spLocks/>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9AB2C78-4800-6A01-C6C2-CF97E0416478}"/>
                </a:ext>
              </a:extLst>
            </p:cNvPr>
            <p:cNvSpPr>
              <a:spLocks/>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C3DF3FB-7976-D93B-5BF1-24B342545D7E}"/>
                </a:ext>
              </a:extLst>
            </p:cNvPr>
            <p:cNvSpPr>
              <a:spLocks/>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CEACDCF-C932-3E37-2DD3-B91159136004}"/>
                </a:ext>
              </a:extLst>
            </p:cNvPr>
            <p:cNvSpPr>
              <a:spLocks/>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7A0BD8-064C-8D03-8FB3-35A8EAFE9157}"/>
                </a:ext>
              </a:extLst>
            </p:cNvPr>
            <p:cNvSpPr>
              <a:spLocks/>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82087A5-2C70-305D-6FFE-C40EC9402839}"/>
                </a:ext>
              </a:extLst>
            </p:cNvPr>
            <p:cNvSpPr>
              <a:spLocks/>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2B5787A6-2D47-9730-733F-439BB4FD4E41}"/>
              </a:ext>
              <a:ext uri="{C183D7F6-B498-43B3-948B-1728B52AA6E4}">
                <adec:decorative xmlns:adec="http://schemas.microsoft.com/office/drawing/2017/decorative" val="1"/>
              </a:ext>
            </a:extLst>
          </p:cNvPr>
          <p:cNvGrpSpPr>
            <a:grpSpLocks noGrp="1" noUngrp="1" noRot="1" noMove="1" noResize="1"/>
          </p:cNvGrpSpPr>
          <p:nvPr/>
        </p:nvGrpSpPr>
        <p:grpSpPr>
          <a:xfrm>
            <a:off x="5197475" y="-20171"/>
            <a:ext cx="3946525" cy="5163671"/>
            <a:chOff x="5197475" y="-20170"/>
            <a:chExt cx="3946525" cy="5163671"/>
          </a:xfrm>
        </p:grpSpPr>
        <p:sp>
          <p:nvSpPr>
            <p:cNvPr id="20" name="Rectangle 19">
              <a:extLst>
                <a:ext uri="{FF2B5EF4-FFF2-40B4-BE49-F238E27FC236}">
                  <a16:creationId xmlns:a16="http://schemas.microsoft.com/office/drawing/2014/main" id="{8DABB113-E8A1-768F-671F-68484DA59059}"/>
                </a:ext>
              </a:extLst>
            </p:cNvPr>
            <p:cNvSpPr>
              <a:spLocks noGrp="1" noRot="1" noMove="1" noResize="1" noEditPoints="1" noAdjustHandles="1" noChangeArrowheads="1" noChangeShapeType="1"/>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7376744-9218-A047-E55F-8657A41FBE1B}"/>
                </a:ext>
              </a:extLst>
            </p:cNvPr>
            <p:cNvSpPr>
              <a:spLocks noGrp="1" noRot="1" noMove="1" noResize="1" noEditPoints="1" noAdjustHandles="1" noChangeArrowheads="1" noChangeShapeType="1"/>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6BD9F72-A238-DABA-47F1-DBD72A0D3A4E}"/>
                </a:ext>
              </a:extLst>
            </p:cNvPr>
            <p:cNvSpPr>
              <a:spLocks noGrp="1" noRot="1" noMove="1" noResize="1" noEditPoints="1" noAdjustHandles="1" noChangeArrowheads="1" noChangeShapeType="1"/>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6B7A001-31FD-40EB-39F3-A6E9A1EDEBBA}"/>
                </a:ext>
              </a:extLst>
            </p:cNvPr>
            <p:cNvSpPr>
              <a:spLocks noGrp="1" noRot="1" noMove="1" noResize="1" noEditPoints="1" noAdjustHandles="1" noChangeArrowheads="1" noChangeShapeType="1"/>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AEEFDC2-537F-E022-09E9-6CDCE1A620ED}"/>
                </a:ext>
              </a:extLst>
            </p:cNvPr>
            <p:cNvSpPr>
              <a:spLocks noGrp="1" noRot="1" noMove="1" noResize="1" noEditPoints="1" noAdjustHandles="1" noChangeArrowheads="1" noChangeShapeType="1"/>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F696D9B-20A7-BA7C-D54B-4D1FBE8446A8}"/>
                </a:ext>
              </a:extLst>
            </p:cNvPr>
            <p:cNvSpPr>
              <a:spLocks noGrp="1" noRot="1" noMove="1" noResize="1" noEditPoints="1" noAdjustHandles="1" noChangeArrowheads="1" noChangeShapeType="1"/>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58595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6FF304-B071-4964-DAB6-39B473911BCB}"/>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053D446D-9D21-D5CE-91D3-34EAEC1BADF4}"/>
              </a:ext>
            </a:extLst>
          </p:cNvPr>
          <p:cNvSpPr>
            <a:spLocks noGrp="1"/>
          </p:cNvSpPr>
          <p:nvPr>
            <p:ph type="title" idx="4294967295"/>
          </p:nvPr>
        </p:nvSpPr>
        <p:spPr>
          <a:xfrm>
            <a:off x="1191853" y="879983"/>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Lead Arts Council</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A1B4F97F-989C-2519-20A8-9864F4D42859}"/>
              </a:ext>
            </a:extLst>
          </p:cNvPr>
          <p:cNvSpPr/>
          <p:nvPr/>
        </p:nvSpPr>
        <p:spPr>
          <a:xfrm>
            <a:off x="1192225" y="1373801"/>
            <a:ext cx="6786563" cy="3089157"/>
          </a:xfrm>
          <a:prstGeom prst="rect">
            <a:avLst/>
          </a:prstGeom>
          <a:noFill/>
          <a:ln/>
        </p:spPr>
        <p:txBody>
          <a:bodyPr wrap="square" lIns="0" tIns="0" rIns="0" bIns="0" rtlCol="0" anchor="ctr"/>
          <a:lstStyle/>
          <a:p>
            <a:pPr>
              <a:lnSpc>
                <a:spcPct val="130000"/>
              </a:lnSpc>
            </a:pPr>
            <a:r>
              <a:rPr lang="en-US" sz="1200" dirty="0"/>
              <a:t>Each consortium has an arts council that serves as lead for the Artist Support Grant program.</a:t>
            </a:r>
          </a:p>
          <a:p>
            <a:pPr>
              <a:lnSpc>
                <a:spcPct val="130000"/>
              </a:lnSpc>
            </a:pPr>
            <a:endParaRPr lang="en-US" sz="1200" dirty="0"/>
          </a:p>
          <a:p>
            <a:pPr>
              <a:lnSpc>
                <a:spcPct val="130000"/>
              </a:lnSpc>
            </a:pPr>
            <a:r>
              <a:rPr lang="en-US" sz="1200" dirty="0"/>
              <a:t>Lead Arts Council’s responsibilities include:  </a:t>
            </a:r>
          </a:p>
          <a:p>
            <a:pPr marL="171450" indent="-171450">
              <a:lnSpc>
                <a:spcPct val="130000"/>
              </a:lnSpc>
              <a:buFont typeface="Arial" panose="020B0604020202020204" pitchFamily="34" charset="0"/>
              <a:buChar char="•"/>
            </a:pPr>
            <a:r>
              <a:rPr lang="en-US" sz="1200" dirty="0"/>
              <a:t>Completing the grant application and final report for the NC Arts  Council   </a:t>
            </a:r>
          </a:p>
          <a:p>
            <a:pPr marL="171450" indent="-171450">
              <a:lnSpc>
                <a:spcPct val="130000"/>
              </a:lnSpc>
              <a:buFont typeface="Arial" panose="020B0604020202020204" pitchFamily="34" charset="0"/>
              <a:buChar char="•"/>
            </a:pPr>
            <a:r>
              <a:rPr lang="en-US" sz="1200" dirty="0"/>
              <a:t>Coordinating consortium planning meetings </a:t>
            </a:r>
          </a:p>
          <a:p>
            <a:pPr marL="171450" indent="-171450">
              <a:lnSpc>
                <a:spcPct val="130000"/>
              </a:lnSpc>
              <a:buFont typeface="Arial" panose="020B0604020202020204" pitchFamily="34" charset="0"/>
              <a:buChar char="•"/>
            </a:pPr>
            <a:r>
              <a:rPr lang="en-US" sz="1200" dirty="0"/>
              <a:t>Distributing guidelines and grant materials to the consortium</a:t>
            </a:r>
          </a:p>
          <a:p>
            <a:pPr marL="171450" indent="-171450">
              <a:lnSpc>
                <a:spcPct val="130000"/>
              </a:lnSpc>
              <a:buFont typeface="Arial" panose="020B0604020202020204" pitchFamily="34" charset="0"/>
              <a:buChar char="•"/>
            </a:pPr>
            <a:r>
              <a:rPr lang="en-US" sz="1200" dirty="0"/>
              <a:t>Coordinating marketing efforts with regional consortium members</a:t>
            </a:r>
          </a:p>
          <a:p>
            <a:pPr marL="171450" indent="-171450">
              <a:lnSpc>
                <a:spcPct val="130000"/>
              </a:lnSpc>
              <a:buFont typeface="Arial" panose="020B0604020202020204" pitchFamily="34" charset="0"/>
              <a:buChar char="•"/>
            </a:pPr>
            <a:r>
              <a:rPr lang="en-US" sz="1200" dirty="0"/>
              <a:t>Maintaining communication with NC Arts Council staff</a:t>
            </a:r>
          </a:p>
          <a:p>
            <a:pPr marL="171450" indent="-171450">
              <a:lnSpc>
                <a:spcPct val="130000"/>
              </a:lnSpc>
              <a:buFont typeface="Arial" panose="020B0604020202020204" pitchFamily="34" charset="0"/>
              <a:buChar char="•"/>
            </a:pPr>
            <a:r>
              <a:rPr lang="en-US" sz="1200" dirty="0"/>
              <a:t>Providing assistance and resources to interested applicants</a:t>
            </a:r>
          </a:p>
          <a:p>
            <a:pPr marL="171450" indent="-171450">
              <a:lnSpc>
                <a:spcPct val="130000"/>
              </a:lnSpc>
              <a:buFont typeface="Arial" panose="020B0604020202020204" pitchFamily="34" charset="0"/>
              <a:buChar char="•"/>
            </a:pPr>
            <a:r>
              <a:rPr lang="en-US" sz="1200" dirty="0"/>
              <a:t>Recruiting and orienting panel members</a:t>
            </a:r>
          </a:p>
          <a:p>
            <a:pPr marL="171450" indent="-171450">
              <a:lnSpc>
                <a:spcPct val="130000"/>
              </a:lnSpc>
              <a:buFont typeface="Arial" panose="020B0604020202020204" pitchFamily="34" charset="0"/>
              <a:buChar char="•"/>
            </a:pPr>
            <a:r>
              <a:rPr lang="en-US" sz="1200" dirty="0"/>
              <a:t>Facilitating panel meetings</a:t>
            </a:r>
          </a:p>
          <a:p>
            <a:pPr marL="171450" indent="-171450">
              <a:lnSpc>
                <a:spcPct val="130000"/>
              </a:lnSpc>
              <a:buFont typeface="Arial" panose="020B0604020202020204" pitchFamily="34" charset="0"/>
              <a:buChar char="•"/>
            </a:pPr>
            <a:r>
              <a:rPr lang="en-US" sz="1200" dirty="0"/>
              <a:t>Cultivating partners to promote the grant opportunity to previously under-engaged communities including rural, diverse, disabled and economically disadvantaged. </a:t>
            </a:r>
          </a:p>
        </p:txBody>
      </p:sp>
      <p:sp>
        <p:nvSpPr>
          <p:cNvPr id="6" name="Shape 2">
            <a:extLst>
              <a:ext uri="{FF2B5EF4-FFF2-40B4-BE49-F238E27FC236}">
                <a16:creationId xmlns:a16="http://schemas.microsoft.com/office/drawing/2014/main" id="{5FC1B180-AED6-775D-B9B0-DE28A7F44B87}"/>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97D2095C-0CD1-452E-AC1D-6DB8206E01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875227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F97D03-2F55-8B5E-A6DB-0A82033D7DEB}"/>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AA64E722-658E-6B8C-02C2-F1F203BE7D3A}"/>
              </a:ext>
            </a:extLst>
          </p:cNvPr>
          <p:cNvSpPr>
            <a:spLocks noGrp="1"/>
          </p:cNvSpPr>
          <p:nvPr>
            <p:ph type="title" idx="4294967295"/>
          </p:nvPr>
        </p:nvSpPr>
        <p:spPr>
          <a:xfrm>
            <a:off x="1191853" y="1354096"/>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Consortium Partners </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0A9BAA93-9902-548C-A68D-2F87846ECA3B}"/>
              </a:ext>
            </a:extLst>
          </p:cNvPr>
          <p:cNvSpPr/>
          <p:nvPr/>
        </p:nvSpPr>
        <p:spPr>
          <a:xfrm>
            <a:off x="1192225" y="1962315"/>
            <a:ext cx="6786563" cy="1661392"/>
          </a:xfrm>
          <a:prstGeom prst="rect">
            <a:avLst/>
          </a:prstGeom>
          <a:noFill/>
          <a:ln/>
        </p:spPr>
        <p:txBody>
          <a:bodyPr wrap="square" lIns="0" tIns="0" rIns="0" bIns="0" rtlCol="0" anchor="ctr"/>
          <a:lstStyle/>
          <a:p>
            <a:pPr marL="171450" indent="-171450">
              <a:lnSpc>
                <a:spcPct val="130000"/>
              </a:lnSpc>
              <a:buFont typeface="Arial" panose="020B0604020202020204" pitchFamily="34" charset="0"/>
              <a:buChar char="•"/>
            </a:pPr>
            <a:r>
              <a:rPr lang="en-US" sz="1200" dirty="0"/>
              <a:t>Participating in consortium planning meetings</a:t>
            </a:r>
          </a:p>
          <a:p>
            <a:pPr marL="171450" indent="-171450">
              <a:lnSpc>
                <a:spcPct val="130000"/>
              </a:lnSpc>
              <a:buFont typeface="Arial" panose="020B0604020202020204" pitchFamily="34" charset="0"/>
              <a:buChar char="•"/>
            </a:pPr>
            <a:r>
              <a:rPr lang="en-US" sz="1200" dirty="0"/>
              <a:t>Participating in promotion efforts for the grant</a:t>
            </a:r>
          </a:p>
          <a:p>
            <a:pPr marL="171450" indent="-171450">
              <a:lnSpc>
                <a:spcPct val="130000"/>
              </a:lnSpc>
              <a:buFont typeface="Arial" panose="020B0604020202020204" pitchFamily="34" charset="0"/>
              <a:buChar char="•"/>
            </a:pPr>
            <a:r>
              <a:rPr lang="en-US" sz="1200" dirty="0"/>
              <a:t>Cultivating partners to promote the grant opportunity to previously under-engaged communities including rural, diverse, disabled and economically disadvantaged. </a:t>
            </a:r>
          </a:p>
          <a:p>
            <a:pPr marL="171450" indent="-171450">
              <a:lnSpc>
                <a:spcPct val="130000"/>
              </a:lnSpc>
              <a:buFont typeface="Arial" panose="020B0604020202020204" pitchFamily="34" charset="0"/>
              <a:buChar char="•"/>
            </a:pPr>
            <a:r>
              <a:rPr lang="en-US" sz="1200" dirty="0"/>
              <a:t>Helping potential applicants in their county</a:t>
            </a:r>
          </a:p>
          <a:p>
            <a:pPr marL="171450" indent="-171450">
              <a:lnSpc>
                <a:spcPct val="130000"/>
              </a:lnSpc>
              <a:buFont typeface="Arial" panose="020B0604020202020204" pitchFamily="34" charset="0"/>
              <a:buChar char="•"/>
            </a:pPr>
            <a:r>
              <a:rPr lang="en-US" sz="1200" dirty="0"/>
              <a:t>Accepting applications, if necessary</a:t>
            </a:r>
          </a:p>
        </p:txBody>
      </p:sp>
      <p:sp>
        <p:nvSpPr>
          <p:cNvPr id="6" name="Shape 2">
            <a:extLst>
              <a:ext uri="{FF2B5EF4-FFF2-40B4-BE49-F238E27FC236}">
                <a16:creationId xmlns:a16="http://schemas.microsoft.com/office/drawing/2014/main" id="{0452EA56-B3F4-0B33-6AA9-F5F274683239}"/>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68308768-E91E-44FA-BF43-243F9B6C39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24717678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AC x DNCR PowerPoint Template 3-2026" id="{D682FF5D-CB96-354D-B6B8-9F2ECAC4499C}" vid="{27DC0A5C-1D48-474A-8DAF-D3083728A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1A7BE11EB38E4299DD6EA58AED5D3F" ma:contentTypeVersion="16" ma:contentTypeDescription="Create a new document." ma:contentTypeScope="" ma:versionID="56dbcdac58d279d5a5bacc59cba3c70d">
  <xsd:schema xmlns:xsd="http://www.w3.org/2001/XMLSchema" xmlns:xs="http://www.w3.org/2001/XMLSchema" xmlns:p="http://schemas.microsoft.com/office/2006/metadata/properties" xmlns:ns2="9bf525fb-8aec-463c-8437-5573e00e06f0" xmlns:ns3="4cb6f0f2-89fb-4381-9cb2-a2abf7f796a9" targetNamespace="http://schemas.microsoft.com/office/2006/metadata/properties" ma:root="true" ma:fieldsID="081a60fffdd29b530f4892815ce79bdd" ns2:_="" ns3:_="">
    <xsd:import namespace="9bf525fb-8aec-463c-8437-5573e00e06f0"/>
    <xsd:import namespace="4cb6f0f2-89fb-4381-9cb2-a2abf7f796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f525fb-8aec-463c-8437-5573e00e06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b6f0f2-89fb-4381-9cb2-a2abf7f796a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c61abb9-490a-40d2-b969-a516ea1ea38e}" ma:internalName="TaxCatchAll" ma:showField="CatchAllData" ma:web="4cb6f0f2-89fb-4381-9cb2-a2abf7f796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cb6f0f2-89fb-4381-9cb2-a2abf7f796a9" xsi:nil="true"/>
    <lcf76f155ced4ddcb4097134ff3c332f xmlns="9bf525fb-8aec-463c-8437-5573e00e06f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8D090DD-868D-49EF-B586-F7D5B97B16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f525fb-8aec-463c-8437-5573e00e06f0"/>
    <ds:schemaRef ds:uri="4cb6f0f2-89fb-4381-9cb2-a2abf7f796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136CB6-7865-4B10-B855-D3F24A83EFBA}">
  <ds:schemaRefs>
    <ds:schemaRef ds:uri="http://schemas.microsoft.com/sharepoint/v3/contenttype/forms"/>
  </ds:schemaRefs>
</ds:datastoreItem>
</file>

<file path=customXml/itemProps3.xml><?xml version="1.0" encoding="utf-8"?>
<ds:datastoreItem xmlns:ds="http://schemas.openxmlformats.org/officeDocument/2006/customXml" ds:itemID="{2F91D315-1E75-4EF8-B2F1-A39B7D4ACCBF}">
  <ds:schemaRefs>
    <ds:schemaRef ds:uri="9bf525fb-8aec-463c-8437-5573e00e06f0"/>
    <ds:schemaRef ds:uri="http://purl.org/dc/dcmitype/"/>
    <ds:schemaRef ds:uri="http://schemas.microsoft.com/office/2006/metadata/properties"/>
    <ds:schemaRef ds:uri="http://purl.org/dc/elements/1.1/"/>
    <ds:schemaRef ds:uri="http://schemas.openxmlformats.org/package/2006/metadata/core-properties"/>
    <ds:schemaRef ds:uri="http://purl.org/dc/terms/"/>
    <ds:schemaRef ds:uri="http://schemas.microsoft.com/office/2006/documentManagement/types"/>
    <ds:schemaRef ds:uri="4cb6f0f2-89fb-4381-9cb2-a2abf7f796a9"/>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NCACxDNCR-PowerPoint-Template-3-2026</Template>
  <TotalTime>1545</TotalTime>
  <Words>1112</Words>
  <Application>Microsoft Office PowerPoint</Application>
  <PresentationFormat>On-screen Show (16:9)</PresentationFormat>
  <Paragraphs>150</Paragraphs>
  <Slides>29</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Fira Sans</vt:lpstr>
      <vt:lpstr>Office Theme</vt:lpstr>
      <vt:lpstr>Artist Support Grant</vt:lpstr>
      <vt:lpstr>North Carolina Arts Council’s  Artist Support Grant</vt:lpstr>
      <vt:lpstr>Disciplines</vt:lpstr>
      <vt:lpstr>18 Regions Award Artist Support Grants </vt:lpstr>
      <vt:lpstr>Grant Timeline</vt:lpstr>
      <vt:lpstr>Grant Cycle Timeline</vt:lpstr>
      <vt:lpstr>Roles and  Responsibilities</vt:lpstr>
      <vt:lpstr>Lead Arts Council</vt:lpstr>
      <vt:lpstr>Consortium Partners </vt:lpstr>
      <vt:lpstr>NC Arts Council </vt:lpstr>
      <vt:lpstr>Grant Requirements for FY 2026-27</vt:lpstr>
      <vt:lpstr>Eligibility for  application</vt:lpstr>
      <vt:lpstr>Emerging and established artists</vt:lpstr>
      <vt:lpstr>Individuals and groups</vt:lpstr>
      <vt:lpstr>Residency</vt:lpstr>
      <vt:lpstr>Who are NOT eligible</vt:lpstr>
      <vt:lpstr>Scope of funding</vt:lpstr>
      <vt:lpstr>Completion or presentation of a new work</vt:lpstr>
      <vt:lpstr>Career promotion </vt:lpstr>
      <vt:lpstr>Training</vt:lpstr>
      <vt:lpstr>Travel</vt:lpstr>
      <vt:lpstr>Artists fees</vt:lpstr>
      <vt:lpstr>What the grant will NOT fund</vt:lpstr>
      <vt:lpstr>Evaluation criteria</vt:lpstr>
      <vt:lpstr>Artistic merit</vt:lpstr>
      <vt:lpstr>Project Merit</vt:lpstr>
      <vt:lpstr>Panel Process</vt:lpstr>
      <vt:lpstr>NC Arts Council Staff can also provide panelist recommendations</vt:lpstr>
      <vt:lpstr>Thank you</vt:lpstr>
    </vt:vector>
  </TitlesOfParts>
  <Company>NC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PptxGenJS Presentation</dc:subject>
  <dc:creator>Chang, Ai-Ling</dc:creator>
  <cp:lastModifiedBy>Chang, Ai-Ling</cp:lastModifiedBy>
  <cp:revision>1</cp:revision>
  <dcterms:created xsi:type="dcterms:W3CDTF">2026-03-31T19:47:00Z</dcterms:created>
  <dcterms:modified xsi:type="dcterms:W3CDTF">2026-04-01T21:32:13Z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0x010100C81A7BE11EB38E4299DD6EA58AED5D3F</vt:lpwstr>
  </property>
  <property fmtid="{D5CDD505-2E9C-101B-9397-08002B2CF9AE}" pid="3" name="MediaServiceImageTags">
    <vt:lpwstr/>
  </property>
</Properties>
</file>